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diagrams/layout2.xml" ContentType="application/vnd.openxmlformats-officedocument.drawingml.diagramLayout+xml"/>
  <Override PartName="/ppt/diagrams/drawing8.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drawings/legacyDiagramText1.bin" ContentType="application/vnd.ms-office.legacyDiagramText"/>
  <Override PartName="/ppt/diagrams/drawing4.xml" ContentType="application/vnd.ms-office.drawingml.diagramDrawing+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diagrams/data11.xml" ContentType="application/vnd.openxmlformats-officedocument.drawingml.diagramData+xml"/>
  <Override PartName="/ppt/diagrams/quickStyle19.xml" ContentType="application/vnd.openxmlformats-officedocument.drawingml.diagramStyl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rawings/legacyDiagramText2.bin" ContentType="application/vnd.ms-office.legacyDiagramText"/>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6.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diagrams/drawing20.xml" ContentType="application/vnd.ms-office.drawingml.diagramDrawing+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rawings/legacyDiagramText3.bin" ContentType="application/vnd.ms-office.legacyDiagramText"/>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diagrams/data20.xml" ContentType="application/vnd.openxmlformats-officedocument.drawingml.diagramData+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drawing19.xml" ContentType="application/vnd.ms-office.drawingml.diagramDrawing+xml"/>
  <Override PartName="/ppt/slides/slide51.xml" ContentType="application/vnd.openxmlformats-officedocument.presentationml.slide+xml"/>
  <Override PartName="/ppt/slideLayouts/slideLayout14.xml" ContentType="application/vnd.openxmlformats-officedocument.presentationml.slideLayout+xml"/>
  <Override PartName="/ppt/diagrams/quickStyle18.xml" ContentType="application/vnd.openxmlformats-officedocument.drawingml.diagramStyle+xml"/>
  <Override PartName="/ppt/slides/slide40.xml" ContentType="application/vnd.openxmlformats-officedocument.presentationml.slide+xml"/>
  <Override PartName="/ppt/diagrams/layout18.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90"/>
  </p:notesMasterIdLst>
  <p:sldIdLst>
    <p:sldId id="363" r:id="rId2"/>
    <p:sldId id="364" r:id="rId3"/>
    <p:sldId id="365" r:id="rId4"/>
    <p:sldId id="366" r:id="rId5"/>
    <p:sldId id="367" r:id="rId6"/>
    <p:sldId id="368" r:id="rId7"/>
    <p:sldId id="369"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 id="311" r:id="rId23"/>
    <p:sldId id="312" r:id="rId24"/>
    <p:sldId id="313" r:id="rId25"/>
    <p:sldId id="314" r:id="rId26"/>
    <p:sldId id="315" r:id="rId27"/>
    <p:sldId id="316" r:id="rId28"/>
    <p:sldId id="257" r:id="rId29"/>
    <p:sldId id="278" r:id="rId30"/>
    <p:sldId id="259" r:id="rId31"/>
    <p:sldId id="293" r:id="rId32"/>
    <p:sldId id="292" r:id="rId33"/>
    <p:sldId id="332" r:id="rId34"/>
    <p:sldId id="333" r:id="rId35"/>
    <p:sldId id="334" r:id="rId36"/>
    <p:sldId id="335" r:id="rId37"/>
    <p:sldId id="336" r:id="rId38"/>
    <p:sldId id="337" r:id="rId39"/>
    <p:sldId id="338" r:id="rId40"/>
    <p:sldId id="339" r:id="rId41"/>
    <p:sldId id="340" r:id="rId42"/>
    <p:sldId id="341" r:id="rId43"/>
    <p:sldId id="342" r:id="rId44"/>
    <p:sldId id="294" r:id="rId45"/>
    <p:sldId id="295" r:id="rId46"/>
    <p:sldId id="296" r:id="rId47"/>
    <p:sldId id="297" r:id="rId48"/>
    <p:sldId id="298" r:id="rId49"/>
    <p:sldId id="299" r:id="rId50"/>
    <p:sldId id="300" r:id="rId51"/>
    <p:sldId id="301" r:id="rId52"/>
    <p:sldId id="302" r:id="rId53"/>
    <p:sldId id="303" r:id="rId54"/>
    <p:sldId id="354" r:id="rId55"/>
    <p:sldId id="355" r:id="rId56"/>
    <p:sldId id="356" r:id="rId57"/>
    <p:sldId id="357" r:id="rId58"/>
    <p:sldId id="358" r:id="rId59"/>
    <p:sldId id="359" r:id="rId60"/>
    <p:sldId id="360" r:id="rId61"/>
    <p:sldId id="361" r:id="rId62"/>
    <p:sldId id="362" r:id="rId63"/>
    <p:sldId id="326" r:id="rId64"/>
    <p:sldId id="327" r:id="rId65"/>
    <p:sldId id="328" r:id="rId66"/>
    <p:sldId id="329" r:id="rId67"/>
    <p:sldId id="330" r:id="rId68"/>
    <p:sldId id="331" r:id="rId69"/>
    <p:sldId id="343" r:id="rId70"/>
    <p:sldId id="344" r:id="rId71"/>
    <p:sldId id="345" r:id="rId72"/>
    <p:sldId id="346" r:id="rId73"/>
    <p:sldId id="347" r:id="rId74"/>
    <p:sldId id="348" r:id="rId75"/>
    <p:sldId id="349" r:id="rId76"/>
    <p:sldId id="350" r:id="rId77"/>
    <p:sldId id="351" r:id="rId78"/>
    <p:sldId id="352" r:id="rId79"/>
    <p:sldId id="353" r:id="rId80"/>
    <p:sldId id="317" r:id="rId81"/>
    <p:sldId id="318" r:id="rId82"/>
    <p:sldId id="319" r:id="rId83"/>
    <p:sldId id="320" r:id="rId84"/>
    <p:sldId id="321" r:id="rId85"/>
    <p:sldId id="322" r:id="rId86"/>
    <p:sldId id="323" r:id="rId87"/>
    <p:sldId id="324" r:id="rId88"/>
    <p:sldId id="325" r:id="rId8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40" autoAdjust="0"/>
    <p:restoredTop sz="94638" autoAdjust="0"/>
  </p:normalViewPr>
  <p:slideViewPr>
    <p:cSldViewPr>
      <p:cViewPr varScale="1">
        <p:scale>
          <a:sx n="57" d="100"/>
          <a:sy n="57" d="100"/>
        </p:scale>
        <p:origin x="-576" y="-78"/>
      </p:cViewPr>
      <p:guideLst>
        <p:guide orient="horz" pos="2160"/>
        <p:guide pos="2880"/>
      </p:guideLst>
    </p:cSldViewPr>
  </p:slideViewPr>
  <p:outlineViewPr>
    <p:cViewPr>
      <p:scale>
        <a:sx n="33" d="100"/>
        <a:sy n="33" d="100"/>
      </p:scale>
      <p:origin x="36" y="571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microsoft.com/office/2006/relationships/legacyDocTextInfo" Target="legacyDocTextInfo.bin"/><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1486948\AppData\Local\Microsoft\Windows\Temporary%20Internet%20Files\Content.Outlook\J5TLX5A8\Excel%20graph%20for%20pub%20151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autoTitleDeleted val="1"/>
    <c:view3D>
      <c:hPercent val="64"/>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6.1682952281567206E-2"/>
          <c:y val="6.8075122366460822E-2"/>
          <c:w val="0.93581081081081163"/>
          <c:h val="0.60000000000000064"/>
        </c:manualLayout>
      </c:layout>
      <c:bar3DChart>
        <c:barDir val="col"/>
        <c:grouping val="clustered"/>
        <c:ser>
          <c:idx val="0"/>
          <c:order val="0"/>
          <c:tx>
            <c:strRef>
              <c:f>Sheet1!$A$2</c:f>
              <c:strCache>
                <c:ptCount val="1"/>
                <c:pt idx="0">
                  <c:v>East</c:v>
                </c:pt>
              </c:strCache>
            </c:strRef>
          </c:tx>
          <c:spPr>
            <a:solidFill>
              <a:schemeClr val="accent1"/>
            </a:solidFill>
            <a:ln w="18898">
              <a:solidFill>
                <a:schemeClr val="tx1"/>
              </a:solidFill>
              <a:prstDash val="solid"/>
            </a:ln>
          </c:spPr>
          <c:dPt>
            <c:idx val="9"/>
            <c:spPr>
              <a:solidFill>
                <a:srgbClr val="FF0000"/>
              </a:solidFill>
              <a:ln w="18898">
                <a:solidFill>
                  <a:schemeClr val="tx1"/>
                </a:solidFill>
                <a:prstDash val="solid"/>
              </a:ln>
            </c:spPr>
          </c:dPt>
          <c:cat>
            <c:strRef>
              <c:f>Sheet1!$B$1:$M$1</c:f>
              <c:strCache>
                <c:ptCount val="12"/>
                <c:pt idx="0">
                  <c:v>Japan</c:v>
                </c:pt>
                <c:pt idx="1">
                  <c:v>USA</c:v>
                </c:pt>
                <c:pt idx="2">
                  <c:v>Netherlands</c:v>
                </c:pt>
                <c:pt idx="3">
                  <c:v>UK</c:v>
                </c:pt>
                <c:pt idx="4">
                  <c:v>Belgium</c:v>
                </c:pt>
                <c:pt idx="5">
                  <c:v>Germany</c:v>
                </c:pt>
                <c:pt idx="6">
                  <c:v>EU</c:v>
                </c:pt>
                <c:pt idx="7">
                  <c:v>Denmark</c:v>
                </c:pt>
                <c:pt idx="8">
                  <c:v>France</c:v>
                </c:pt>
                <c:pt idx="9">
                  <c:v>N Ireland</c:v>
                </c:pt>
                <c:pt idx="10">
                  <c:v>Ireland</c:v>
                </c:pt>
                <c:pt idx="11">
                  <c:v>NZ</c:v>
                </c:pt>
              </c:strCache>
            </c:strRef>
          </c:cat>
          <c:val>
            <c:numRef>
              <c:f>Sheet1!$B$2:$M$2</c:f>
              <c:numCache>
                <c:formatCode>General</c:formatCode>
                <c:ptCount val="12"/>
                <c:pt idx="0">
                  <c:v>2</c:v>
                </c:pt>
                <c:pt idx="1">
                  <c:v>6</c:v>
                </c:pt>
                <c:pt idx="2">
                  <c:v>6</c:v>
                </c:pt>
                <c:pt idx="3">
                  <c:v>6</c:v>
                </c:pt>
                <c:pt idx="4">
                  <c:v>8</c:v>
                </c:pt>
                <c:pt idx="5">
                  <c:v>9</c:v>
                </c:pt>
                <c:pt idx="6">
                  <c:v>10</c:v>
                </c:pt>
                <c:pt idx="7">
                  <c:v>16</c:v>
                </c:pt>
                <c:pt idx="8">
                  <c:v>18</c:v>
                </c:pt>
                <c:pt idx="9">
                  <c:v>28</c:v>
                </c:pt>
                <c:pt idx="10">
                  <c:v>30.5</c:v>
                </c:pt>
                <c:pt idx="11">
                  <c:v>47</c:v>
                </c:pt>
              </c:numCache>
            </c:numRef>
          </c:val>
        </c:ser>
        <c:gapDepth val="0"/>
        <c:shape val="box"/>
        <c:axId val="116587904"/>
        <c:axId val="116618368"/>
        <c:axId val="0"/>
      </c:bar3DChart>
      <c:catAx>
        <c:axId val="116587904"/>
        <c:scaling>
          <c:orientation val="minMax"/>
        </c:scaling>
        <c:axPos val="b"/>
        <c:numFmt formatCode="General" sourceLinked="1"/>
        <c:tickLblPos val="low"/>
        <c:spPr>
          <a:ln w="4725">
            <a:solidFill>
              <a:schemeClr val="tx1"/>
            </a:solidFill>
            <a:prstDash val="solid"/>
          </a:ln>
        </c:spPr>
        <c:txPr>
          <a:bodyPr rot="-5400000" vert="horz"/>
          <a:lstStyle/>
          <a:p>
            <a:pPr>
              <a:defRPr sz="2083" b="1" i="0" u="none" strike="noStrike" baseline="0">
                <a:solidFill>
                  <a:schemeClr val="tx1"/>
                </a:solidFill>
                <a:latin typeface="Arial"/>
                <a:ea typeface="Arial"/>
                <a:cs typeface="Arial"/>
              </a:defRPr>
            </a:pPr>
            <a:endParaRPr lang="en-US"/>
          </a:p>
        </c:txPr>
        <c:crossAx val="116618368"/>
        <c:crosses val="autoZero"/>
        <c:auto val="1"/>
        <c:lblAlgn val="ctr"/>
        <c:lblOffset val="100"/>
        <c:tickLblSkip val="1"/>
        <c:tickMarkSkip val="1"/>
      </c:catAx>
      <c:valAx>
        <c:axId val="116618368"/>
        <c:scaling>
          <c:orientation val="minMax"/>
        </c:scaling>
        <c:axPos val="l"/>
        <c:majorGridlines>
          <c:spPr>
            <a:ln w="4725">
              <a:solidFill>
                <a:schemeClr val="tx1"/>
              </a:solidFill>
              <a:prstDash val="solid"/>
            </a:ln>
          </c:spPr>
        </c:majorGridlines>
        <c:numFmt formatCode="General" sourceLinked="1"/>
        <c:tickLblPos val="nextTo"/>
        <c:spPr>
          <a:ln w="4725">
            <a:solidFill>
              <a:schemeClr val="tx1"/>
            </a:solidFill>
            <a:prstDash val="solid"/>
          </a:ln>
        </c:spPr>
        <c:txPr>
          <a:bodyPr rot="0" vert="horz"/>
          <a:lstStyle/>
          <a:p>
            <a:pPr>
              <a:defRPr sz="2000" b="0" i="0" u="none" strike="noStrike" baseline="0">
                <a:solidFill>
                  <a:schemeClr val="tx1"/>
                </a:solidFill>
                <a:latin typeface="Arial"/>
                <a:ea typeface="Arial"/>
                <a:cs typeface="Arial"/>
              </a:defRPr>
            </a:pPr>
            <a:endParaRPr lang="en-US"/>
          </a:p>
        </c:txPr>
        <c:crossAx val="116587904"/>
        <c:crosses val="autoZero"/>
        <c:crossBetween val="between"/>
      </c:valAx>
      <c:spPr>
        <a:noFill/>
        <a:ln w="37796">
          <a:noFill/>
        </a:ln>
      </c:spPr>
    </c:plotArea>
    <c:plotVisOnly val="1"/>
    <c:dispBlanksAs val="gap"/>
  </c:chart>
  <c:spPr>
    <a:noFill/>
    <a:ln>
      <a:noFill/>
    </a:ln>
  </c:spPr>
  <c:txPr>
    <a:bodyPr/>
    <a:lstStyle/>
    <a:p>
      <a:pPr>
        <a:defRPr sz="2678" b="1" i="0" u="none" strike="noStrike" baseline="0">
          <a:solidFill>
            <a:schemeClr val="tx1"/>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title>
      <c:tx>
        <c:rich>
          <a:bodyPr/>
          <a:lstStyle/>
          <a:p>
            <a:pPr algn="ctr">
              <a:defRPr sz="1200">
                <a:latin typeface="Arial" pitchFamily="34" charset="0"/>
                <a:cs typeface="Arial" pitchFamily="34" charset="0"/>
              </a:defRPr>
            </a:pPr>
            <a:r>
              <a:rPr lang="en-GB" sz="1200">
                <a:latin typeface="Arial" pitchFamily="34" charset="0"/>
                <a:cs typeface="Arial" pitchFamily="34" charset="0"/>
              </a:rPr>
              <a:t>Grammes of Carbon Equivalent (CO</a:t>
            </a:r>
            <a:r>
              <a:rPr lang="en-GB" sz="1200" baseline="-25000">
                <a:latin typeface="Arial" pitchFamily="34" charset="0"/>
                <a:cs typeface="Arial" pitchFamily="34" charset="0"/>
              </a:rPr>
              <a:t>2</a:t>
            </a:r>
            <a:r>
              <a:rPr lang="en-GB" sz="1200">
                <a:latin typeface="Arial" pitchFamily="34" charset="0"/>
                <a:cs typeface="Arial" pitchFamily="34" charset="0"/>
              </a:rPr>
              <a:t>e Per kg of Milk Produced)</a:t>
            </a:r>
          </a:p>
        </c:rich>
      </c:tx>
      <c:layout>
        <c:manualLayout>
          <c:xMode val="edge"/>
          <c:yMode val="edge"/>
          <c:x val="0.16657907418656237"/>
          <c:y val="4.0967978866545823E-2"/>
        </c:manualLayout>
      </c:layout>
      <c:overlay val="1"/>
    </c:title>
    <c:plotArea>
      <c:layout>
        <c:manualLayout>
          <c:layoutTarget val="inner"/>
          <c:xMode val="edge"/>
          <c:yMode val="edge"/>
          <c:x val="0.33960844775882287"/>
          <c:y val="0.18784461791185422"/>
          <c:w val="0.63394017568512451"/>
          <c:h val="0.74951668115658487"/>
        </c:manualLayout>
      </c:layout>
      <c:barChart>
        <c:barDir val="bar"/>
        <c:grouping val="clustered"/>
        <c:ser>
          <c:idx val="0"/>
          <c:order val="0"/>
          <c:cat>
            <c:strRef>
              <c:f>Sheet1!$F$2:$F$11</c:f>
              <c:strCache>
                <c:ptCount val="10"/>
                <c:pt idx="0">
                  <c:v>Veterinary products, silo cover etc.</c:v>
                </c:pt>
                <c:pt idx="1">
                  <c:v>Fuel &amp; electric</c:v>
                </c:pt>
                <c:pt idx="2">
                  <c:v>Carbon sequestration</c:v>
                </c:pt>
                <c:pt idx="3">
                  <c:v>Land use and land use change</c:v>
                </c:pt>
                <c:pt idx="4">
                  <c:v>Fertiliser production/application (inc lime)</c:v>
                </c:pt>
                <c:pt idx="5">
                  <c:v>Manure emissions</c:v>
                </c:pt>
                <c:pt idx="6">
                  <c:v>Purchased forages</c:v>
                </c:pt>
                <c:pt idx="7">
                  <c:v>Concentrate production/transport</c:v>
                </c:pt>
                <c:pt idx="8">
                  <c:v>Methane from enteric fermentation</c:v>
                </c:pt>
                <c:pt idx="9">
                  <c:v>Total emissions</c:v>
                </c:pt>
              </c:strCache>
            </c:strRef>
          </c:cat>
          <c:val>
            <c:numRef>
              <c:f>Sheet1!$G$2:$G$11</c:f>
              <c:numCache>
                <c:formatCode>General</c:formatCode>
                <c:ptCount val="10"/>
              </c:numCache>
            </c:numRef>
          </c:val>
        </c:ser>
        <c:gapWidth val="43"/>
        <c:overlap val="98"/>
        <c:axId val="68385408"/>
        <c:axId val="68395392"/>
      </c:barChart>
      <c:barChart>
        <c:barDir val="bar"/>
        <c:grouping val="clustered"/>
        <c:ser>
          <c:idx val="1"/>
          <c:order val="1"/>
          <c:spPr>
            <a:solidFill>
              <a:srgbClr val="FF0000"/>
            </a:solidFill>
          </c:spPr>
          <c:dPt>
            <c:idx val="2"/>
            <c:spPr>
              <a:solidFill>
                <a:srgbClr val="339933"/>
              </a:solidFill>
            </c:spPr>
          </c:dPt>
          <c:dPt>
            <c:idx val="9"/>
            <c:spPr>
              <a:solidFill>
                <a:srgbClr val="00B0F0"/>
              </a:solidFill>
            </c:spPr>
          </c:dPt>
          <c:dLbls>
            <c:txPr>
              <a:bodyPr/>
              <a:lstStyle/>
              <a:p>
                <a:pPr>
                  <a:defRPr sz="1400"/>
                </a:pPr>
                <a:endParaRPr lang="en-US"/>
              </a:p>
            </c:txPr>
            <c:showVal val="1"/>
          </c:dLbls>
          <c:cat>
            <c:strRef>
              <c:f>Sheet1!$F$2:$F$11</c:f>
              <c:strCache>
                <c:ptCount val="10"/>
                <c:pt idx="0">
                  <c:v>Veterinary products, silo cover etc.</c:v>
                </c:pt>
                <c:pt idx="1">
                  <c:v>Fuel &amp; electric</c:v>
                </c:pt>
                <c:pt idx="2">
                  <c:v>Carbon sequestration</c:v>
                </c:pt>
                <c:pt idx="3">
                  <c:v>Land use and land use change</c:v>
                </c:pt>
                <c:pt idx="4">
                  <c:v>Fertiliser production/application (inc lime)</c:v>
                </c:pt>
                <c:pt idx="5">
                  <c:v>Manure emissions</c:v>
                </c:pt>
                <c:pt idx="6">
                  <c:v>Purchased forages</c:v>
                </c:pt>
                <c:pt idx="7">
                  <c:v>Concentrate production/transport</c:v>
                </c:pt>
                <c:pt idx="8">
                  <c:v>Methane from enteric fermentation</c:v>
                </c:pt>
                <c:pt idx="9">
                  <c:v>Total emissions</c:v>
                </c:pt>
              </c:strCache>
            </c:strRef>
          </c:cat>
          <c:val>
            <c:numRef>
              <c:f>Sheet1!$H$2:$H$11</c:f>
              <c:numCache>
                <c:formatCode>General</c:formatCode>
                <c:ptCount val="10"/>
                <c:pt idx="0">
                  <c:v>32</c:v>
                </c:pt>
                <c:pt idx="1">
                  <c:v>39</c:v>
                </c:pt>
                <c:pt idx="2">
                  <c:v>-238</c:v>
                </c:pt>
                <c:pt idx="3">
                  <c:v>39</c:v>
                </c:pt>
                <c:pt idx="4">
                  <c:v>269</c:v>
                </c:pt>
                <c:pt idx="5">
                  <c:v>225</c:v>
                </c:pt>
                <c:pt idx="6">
                  <c:v>0</c:v>
                </c:pt>
                <c:pt idx="7">
                  <c:v>168</c:v>
                </c:pt>
                <c:pt idx="8">
                  <c:v>551</c:v>
                </c:pt>
                <c:pt idx="9">
                  <c:v>1085</c:v>
                </c:pt>
              </c:numCache>
            </c:numRef>
          </c:val>
        </c:ser>
        <c:gapWidth val="13"/>
        <c:overlap val="98"/>
        <c:axId val="68398464"/>
        <c:axId val="68396928"/>
      </c:barChart>
      <c:catAx>
        <c:axId val="68385408"/>
        <c:scaling>
          <c:orientation val="minMax"/>
        </c:scaling>
        <c:axPos val="l"/>
        <c:tickLblPos val="low"/>
        <c:txPr>
          <a:bodyPr/>
          <a:lstStyle/>
          <a:p>
            <a:pPr>
              <a:defRPr sz="1400" baseline="0">
                <a:latin typeface="Arial" pitchFamily="34" charset="0"/>
                <a:cs typeface="Arial" pitchFamily="34" charset="0"/>
              </a:defRPr>
            </a:pPr>
            <a:endParaRPr lang="en-US"/>
          </a:p>
        </c:txPr>
        <c:crossAx val="68395392"/>
        <c:crosses val="autoZero"/>
        <c:auto val="1"/>
        <c:lblAlgn val="ctr"/>
        <c:lblOffset val="100"/>
      </c:catAx>
      <c:valAx>
        <c:axId val="68395392"/>
        <c:scaling>
          <c:orientation val="minMax"/>
          <c:max val="1400"/>
          <c:min val="-400"/>
        </c:scaling>
        <c:delete val="1"/>
        <c:axPos val="b"/>
        <c:numFmt formatCode="General" sourceLinked="1"/>
        <c:tickLblPos val="none"/>
        <c:crossAx val="68385408"/>
        <c:crosses val="autoZero"/>
        <c:crossBetween val="between"/>
        <c:majorUnit val="200"/>
      </c:valAx>
      <c:valAx>
        <c:axId val="68396928"/>
        <c:scaling>
          <c:orientation val="minMax"/>
          <c:min val="-400"/>
        </c:scaling>
        <c:axPos val="t"/>
        <c:numFmt formatCode="General" sourceLinked="1"/>
        <c:tickLblPos val="nextTo"/>
        <c:txPr>
          <a:bodyPr/>
          <a:lstStyle/>
          <a:p>
            <a:pPr>
              <a:defRPr sz="1200">
                <a:latin typeface="Arial" pitchFamily="34" charset="0"/>
                <a:cs typeface="Arial" pitchFamily="34" charset="0"/>
              </a:defRPr>
            </a:pPr>
            <a:endParaRPr lang="en-US"/>
          </a:p>
        </c:txPr>
        <c:crossAx val="68398464"/>
        <c:crosses val="max"/>
        <c:crossBetween val="between"/>
        <c:majorUnit val="200"/>
      </c:valAx>
      <c:catAx>
        <c:axId val="68398464"/>
        <c:scaling>
          <c:orientation val="minMax"/>
        </c:scaling>
        <c:delete val="1"/>
        <c:axPos val="l"/>
        <c:tickLblPos val="none"/>
        <c:crossAx val="68396928"/>
        <c:crosses val="autoZero"/>
        <c:auto val="1"/>
        <c:lblAlgn val="ctr"/>
        <c:lblOffset val="100"/>
      </c:catAx>
      <c:spPr>
        <a:noFill/>
        <a:ln w="25400">
          <a:noFill/>
        </a:ln>
      </c:spPr>
    </c:plotArea>
    <c:plotVisOnly val="1"/>
  </c:chart>
  <c:spPr>
    <a:noFill/>
    <a:ln w="34925">
      <a:solidFill>
        <a:srgbClr val="002060"/>
      </a:solidFill>
    </a:ln>
  </c:spPr>
  <c:externalData r:id="rId1"/>
</c:chartSpace>
</file>

<file path=ppt/diagrams/_rels/data1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image" Target="../media/image117.jpeg"/></Relationships>
</file>

<file path=ppt/diagrams/_rels/data6.xml.rels><?xml version="1.0" encoding="UTF-8" standalone="yes"?>
<Relationships xmlns="http://schemas.openxmlformats.org/package/2006/relationships"><Relationship Id="rId1" Type="http://schemas.openxmlformats.org/officeDocument/2006/relationships/image" Target="../media/image104.jpeg"/></Relationships>
</file>

<file path=ppt/diagrams/_rels/data7.xml.rels><?xml version="1.0" encoding="UTF-8" standalone="yes"?>
<Relationships xmlns="http://schemas.openxmlformats.org/package/2006/relationships"><Relationship Id="rId1" Type="http://schemas.openxmlformats.org/officeDocument/2006/relationships/image" Target="../media/image10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DE6EB-D65F-4424-B985-C870B18FD2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1242477-01F6-43FE-B6EE-E5893F5650FE}">
      <dgm:prSet>
        <dgm:style>
          <a:lnRef idx="0">
            <a:schemeClr val="accent6"/>
          </a:lnRef>
          <a:fillRef idx="3">
            <a:schemeClr val="accent6"/>
          </a:fillRef>
          <a:effectRef idx="3">
            <a:schemeClr val="accent6"/>
          </a:effectRef>
          <a:fontRef idx="minor">
            <a:schemeClr val="lt1"/>
          </a:fontRef>
        </dgm:style>
      </dgm:prSet>
      <dgm:spPr/>
      <dgm:t>
        <a:bodyPr/>
        <a:lstStyle/>
        <a:p>
          <a:pPr algn="ctr" rtl="0"/>
          <a:r>
            <a:rPr lang="tr-TR" b="1" i="0" dirty="0" err="1" smtClean="0"/>
            <a:t>Republic</a:t>
          </a:r>
          <a:r>
            <a:rPr lang="tr-TR" b="1" i="0" dirty="0" smtClean="0"/>
            <a:t> of </a:t>
          </a:r>
          <a:r>
            <a:rPr lang="tr-TR" b="1" i="0" dirty="0" err="1" smtClean="0"/>
            <a:t>Turkey</a:t>
          </a:r>
          <a:endParaRPr lang="tr-TR" b="1" i="0" dirty="0" smtClean="0"/>
        </a:p>
        <a:p>
          <a:pPr algn="ctr" rtl="0"/>
          <a:r>
            <a:rPr lang="tr-TR" b="1" i="0" dirty="0" smtClean="0"/>
            <a:t>Municipality of Bornova</a:t>
          </a:r>
        </a:p>
      </dgm:t>
    </dgm:pt>
    <dgm:pt modelId="{DB142299-58E0-4CEC-90FB-ADDBF9EDBE3F}" type="parTrans" cxnId="{87179DEC-2164-4323-A1B9-C4FB25090D8F}">
      <dgm:prSet/>
      <dgm:spPr/>
      <dgm:t>
        <a:bodyPr/>
        <a:lstStyle/>
        <a:p>
          <a:endParaRPr lang="tr-TR"/>
        </a:p>
      </dgm:t>
    </dgm:pt>
    <dgm:pt modelId="{A8AAAFBC-6F93-4016-9916-1966BBEB99BA}" type="sibTrans" cxnId="{87179DEC-2164-4323-A1B9-C4FB25090D8F}">
      <dgm:prSet/>
      <dgm:spPr/>
      <dgm:t>
        <a:bodyPr/>
        <a:lstStyle/>
        <a:p>
          <a:endParaRPr lang="tr-TR"/>
        </a:p>
      </dgm:t>
    </dgm:pt>
    <dgm:pt modelId="{C1759411-4635-4BF3-9D57-6C33AB234174}" type="pres">
      <dgm:prSet presAssocID="{CDFDE6EB-D65F-4424-B985-C870B18FD26E}" presName="linear" presStyleCnt="0">
        <dgm:presLayoutVars>
          <dgm:animLvl val="lvl"/>
          <dgm:resizeHandles val="exact"/>
        </dgm:presLayoutVars>
      </dgm:prSet>
      <dgm:spPr/>
      <dgm:t>
        <a:bodyPr/>
        <a:lstStyle/>
        <a:p>
          <a:endParaRPr lang="tr-TR"/>
        </a:p>
      </dgm:t>
    </dgm:pt>
    <dgm:pt modelId="{10C290B5-04B0-40B1-9342-78EF09DE6F26}" type="pres">
      <dgm:prSet presAssocID="{11242477-01F6-43FE-B6EE-E5893F5650FE}" presName="parentText" presStyleLbl="node1" presStyleIdx="0" presStyleCnt="1" custLinFactNeighborX="1378" custLinFactNeighborY="-23619">
        <dgm:presLayoutVars>
          <dgm:chMax val="0"/>
          <dgm:bulletEnabled val="1"/>
        </dgm:presLayoutVars>
      </dgm:prSet>
      <dgm:spPr/>
      <dgm:t>
        <a:bodyPr/>
        <a:lstStyle/>
        <a:p>
          <a:endParaRPr lang="tr-TR"/>
        </a:p>
      </dgm:t>
    </dgm:pt>
  </dgm:ptLst>
  <dgm:cxnLst>
    <dgm:cxn modelId="{0BBF96F0-A81A-4BD9-B98A-01F7FABA4C6E}" type="presOf" srcId="{CDFDE6EB-D65F-4424-B985-C870B18FD26E}" destId="{C1759411-4635-4BF3-9D57-6C33AB234174}" srcOrd="0" destOrd="0" presId="urn:microsoft.com/office/officeart/2005/8/layout/vList2"/>
    <dgm:cxn modelId="{87179DEC-2164-4323-A1B9-C4FB25090D8F}" srcId="{CDFDE6EB-D65F-4424-B985-C870B18FD26E}" destId="{11242477-01F6-43FE-B6EE-E5893F5650FE}" srcOrd="0" destOrd="0" parTransId="{DB142299-58E0-4CEC-90FB-ADDBF9EDBE3F}" sibTransId="{A8AAAFBC-6F93-4016-9916-1966BBEB99BA}"/>
    <dgm:cxn modelId="{49D7EBB4-26B2-462F-9D07-20C8B66D8A36}" type="presOf" srcId="{11242477-01F6-43FE-B6EE-E5893F5650FE}" destId="{10C290B5-04B0-40B1-9342-78EF09DE6F26}" srcOrd="0" destOrd="0" presId="urn:microsoft.com/office/officeart/2005/8/layout/vList2"/>
    <dgm:cxn modelId="{3D6AB7BF-7DE7-4D32-8CF8-FCCAFFBF2A62}" type="presParOf" srcId="{C1759411-4635-4BF3-9D57-6C33AB234174}" destId="{10C290B5-04B0-40B1-9342-78EF09DE6F26}"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0A3273-068A-4D59-BB17-3255E5D0E51D}"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tr-TR"/>
        </a:p>
      </dgm:t>
    </dgm:pt>
    <dgm:pt modelId="{BBA3E387-CFAB-4A25-AD6C-53DE05264CAD}">
      <dgm:prSet>
        <dgm:style>
          <a:lnRef idx="3">
            <a:schemeClr val="lt1"/>
          </a:lnRef>
          <a:fillRef idx="1">
            <a:schemeClr val="accent3"/>
          </a:fillRef>
          <a:effectRef idx="1">
            <a:schemeClr val="accent3"/>
          </a:effectRef>
          <a:fontRef idx="minor">
            <a:schemeClr val="lt1"/>
          </a:fontRef>
        </dgm:style>
      </dgm:prSet>
      <dgm:spPr/>
      <dgm:t>
        <a:bodyPr/>
        <a:lstStyle/>
        <a:p>
          <a:pPr rtl="0"/>
          <a:r>
            <a:rPr lang="en-GB" b="1" i="0" dirty="0" smtClean="0"/>
            <a:t>Organic Production in Hobby Gardens </a:t>
          </a:r>
          <a:endParaRPr lang="tr-TR" dirty="0"/>
        </a:p>
      </dgm:t>
    </dgm:pt>
    <dgm:pt modelId="{B6AA8FFD-5D83-46D5-897A-29F19BAB7F5A}" type="parTrans" cxnId="{6490E4C3-5CE8-441D-8539-8B883462BADB}">
      <dgm:prSet/>
      <dgm:spPr/>
      <dgm:t>
        <a:bodyPr/>
        <a:lstStyle/>
        <a:p>
          <a:endParaRPr lang="tr-TR"/>
        </a:p>
      </dgm:t>
    </dgm:pt>
    <dgm:pt modelId="{0A290247-452C-45F8-A451-723AF15A396A}" type="sibTrans" cxnId="{6490E4C3-5CE8-441D-8539-8B883462BADB}">
      <dgm:prSet/>
      <dgm:spPr/>
      <dgm:t>
        <a:bodyPr/>
        <a:lstStyle/>
        <a:p>
          <a:endParaRPr lang="tr-TR"/>
        </a:p>
      </dgm:t>
    </dgm:pt>
    <dgm:pt modelId="{95A54DE3-1F58-4E98-8A39-A3EE6BD7CDAE}" type="pres">
      <dgm:prSet presAssocID="{F20A3273-068A-4D59-BB17-3255E5D0E51D}" presName="Name0" presStyleCnt="0">
        <dgm:presLayoutVars>
          <dgm:chMax val="7"/>
          <dgm:dir/>
          <dgm:animLvl val="lvl"/>
          <dgm:resizeHandles val="exact"/>
        </dgm:presLayoutVars>
      </dgm:prSet>
      <dgm:spPr/>
      <dgm:t>
        <a:bodyPr/>
        <a:lstStyle/>
        <a:p>
          <a:endParaRPr lang="tr-TR"/>
        </a:p>
      </dgm:t>
    </dgm:pt>
    <dgm:pt modelId="{B9FA0171-DF70-4AF5-BACD-5779929684B8}" type="pres">
      <dgm:prSet presAssocID="{BBA3E387-CFAB-4A25-AD6C-53DE05264CAD}" presName="circle1" presStyleLbl="node1" presStyleIdx="0" presStyleCnt="1"/>
      <dgm:spPr/>
    </dgm:pt>
    <dgm:pt modelId="{189CCB37-FC59-4C40-96D8-26B818A3810C}" type="pres">
      <dgm:prSet presAssocID="{BBA3E387-CFAB-4A25-AD6C-53DE05264CAD}" presName="space" presStyleCnt="0"/>
      <dgm:spPr/>
    </dgm:pt>
    <dgm:pt modelId="{B3AA7FCF-9E74-4439-9C5B-86E83F151D8B}" type="pres">
      <dgm:prSet presAssocID="{BBA3E387-CFAB-4A25-AD6C-53DE05264CAD}" presName="rect1" presStyleLbl="alignAcc1" presStyleIdx="0" presStyleCnt="1"/>
      <dgm:spPr/>
      <dgm:t>
        <a:bodyPr/>
        <a:lstStyle/>
        <a:p>
          <a:endParaRPr lang="tr-TR"/>
        </a:p>
      </dgm:t>
    </dgm:pt>
    <dgm:pt modelId="{63999952-9DE4-4F89-B011-DB9046C766F6}" type="pres">
      <dgm:prSet presAssocID="{BBA3E387-CFAB-4A25-AD6C-53DE05264CAD}" presName="rect1ParTxNoCh" presStyleLbl="alignAcc1" presStyleIdx="0" presStyleCnt="1">
        <dgm:presLayoutVars>
          <dgm:chMax val="1"/>
          <dgm:bulletEnabled val="1"/>
        </dgm:presLayoutVars>
      </dgm:prSet>
      <dgm:spPr/>
      <dgm:t>
        <a:bodyPr/>
        <a:lstStyle/>
        <a:p>
          <a:endParaRPr lang="tr-TR"/>
        </a:p>
      </dgm:t>
    </dgm:pt>
  </dgm:ptLst>
  <dgm:cxnLst>
    <dgm:cxn modelId="{AFB7BFAF-01DB-48E9-84DA-AB1CE398DE6D}" type="presOf" srcId="{F20A3273-068A-4D59-BB17-3255E5D0E51D}" destId="{95A54DE3-1F58-4E98-8A39-A3EE6BD7CDAE}" srcOrd="0" destOrd="0" presId="urn:microsoft.com/office/officeart/2005/8/layout/target3"/>
    <dgm:cxn modelId="{6490E4C3-5CE8-441D-8539-8B883462BADB}" srcId="{F20A3273-068A-4D59-BB17-3255E5D0E51D}" destId="{BBA3E387-CFAB-4A25-AD6C-53DE05264CAD}" srcOrd="0" destOrd="0" parTransId="{B6AA8FFD-5D83-46D5-897A-29F19BAB7F5A}" sibTransId="{0A290247-452C-45F8-A451-723AF15A396A}"/>
    <dgm:cxn modelId="{17D82861-0566-4490-BAA5-7E65F36165D5}" type="presOf" srcId="{BBA3E387-CFAB-4A25-AD6C-53DE05264CAD}" destId="{B3AA7FCF-9E74-4439-9C5B-86E83F151D8B}" srcOrd="0" destOrd="0" presId="urn:microsoft.com/office/officeart/2005/8/layout/target3"/>
    <dgm:cxn modelId="{DBBB53B4-61F2-4AD6-98F1-139F1340C5FC}" type="presOf" srcId="{BBA3E387-CFAB-4A25-AD6C-53DE05264CAD}" destId="{63999952-9DE4-4F89-B011-DB9046C766F6}" srcOrd="1" destOrd="0" presId="urn:microsoft.com/office/officeart/2005/8/layout/target3"/>
    <dgm:cxn modelId="{AFBD0E89-7E9E-43BC-9AD9-463826E9F5DE}" type="presParOf" srcId="{95A54DE3-1F58-4E98-8A39-A3EE6BD7CDAE}" destId="{B9FA0171-DF70-4AF5-BACD-5779929684B8}" srcOrd="0" destOrd="0" presId="urn:microsoft.com/office/officeart/2005/8/layout/target3"/>
    <dgm:cxn modelId="{51BC2219-8A02-4F9D-B2F8-48DBE416EBE9}" type="presParOf" srcId="{95A54DE3-1F58-4E98-8A39-A3EE6BD7CDAE}" destId="{189CCB37-FC59-4C40-96D8-26B818A3810C}" srcOrd="1" destOrd="0" presId="urn:microsoft.com/office/officeart/2005/8/layout/target3"/>
    <dgm:cxn modelId="{D8F22E74-046D-4FDD-AD83-23C239119F33}" type="presParOf" srcId="{95A54DE3-1F58-4E98-8A39-A3EE6BD7CDAE}" destId="{B3AA7FCF-9E74-4439-9C5B-86E83F151D8B}" srcOrd="2" destOrd="0" presId="urn:microsoft.com/office/officeart/2005/8/layout/target3"/>
    <dgm:cxn modelId="{A818F58D-E757-479E-A5DC-8BDA6DAFB2AB}" type="presParOf" srcId="{95A54DE3-1F58-4E98-8A39-A3EE6BD7CDAE}" destId="{63999952-9DE4-4F89-B011-DB9046C766F6}"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D1A937-8A64-4E1A-9B30-E7A96D4ACC66}"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tr-TR"/>
        </a:p>
      </dgm:t>
    </dgm:pt>
    <dgm:pt modelId="{277F5B37-65CB-4AF8-9AF0-85C0BCB7EBAE}">
      <dgm:prSet custT="1"/>
      <dgm:spPr/>
      <dgm:t>
        <a:bodyPr/>
        <a:lstStyle/>
        <a:p>
          <a:pPr algn="ctr" rtl="0"/>
          <a:r>
            <a:rPr lang="en-GB" sz="1600" b="1" dirty="0" smtClean="0"/>
            <a:t>The Municipality of Bornova established Hobby gardens.</a:t>
          </a:r>
          <a:endParaRPr lang="tr-TR" sz="1600" b="1" dirty="0"/>
        </a:p>
      </dgm:t>
    </dgm:pt>
    <dgm:pt modelId="{BEE3D44A-F1C3-42FC-8A63-BAF09161B398}" type="parTrans" cxnId="{9B44EE8C-7497-44B4-A11B-0443711D7EA1}">
      <dgm:prSet/>
      <dgm:spPr/>
      <dgm:t>
        <a:bodyPr/>
        <a:lstStyle/>
        <a:p>
          <a:endParaRPr lang="tr-TR"/>
        </a:p>
      </dgm:t>
    </dgm:pt>
    <dgm:pt modelId="{0D71E53E-53AA-44A1-8F89-6BEBA40F9044}" type="sibTrans" cxnId="{9B44EE8C-7497-44B4-A11B-0443711D7EA1}">
      <dgm:prSet/>
      <dgm:spPr/>
      <dgm:t>
        <a:bodyPr/>
        <a:lstStyle/>
        <a:p>
          <a:endParaRPr lang="tr-TR"/>
        </a:p>
      </dgm:t>
    </dgm:pt>
    <dgm:pt modelId="{4B2AE95A-9416-442C-B7B5-23A4B599EAA5}">
      <dgm:prSet custT="1"/>
      <dgm:spPr/>
      <dgm:t>
        <a:bodyPr/>
        <a:lstStyle/>
        <a:p>
          <a:pPr algn="ctr" rtl="0"/>
          <a:r>
            <a:rPr lang="tr-TR" sz="1050" b="1" dirty="0" smtClean="0"/>
            <a:t>E</a:t>
          </a:r>
          <a:r>
            <a:rPr lang="en-GB" sz="1050" b="1" dirty="0" err="1" smtClean="0"/>
            <a:t>nable</a:t>
          </a:r>
          <a:r>
            <a:rPr lang="en-GB" sz="1050" b="1" dirty="0" smtClean="0"/>
            <a:t> citizens to meet with soil and get rid of their stress </a:t>
          </a:r>
          <a:endParaRPr lang="tr-TR" sz="1050" b="1" dirty="0"/>
        </a:p>
      </dgm:t>
    </dgm:pt>
    <dgm:pt modelId="{DDD2E6C0-C895-43DF-9ED3-8731AC0374BD}" type="parTrans" cxnId="{B8CEB552-681B-47BA-9585-F335A7A96185}">
      <dgm:prSet/>
      <dgm:spPr/>
      <dgm:t>
        <a:bodyPr/>
        <a:lstStyle/>
        <a:p>
          <a:endParaRPr lang="tr-TR"/>
        </a:p>
      </dgm:t>
    </dgm:pt>
    <dgm:pt modelId="{1AB0CFAB-E6B2-4B20-931F-B897FCC1C602}" type="sibTrans" cxnId="{B8CEB552-681B-47BA-9585-F335A7A96185}">
      <dgm:prSet/>
      <dgm:spPr/>
      <dgm:t>
        <a:bodyPr/>
        <a:lstStyle/>
        <a:p>
          <a:endParaRPr lang="tr-TR"/>
        </a:p>
      </dgm:t>
    </dgm:pt>
    <dgm:pt modelId="{F0C68274-4047-4181-AAB2-C1897E17FE7E}">
      <dgm:prSet/>
      <dgm:spPr/>
      <dgm:t>
        <a:bodyPr/>
        <a:lstStyle/>
        <a:p>
          <a:pPr rtl="0"/>
          <a:r>
            <a:rPr lang="en-GB" b="1" dirty="0" smtClean="0"/>
            <a:t>Varying seize between 12 to 24 square meters</a:t>
          </a:r>
          <a:endParaRPr lang="tr-TR" b="1" dirty="0"/>
        </a:p>
      </dgm:t>
    </dgm:pt>
    <dgm:pt modelId="{D990D141-60EB-4212-9127-E9222B86D451}" type="parTrans" cxnId="{382B402D-33BB-490E-831D-1CB7663379DE}">
      <dgm:prSet/>
      <dgm:spPr/>
      <dgm:t>
        <a:bodyPr/>
        <a:lstStyle/>
        <a:p>
          <a:endParaRPr lang="tr-TR"/>
        </a:p>
      </dgm:t>
    </dgm:pt>
    <dgm:pt modelId="{C8DBA533-CF98-4F3F-816D-2B2D9DD95664}" type="sibTrans" cxnId="{382B402D-33BB-490E-831D-1CB7663379DE}">
      <dgm:prSet/>
      <dgm:spPr/>
      <dgm:t>
        <a:bodyPr/>
        <a:lstStyle/>
        <a:p>
          <a:endParaRPr lang="tr-TR"/>
        </a:p>
      </dgm:t>
    </dgm:pt>
    <dgm:pt modelId="{7DDD05E3-E2E0-42AF-BF3F-E1EF11805530}">
      <dgm:prSet/>
      <dgm:spPr/>
      <dgm:t>
        <a:bodyPr/>
        <a:lstStyle/>
        <a:p>
          <a:pPr algn="ctr" rtl="0"/>
          <a:r>
            <a:rPr lang="en-GB" sz="1200" dirty="0" smtClean="0"/>
            <a:t>Citizens cultivate  </a:t>
          </a:r>
          <a:r>
            <a:rPr lang="en-GB" sz="1200" i="1" dirty="0" smtClean="0"/>
            <a:t>a variety of vegetables and fruits</a:t>
          </a:r>
          <a:r>
            <a:rPr lang="en-GB" sz="1200" dirty="0" smtClean="0"/>
            <a:t>:</a:t>
          </a:r>
          <a:endParaRPr lang="tr-TR" sz="1200" dirty="0"/>
        </a:p>
      </dgm:t>
    </dgm:pt>
    <dgm:pt modelId="{6F5B5C4E-F68D-4BA6-9C03-7685C07C4FD8}" type="parTrans" cxnId="{64E1B11D-27CC-49AB-BF91-C43E0186AAC7}">
      <dgm:prSet/>
      <dgm:spPr/>
      <dgm:t>
        <a:bodyPr/>
        <a:lstStyle/>
        <a:p>
          <a:endParaRPr lang="tr-TR"/>
        </a:p>
      </dgm:t>
    </dgm:pt>
    <dgm:pt modelId="{56F4AB9A-E4F8-4B9C-A36D-6239DFA9DD84}" type="sibTrans" cxnId="{64E1B11D-27CC-49AB-BF91-C43E0186AAC7}">
      <dgm:prSet/>
      <dgm:spPr/>
      <dgm:t>
        <a:bodyPr/>
        <a:lstStyle/>
        <a:p>
          <a:endParaRPr lang="tr-TR"/>
        </a:p>
      </dgm:t>
    </dgm:pt>
    <dgm:pt modelId="{2D14100F-ED49-4D68-9C75-514C42D73885}">
      <dgm:prSet custT="1"/>
      <dgm:spPr/>
      <dgm:t>
        <a:bodyPr/>
        <a:lstStyle/>
        <a:p>
          <a:pPr algn="ctr" rtl="0"/>
          <a:r>
            <a:rPr lang="en-GB" sz="1100" b="1" dirty="0" smtClean="0"/>
            <a:t>- from tomatoes to eggplants, from gumbo to sunflowers </a:t>
          </a:r>
          <a:endParaRPr lang="tr-TR" sz="1100" b="1" dirty="0"/>
        </a:p>
      </dgm:t>
    </dgm:pt>
    <dgm:pt modelId="{A2F1AAE3-5484-429A-8D4C-B26AB7A4DC3E}" type="parTrans" cxnId="{26B196B8-313F-49BB-95F3-319FFFCFBA6D}">
      <dgm:prSet/>
      <dgm:spPr/>
      <dgm:t>
        <a:bodyPr/>
        <a:lstStyle/>
        <a:p>
          <a:endParaRPr lang="tr-TR"/>
        </a:p>
      </dgm:t>
    </dgm:pt>
    <dgm:pt modelId="{F39B5D2E-52BA-4B1A-BB1B-70A913577F5E}" type="sibTrans" cxnId="{26B196B8-313F-49BB-95F3-319FFFCFBA6D}">
      <dgm:prSet/>
      <dgm:spPr/>
      <dgm:t>
        <a:bodyPr/>
        <a:lstStyle/>
        <a:p>
          <a:endParaRPr lang="tr-TR"/>
        </a:p>
      </dgm:t>
    </dgm:pt>
    <dgm:pt modelId="{7AC61C44-8B49-407F-9FBD-4A41D8C05833}">
      <dgm:prSet custT="1"/>
      <dgm:spPr/>
      <dgm:t>
        <a:bodyPr/>
        <a:lstStyle/>
        <a:p>
          <a:pPr rtl="0"/>
          <a:r>
            <a:rPr lang="tr-TR" sz="1400" b="1" dirty="0" smtClean="0"/>
            <a:t>W</a:t>
          </a:r>
          <a:r>
            <a:rPr lang="en-GB" sz="1400" b="1" dirty="0" err="1" smtClean="0"/>
            <a:t>ithout</a:t>
          </a:r>
          <a:r>
            <a:rPr lang="en-GB" sz="1400" b="1" dirty="0" smtClean="0"/>
            <a:t> using any agricultural pesticide take their first step to organ</a:t>
          </a:r>
          <a:r>
            <a:rPr lang="tr-TR" sz="1400" b="1" dirty="0" err="1" smtClean="0"/>
            <a:t>ic</a:t>
          </a:r>
          <a:r>
            <a:rPr lang="en-GB" sz="1400" b="1" dirty="0" smtClean="0"/>
            <a:t> production</a:t>
          </a:r>
          <a:endParaRPr lang="tr-TR" sz="1400" b="1" dirty="0"/>
        </a:p>
      </dgm:t>
    </dgm:pt>
    <dgm:pt modelId="{AF1D2EEC-45B0-4AD7-8518-0B21AD309700}" type="parTrans" cxnId="{2CA94ECA-A280-4D91-96B7-AB1509146AD2}">
      <dgm:prSet/>
      <dgm:spPr/>
      <dgm:t>
        <a:bodyPr/>
        <a:lstStyle/>
        <a:p>
          <a:endParaRPr lang="tr-TR"/>
        </a:p>
      </dgm:t>
    </dgm:pt>
    <dgm:pt modelId="{9D67688A-F65E-43F5-B610-EE45604CBC26}" type="sibTrans" cxnId="{2CA94ECA-A280-4D91-96B7-AB1509146AD2}">
      <dgm:prSet/>
      <dgm:spPr/>
      <dgm:t>
        <a:bodyPr/>
        <a:lstStyle/>
        <a:p>
          <a:endParaRPr lang="tr-TR"/>
        </a:p>
      </dgm:t>
    </dgm:pt>
    <dgm:pt modelId="{26A1F241-2290-4E9C-8747-87896E589CDA}" type="pres">
      <dgm:prSet presAssocID="{F3D1A937-8A64-4E1A-9B30-E7A96D4ACC66}" presName="cycle" presStyleCnt="0">
        <dgm:presLayoutVars>
          <dgm:dir/>
          <dgm:resizeHandles val="exact"/>
        </dgm:presLayoutVars>
      </dgm:prSet>
      <dgm:spPr/>
      <dgm:t>
        <a:bodyPr/>
        <a:lstStyle/>
        <a:p>
          <a:endParaRPr lang="tr-TR"/>
        </a:p>
      </dgm:t>
    </dgm:pt>
    <dgm:pt modelId="{0ADEC411-CAEC-485B-87DF-C5DD9D1D1C44}" type="pres">
      <dgm:prSet presAssocID="{277F5B37-65CB-4AF8-9AF0-85C0BCB7EBAE}" presName="node" presStyleLbl="node1" presStyleIdx="0" presStyleCnt="4" custScaleX="128591">
        <dgm:presLayoutVars>
          <dgm:bulletEnabled val="1"/>
        </dgm:presLayoutVars>
      </dgm:prSet>
      <dgm:spPr/>
      <dgm:t>
        <a:bodyPr/>
        <a:lstStyle/>
        <a:p>
          <a:endParaRPr lang="tr-TR"/>
        </a:p>
      </dgm:t>
    </dgm:pt>
    <dgm:pt modelId="{6E771D8C-78AC-4A8E-B147-A93965798086}" type="pres">
      <dgm:prSet presAssocID="{0D71E53E-53AA-44A1-8F89-6BEBA40F9044}" presName="sibTrans" presStyleLbl="sibTrans2D1" presStyleIdx="0" presStyleCnt="4"/>
      <dgm:spPr/>
      <dgm:t>
        <a:bodyPr/>
        <a:lstStyle/>
        <a:p>
          <a:endParaRPr lang="tr-TR"/>
        </a:p>
      </dgm:t>
    </dgm:pt>
    <dgm:pt modelId="{D8E57B0E-B501-4E23-B722-ED3F16EE142D}" type="pres">
      <dgm:prSet presAssocID="{0D71E53E-53AA-44A1-8F89-6BEBA40F9044}" presName="connectorText" presStyleLbl="sibTrans2D1" presStyleIdx="0" presStyleCnt="4"/>
      <dgm:spPr/>
      <dgm:t>
        <a:bodyPr/>
        <a:lstStyle/>
        <a:p>
          <a:endParaRPr lang="tr-TR"/>
        </a:p>
      </dgm:t>
    </dgm:pt>
    <dgm:pt modelId="{FC2119E4-07C8-4946-B44A-C5E28FE25525}" type="pres">
      <dgm:prSet presAssocID="{F0C68274-4047-4181-AAB2-C1897E17FE7E}" presName="node" presStyleLbl="node1" presStyleIdx="1" presStyleCnt="4">
        <dgm:presLayoutVars>
          <dgm:bulletEnabled val="1"/>
        </dgm:presLayoutVars>
      </dgm:prSet>
      <dgm:spPr/>
      <dgm:t>
        <a:bodyPr/>
        <a:lstStyle/>
        <a:p>
          <a:endParaRPr lang="tr-TR"/>
        </a:p>
      </dgm:t>
    </dgm:pt>
    <dgm:pt modelId="{9AD93DD1-5557-4333-ACAB-F8F761BE40B5}" type="pres">
      <dgm:prSet presAssocID="{C8DBA533-CF98-4F3F-816D-2B2D9DD95664}" presName="sibTrans" presStyleLbl="sibTrans2D1" presStyleIdx="1" presStyleCnt="4"/>
      <dgm:spPr/>
      <dgm:t>
        <a:bodyPr/>
        <a:lstStyle/>
        <a:p>
          <a:endParaRPr lang="tr-TR"/>
        </a:p>
      </dgm:t>
    </dgm:pt>
    <dgm:pt modelId="{4BF46FCF-A34F-4313-A5F9-118722612B5D}" type="pres">
      <dgm:prSet presAssocID="{C8DBA533-CF98-4F3F-816D-2B2D9DD95664}" presName="connectorText" presStyleLbl="sibTrans2D1" presStyleIdx="1" presStyleCnt="4"/>
      <dgm:spPr/>
      <dgm:t>
        <a:bodyPr/>
        <a:lstStyle/>
        <a:p>
          <a:endParaRPr lang="tr-TR"/>
        </a:p>
      </dgm:t>
    </dgm:pt>
    <dgm:pt modelId="{AB07AF5B-60FF-46D2-96EF-3073DB5276D0}" type="pres">
      <dgm:prSet presAssocID="{7DDD05E3-E2E0-42AF-BF3F-E1EF11805530}" presName="node" presStyleLbl="node1" presStyleIdx="2" presStyleCnt="4">
        <dgm:presLayoutVars>
          <dgm:bulletEnabled val="1"/>
        </dgm:presLayoutVars>
      </dgm:prSet>
      <dgm:spPr/>
      <dgm:t>
        <a:bodyPr/>
        <a:lstStyle/>
        <a:p>
          <a:endParaRPr lang="tr-TR"/>
        </a:p>
      </dgm:t>
    </dgm:pt>
    <dgm:pt modelId="{C9EA276A-7122-4598-9468-C85198F77DAE}" type="pres">
      <dgm:prSet presAssocID="{56F4AB9A-E4F8-4B9C-A36D-6239DFA9DD84}" presName="sibTrans" presStyleLbl="sibTrans2D1" presStyleIdx="2" presStyleCnt="4"/>
      <dgm:spPr/>
      <dgm:t>
        <a:bodyPr/>
        <a:lstStyle/>
        <a:p>
          <a:endParaRPr lang="tr-TR"/>
        </a:p>
      </dgm:t>
    </dgm:pt>
    <dgm:pt modelId="{97AEDF8D-93E2-447A-9F76-E9E4D5411680}" type="pres">
      <dgm:prSet presAssocID="{56F4AB9A-E4F8-4B9C-A36D-6239DFA9DD84}" presName="connectorText" presStyleLbl="sibTrans2D1" presStyleIdx="2" presStyleCnt="4"/>
      <dgm:spPr/>
      <dgm:t>
        <a:bodyPr/>
        <a:lstStyle/>
        <a:p>
          <a:endParaRPr lang="tr-TR"/>
        </a:p>
      </dgm:t>
    </dgm:pt>
    <dgm:pt modelId="{7A64DD47-892E-485C-8307-5B291C487363}" type="pres">
      <dgm:prSet presAssocID="{7AC61C44-8B49-407F-9FBD-4A41D8C05833}" presName="node" presStyleLbl="node1" presStyleIdx="3" presStyleCnt="4">
        <dgm:presLayoutVars>
          <dgm:bulletEnabled val="1"/>
        </dgm:presLayoutVars>
      </dgm:prSet>
      <dgm:spPr/>
      <dgm:t>
        <a:bodyPr/>
        <a:lstStyle/>
        <a:p>
          <a:endParaRPr lang="tr-TR"/>
        </a:p>
      </dgm:t>
    </dgm:pt>
    <dgm:pt modelId="{08BCB4E7-8DEA-48A8-971D-ED7844D494D7}" type="pres">
      <dgm:prSet presAssocID="{9D67688A-F65E-43F5-B610-EE45604CBC26}" presName="sibTrans" presStyleLbl="sibTrans2D1" presStyleIdx="3" presStyleCnt="4"/>
      <dgm:spPr/>
      <dgm:t>
        <a:bodyPr/>
        <a:lstStyle/>
        <a:p>
          <a:endParaRPr lang="tr-TR"/>
        </a:p>
      </dgm:t>
    </dgm:pt>
    <dgm:pt modelId="{8C601571-8842-4B62-B26F-1039820BAFDF}" type="pres">
      <dgm:prSet presAssocID="{9D67688A-F65E-43F5-B610-EE45604CBC26}" presName="connectorText" presStyleLbl="sibTrans2D1" presStyleIdx="3" presStyleCnt="4"/>
      <dgm:spPr/>
      <dgm:t>
        <a:bodyPr/>
        <a:lstStyle/>
        <a:p>
          <a:endParaRPr lang="tr-TR"/>
        </a:p>
      </dgm:t>
    </dgm:pt>
  </dgm:ptLst>
  <dgm:cxnLst>
    <dgm:cxn modelId="{6F37ED72-2E7E-4020-8720-45157466B1BE}" type="presOf" srcId="{C8DBA533-CF98-4F3F-816D-2B2D9DD95664}" destId="{9AD93DD1-5557-4333-ACAB-F8F761BE40B5}" srcOrd="0" destOrd="0" presId="urn:microsoft.com/office/officeart/2005/8/layout/cycle2"/>
    <dgm:cxn modelId="{DDA0172C-BA1C-4893-ABF7-297DD339CC48}" type="presOf" srcId="{0D71E53E-53AA-44A1-8F89-6BEBA40F9044}" destId="{D8E57B0E-B501-4E23-B722-ED3F16EE142D}" srcOrd="1" destOrd="0" presId="urn:microsoft.com/office/officeart/2005/8/layout/cycle2"/>
    <dgm:cxn modelId="{2C37EBE4-33A7-4EC5-B116-1F0F22172846}" type="presOf" srcId="{4B2AE95A-9416-442C-B7B5-23A4B599EAA5}" destId="{0ADEC411-CAEC-485B-87DF-C5DD9D1D1C44}" srcOrd="0" destOrd="1" presId="urn:microsoft.com/office/officeart/2005/8/layout/cycle2"/>
    <dgm:cxn modelId="{37750626-35D3-49E1-A95E-CF13082BAE22}" type="presOf" srcId="{0D71E53E-53AA-44A1-8F89-6BEBA40F9044}" destId="{6E771D8C-78AC-4A8E-B147-A93965798086}" srcOrd="0" destOrd="0" presId="urn:microsoft.com/office/officeart/2005/8/layout/cycle2"/>
    <dgm:cxn modelId="{BEB33A3A-FA65-4CDD-BF2A-8548CB45FD73}" type="presOf" srcId="{56F4AB9A-E4F8-4B9C-A36D-6239DFA9DD84}" destId="{97AEDF8D-93E2-447A-9F76-E9E4D5411680}" srcOrd="1" destOrd="0" presId="urn:microsoft.com/office/officeart/2005/8/layout/cycle2"/>
    <dgm:cxn modelId="{B8965AE9-6FE7-4101-9F94-631C2C337AE3}" type="presOf" srcId="{F0C68274-4047-4181-AAB2-C1897E17FE7E}" destId="{FC2119E4-07C8-4946-B44A-C5E28FE25525}" srcOrd="0" destOrd="0" presId="urn:microsoft.com/office/officeart/2005/8/layout/cycle2"/>
    <dgm:cxn modelId="{2CA94ECA-A280-4D91-96B7-AB1509146AD2}" srcId="{F3D1A937-8A64-4E1A-9B30-E7A96D4ACC66}" destId="{7AC61C44-8B49-407F-9FBD-4A41D8C05833}" srcOrd="3" destOrd="0" parTransId="{AF1D2EEC-45B0-4AD7-8518-0B21AD309700}" sibTransId="{9D67688A-F65E-43F5-B610-EE45604CBC26}"/>
    <dgm:cxn modelId="{B8CEB552-681B-47BA-9585-F335A7A96185}" srcId="{277F5B37-65CB-4AF8-9AF0-85C0BCB7EBAE}" destId="{4B2AE95A-9416-442C-B7B5-23A4B599EAA5}" srcOrd="0" destOrd="0" parTransId="{DDD2E6C0-C895-43DF-9ED3-8731AC0374BD}" sibTransId="{1AB0CFAB-E6B2-4B20-931F-B897FCC1C602}"/>
    <dgm:cxn modelId="{02F619B9-E5C5-47C0-9B8F-9CD98C21D9FE}" type="presOf" srcId="{56F4AB9A-E4F8-4B9C-A36D-6239DFA9DD84}" destId="{C9EA276A-7122-4598-9468-C85198F77DAE}" srcOrd="0" destOrd="0" presId="urn:microsoft.com/office/officeart/2005/8/layout/cycle2"/>
    <dgm:cxn modelId="{258C7298-5034-412D-80B7-241861FEBB63}" type="presOf" srcId="{277F5B37-65CB-4AF8-9AF0-85C0BCB7EBAE}" destId="{0ADEC411-CAEC-485B-87DF-C5DD9D1D1C44}" srcOrd="0" destOrd="0" presId="urn:microsoft.com/office/officeart/2005/8/layout/cycle2"/>
    <dgm:cxn modelId="{382B402D-33BB-490E-831D-1CB7663379DE}" srcId="{F3D1A937-8A64-4E1A-9B30-E7A96D4ACC66}" destId="{F0C68274-4047-4181-AAB2-C1897E17FE7E}" srcOrd="1" destOrd="0" parTransId="{D990D141-60EB-4212-9127-E9222B86D451}" sibTransId="{C8DBA533-CF98-4F3F-816D-2B2D9DD95664}"/>
    <dgm:cxn modelId="{E9A449C6-03C6-4D1D-B5A9-DB068A1B11A3}" type="presOf" srcId="{7DDD05E3-E2E0-42AF-BF3F-E1EF11805530}" destId="{AB07AF5B-60FF-46D2-96EF-3073DB5276D0}" srcOrd="0" destOrd="0" presId="urn:microsoft.com/office/officeart/2005/8/layout/cycle2"/>
    <dgm:cxn modelId="{26B196B8-313F-49BB-95F3-319FFFCFBA6D}" srcId="{7DDD05E3-E2E0-42AF-BF3F-E1EF11805530}" destId="{2D14100F-ED49-4D68-9C75-514C42D73885}" srcOrd="0" destOrd="0" parTransId="{A2F1AAE3-5484-429A-8D4C-B26AB7A4DC3E}" sibTransId="{F39B5D2E-52BA-4B1A-BB1B-70A913577F5E}"/>
    <dgm:cxn modelId="{DB8A304C-F88D-4670-A9AE-4A8683DAD2EE}" type="presOf" srcId="{7AC61C44-8B49-407F-9FBD-4A41D8C05833}" destId="{7A64DD47-892E-485C-8307-5B291C487363}" srcOrd="0" destOrd="0" presId="urn:microsoft.com/office/officeart/2005/8/layout/cycle2"/>
    <dgm:cxn modelId="{64E1B11D-27CC-49AB-BF91-C43E0186AAC7}" srcId="{F3D1A937-8A64-4E1A-9B30-E7A96D4ACC66}" destId="{7DDD05E3-E2E0-42AF-BF3F-E1EF11805530}" srcOrd="2" destOrd="0" parTransId="{6F5B5C4E-F68D-4BA6-9C03-7685C07C4FD8}" sibTransId="{56F4AB9A-E4F8-4B9C-A36D-6239DFA9DD84}"/>
    <dgm:cxn modelId="{B73E7A0D-9C7F-4877-9C33-8F444475994B}" type="presOf" srcId="{C8DBA533-CF98-4F3F-816D-2B2D9DD95664}" destId="{4BF46FCF-A34F-4313-A5F9-118722612B5D}" srcOrd="1" destOrd="0" presId="urn:microsoft.com/office/officeart/2005/8/layout/cycle2"/>
    <dgm:cxn modelId="{9B44EE8C-7497-44B4-A11B-0443711D7EA1}" srcId="{F3D1A937-8A64-4E1A-9B30-E7A96D4ACC66}" destId="{277F5B37-65CB-4AF8-9AF0-85C0BCB7EBAE}" srcOrd="0" destOrd="0" parTransId="{BEE3D44A-F1C3-42FC-8A63-BAF09161B398}" sibTransId="{0D71E53E-53AA-44A1-8F89-6BEBA40F9044}"/>
    <dgm:cxn modelId="{9DB4BC1C-8BE9-49D2-9DEF-9AA57514EA44}" type="presOf" srcId="{2D14100F-ED49-4D68-9C75-514C42D73885}" destId="{AB07AF5B-60FF-46D2-96EF-3073DB5276D0}" srcOrd="0" destOrd="1" presId="urn:microsoft.com/office/officeart/2005/8/layout/cycle2"/>
    <dgm:cxn modelId="{5DE0F2D4-E124-406D-A7A7-DAFFDEE5DEA7}" type="presOf" srcId="{9D67688A-F65E-43F5-B610-EE45604CBC26}" destId="{08BCB4E7-8DEA-48A8-971D-ED7844D494D7}" srcOrd="0" destOrd="0" presId="urn:microsoft.com/office/officeart/2005/8/layout/cycle2"/>
    <dgm:cxn modelId="{2DA78302-4951-47F4-AB5E-AA8F88022A82}" type="presOf" srcId="{F3D1A937-8A64-4E1A-9B30-E7A96D4ACC66}" destId="{26A1F241-2290-4E9C-8747-87896E589CDA}" srcOrd="0" destOrd="0" presId="urn:microsoft.com/office/officeart/2005/8/layout/cycle2"/>
    <dgm:cxn modelId="{9C8A6DEF-28E9-4B3E-917D-F7A1793F5AC9}" type="presOf" srcId="{9D67688A-F65E-43F5-B610-EE45604CBC26}" destId="{8C601571-8842-4B62-B26F-1039820BAFDF}" srcOrd="1" destOrd="0" presId="urn:microsoft.com/office/officeart/2005/8/layout/cycle2"/>
    <dgm:cxn modelId="{07F69765-AC6F-40B8-939B-F5E8F37EA7CB}" type="presParOf" srcId="{26A1F241-2290-4E9C-8747-87896E589CDA}" destId="{0ADEC411-CAEC-485B-87DF-C5DD9D1D1C44}" srcOrd="0" destOrd="0" presId="urn:microsoft.com/office/officeart/2005/8/layout/cycle2"/>
    <dgm:cxn modelId="{1071609B-B5E7-45E4-9FFB-A6E6ACFD7B6A}" type="presParOf" srcId="{26A1F241-2290-4E9C-8747-87896E589CDA}" destId="{6E771D8C-78AC-4A8E-B147-A93965798086}" srcOrd="1" destOrd="0" presId="urn:microsoft.com/office/officeart/2005/8/layout/cycle2"/>
    <dgm:cxn modelId="{DE9ADDA5-9E69-4432-8E25-2BBB0765C13E}" type="presParOf" srcId="{6E771D8C-78AC-4A8E-B147-A93965798086}" destId="{D8E57B0E-B501-4E23-B722-ED3F16EE142D}" srcOrd="0" destOrd="0" presId="urn:microsoft.com/office/officeart/2005/8/layout/cycle2"/>
    <dgm:cxn modelId="{6AA4494D-D22A-4E6A-B3AF-75762EA52357}" type="presParOf" srcId="{26A1F241-2290-4E9C-8747-87896E589CDA}" destId="{FC2119E4-07C8-4946-B44A-C5E28FE25525}" srcOrd="2" destOrd="0" presId="urn:microsoft.com/office/officeart/2005/8/layout/cycle2"/>
    <dgm:cxn modelId="{2F4D2E71-C3AA-4B84-AE50-0AD9796DC7A5}" type="presParOf" srcId="{26A1F241-2290-4E9C-8747-87896E589CDA}" destId="{9AD93DD1-5557-4333-ACAB-F8F761BE40B5}" srcOrd="3" destOrd="0" presId="urn:microsoft.com/office/officeart/2005/8/layout/cycle2"/>
    <dgm:cxn modelId="{F2952187-374B-43DD-BD6E-E91740252C59}" type="presParOf" srcId="{9AD93DD1-5557-4333-ACAB-F8F761BE40B5}" destId="{4BF46FCF-A34F-4313-A5F9-118722612B5D}" srcOrd="0" destOrd="0" presId="urn:microsoft.com/office/officeart/2005/8/layout/cycle2"/>
    <dgm:cxn modelId="{6CEC6BFF-24FB-4247-8E5F-4DF98368C348}" type="presParOf" srcId="{26A1F241-2290-4E9C-8747-87896E589CDA}" destId="{AB07AF5B-60FF-46D2-96EF-3073DB5276D0}" srcOrd="4" destOrd="0" presId="urn:microsoft.com/office/officeart/2005/8/layout/cycle2"/>
    <dgm:cxn modelId="{6F77D9F6-5A8F-4D6B-BEC6-A5B93D3A5182}" type="presParOf" srcId="{26A1F241-2290-4E9C-8747-87896E589CDA}" destId="{C9EA276A-7122-4598-9468-C85198F77DAE}" srcOrd="5" destOrd="0" presId="urn:microsoft.com/office/officeart/2005/8/layout/cycle2"/>
    <dgm:cxn modelId="{DF464124-E6DE-4886-807C-5311DCB010FC}" type="presParOf" srcId="{C9EA276A-7122-4598-9468-C85198F77DAE}" destId="{97AEDF8D-93E2-447A-9F76-E9E4D5411680}" srcOrd="0" destOrd="0" presId="urn:microsoft.com/office/officeart/2005/8/layout/cycle2"/>
    <dgm:cxn modelId="{A81B7E68-1767-483A-9646-D26DB62E38BD}" type="presParOf" srcId="{26A1F241-2290-4E9C-8747-87896E589CDA}" destId="{7A64DD47-892E-485C-8307-5B291C487363}" srcOrd="6" destOrd="0" presId="urn:microsoft.com/office/officeart/2005/8/layout/cycle2"/>
    <dgm:cxn modelId="{A74A2705-1918-4C86-9D66-21EE4BA0BF53}" type="presParOf" srcId="{26A1F241-2290-4E9C-8747-87896E589CDA}" destId="{08BCB4E7-8DEA-48A8-971D-ED7844D494D7}" srcOrd="7" destOrd="0" presId="urn:microsoft.com/office/officeart/2005/8/layout/cycle2"/>
    <dgm:cxn modelId="{E22CF7BF-9B8B-4B50-8808-FAE75038C540}" type="presParOf" srcId="{08BCB4E7-8DEA-48A8-971D-ED7844D494D7}" destId="{8C601571-8842-4B62-B26F-1039820BAFDF}" srcOrd="0" destOrd="0" presId="urn:microsoft.com/office/officeart/2005/8/layout/cycle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A5CB776-5B7D-4A1D-8612-D0311D7D730E}" type="doc">
      <dgm:prSet loTypeId="urn:microsoft.com/office/officeart/2005/8/layout/target3" loCatId="relationship" qsTypeId="urn:microsoft.com/office/officeart/2005/8/quickstyle/simple1" qsCatId="simple" csTypeId="urn:microsoft.com/office/officeart/2005/8/colors/accent0_3" csCatId="mainScheme" phldr="1"/>
      <dgm:spPr/>
      <dgm:t>
        <a:bodyPr/>
        <a:lstStyle/>
        <a:p>
          <a:endParaRPr lang="tr-TR"/>
        </a:p>
      </dgm:t>
    </dgm:pt>
    <dgm:pt modelId="{D949BB21-3A11-4536-8306-9D6C92EC6145}">
      <dgm:prSet/>
      <dgm:spPr/>
      <dgm:t>
        <a:bodyPr/>
        <a:lstStyle/>
        <a:p>
          <a:pPr rtl="0"/>
          <a:r>
            <a:rPr lang="en-GB" b="1" i="0" dirty="0" smtClean="0"/>
            <a:t>Bornova Gumbo </a:t>
          </a:r>
          <a:r>
            <a:rPr lang="tr-TR" b="1" i="0" dirty="0" smtClean="0"/>
            <a:t>S</a:t>
          </a:r>
          <a:r>
            <a:rPr lang="en-GB" b="1" i="0" dirty="0" err="1" smtClean="0"/>
            <a:t>eed</a:t>
          </a:r>
          <a:r>
            <a:rPr lang="en-GB" b="1" i="0" dirty="0" smtClean="0"/>
            <a:t> </a:t>
          </a:r>
          <a:r>
            <a:rPr lang="tr-TR" b="1" i="0" dirty="0" smtClean="0"/>
            <a:t>F</a:t>
          </a:r>
          <a:r>
            <a:rPr lang="en-GB" b="1" i="0" dirty="0" err="1" smtClean="0"/>
            <a:t>ree</a:t>
          </a:r>
          <a:r>
            <a:rPr lang="en-GB" b="1" i="0" dirty="0" smtClean="0"/>
            <a:t> of </a:t>
          </a:r>
          <a:r>
            <a:rPr lang="tr-TR" b="1" i="0" dirty="0" smtClean="0"/>
            <a:t>E</a:t>
          </a:r>
          <a:r>
            <a:rPr lang="en-GB" b="1" i="0" dirty="0" err="1" smtClean="0"/>
            <a:t>xchange</a:t>
          </a:r>
          <a:endParaRPr lang="tr-TR" dirty="0"/>
        </a:p>
      </dgm:t>
    </dgm:pt>
    <dgm:pt modelId="{0259CDB1-81DF-4C97-9988-0114D24A4E75}" type="parTrans" cxnId="{BFC657B8-2FBF-469E-8CE1-CE5B06FADA72}">
      <dgm:prSet/>
      <dgm:spPr/>
      <dgm:t>
        <a:bodyPr/>
        <a:lstStyle/>
        <a:p>
          <a:endParaRPr lang="tr-TR"/>
        </a:p>
      </dgm:t>
    </dgm:pt>
    <dgm:pt modelId="{00F30F96-014E-4EB6-9477-FCC7F4A808BB}" type="sibTrans" cxnId="{BFC657B8-2FBF-469E-8CE1-CE5B06FADA72}">
      <dgm:prSet/>
      <dgm:spPr/>
      <dgm:t>
        <a:bodyPr/>
        <a:lstStyle/>
        <a:p>
          <a:endParaRPr lang="tr-TR"/>
        </a:p>
      </dgm:t>
    </dgm:pt>
    <dgm:pt modelId="{22043CE9-D176-4972-B47A-F71747C8806D}" type="pres">
      <dgm:prSet presAssocID="{BA5CB776-5B7D-4A1D-8612-D0311D7D730E}" presName="Name0" presStyleCnt="0">
        <dgm:presLayoutVars>
          <dgm:chMax val="7"/>
          <dgm:dir/>
          <dgm:animLvl val="lvl"/>
          <dgm:resizeHandles val="exact"/>
        </dgm:presLayoutVars>
      </dgm:prSet>
      <dgm:spPr/>
      <dgm:t>
        <a:bodyPr/>
        <a:lstStyle/>
        <a:p>
          <a:endParaRPr lang="tr-TR"/>
        </a:p>
      </dgm:t>
    </dgm:pt>
    <dgm:pt modelId="{1CF9CA5E-6464-4EC8-BCD3-696362C4921D}" type="pres">
      <dgm:prSet presAssocID="{D949BB21-3A11-4536-8306-9D6C92EC6145}" presName="circle1" presStyleLbl="node1" presStyleIdx="0" presStyleCnt="1"/>
      <dgm:spPr/>
    </dgm:pt>
    <dgm:pt modelId="{3CE0A85F-C28D-4476-96E4-721EFB6BE369}" type="pres">
      <dgm:prSet presAssocID="{D949BB21-3A11-4536-8306-9D6C92EC6145}" presName="space" presStyleCnt="0"/>
      <dgm:spPr/>
    </dgm:pt>
    <dgm:pt modelId="{C85DAF6B-0EF7-4D8E-BC6D-5FEE5C7C349A}" type="pres">
      <dgm:prSet presAssocID="{D949BB21-3A11-4536-8306-9D6C92EC6145}" presName="rect1" presStyleLbl="alignAcc1" presStyleIdx="0" presStyleCnt="1"/>
      <dgm:spPr/>
      <dgm:t>
        <a:bodyPr/>
        <a:lstStyle/>
        <a:p>
          <a:endParaRPr lang="tr-TR"/>
        </a:p>
      </dgm:t>
    </dgm:pt>
    <dgm:pt modelId="{42782B1C-1C4E-4836-9422-73C9E66447B0}" type="pres">
      <dgm:prSet presAssocID="{D949BB21-3A11-4536-8306-9D6C92EC6145}" presName="rect1ParTxNoCh" presStyleLbl="alignAcc1" presStyleIdx="0" presStyleCnt="1">
        <dgm:presLayoutVars>
          <dgm:chMax val="1"/>
          <dgm:bulletEnabled val="1"/>
        </dgm:presLayoutVars>
      </dgm:prSet>
      <dgm:spPr/>
      <dgm:t>
        <a:bodyPr/>
        <a:lstStyle/>
        <a:p>
          <a:endParaRPr lang="tr-TR"/>
        </a:p>
      </dgm:t>
    </dgm:pt>
  </dgm:ptLst>
  <dgm:cxnLst>
    <dgm:cxn modelId="{7E2EE927-A630-4C82-BE55-F2BD46F53358}" type="presOf" srcId="{BA5CB776-5B7D-4A1D-8612-D0311D7D730E}" destId="{22043CE9-D176-4972-B47A-F71747C8806D}" srcOrd="0" destOrd="0" presId="urn:microsoft.com/office/officeart/2005/8/layout/target3"/>
    <dgm:cxn modelId="{BFC657B8-2FBF-469E-8CE1-CE5B06FADA72}" srcId="{BA5CB776-5B7D-4A1D-8612-D0311D7D730E}" destId="{D949BB21-3A11-4536-8306-9D6C92EC6145}" srcOrd="0" destOrd="0" parTransId="{0259CDB1-81DF-4C97-9988-0114D24A4E75}" sibTransId="{00F30F96-014E-4EB6-9477-FCC7F4A808BB}"/>
    <dgm:cxn modelId="{38FE1CD8-E74E-44FC-BC76-81651FD177D4}" type="presOf" srcId="{D949BB21-3A11-4536-8306-9D6C92EC6145}" destId="{42782B1C-1C4E-4836-9422-73C9E66447B0}" srcOrd="1" destOrd="0" presId="urn:microsoft.com/office/officeart/2005/8/layout/target3"/>
    <dgm:cxn modelId="{82106E33-AA8E-47FE-B73A-71F598132627}" type="presOf" srcId="{D949BB21-3A11-4536-8306-9D6C92EC6145}" destId="{C85DAF6B-0EF7-4D8E-BC6D-5FEE5C7C349A}" srcOrd="0" destOrd="0" presId="urn:microsoft.com/office/officeart/2005/8/layout/target3"/>
    <dgm:cxn modelId="{2F4D4126-42BD-4DF4-A98D-781028EFA9EA}" type="presParOf" srcId="{22043CE9-D176-4972-B47A-F71747C8806D}" destId="{1CF9CA5E-6464-4EC8-BCD3-696362C4921D}" srcOrd="0" destOrd="0" presId="urn:microsoft.com/office/officeart/2005/8/layout/target3"/>
    <dgm:cxn modelId="{E2114498-ECA0-4D8F-96B8-A9341C3A7AEB}" type="presParOf" srcId="{22043CE9-D176-4972-B47A-F71747C8806D}" destId="{3CE0A85F-C28D-4476-96E4-721EFB6BE369}" srcOrd="1" destOrd="0" presId="urn:microsoft.com/office/officeart/2005/8/layout/target3"/>
    <dgm:cxn modelId="{8296959C-3789-4724-A085-44EE8A4E01F8}" type="presParOf" srcId="{22043CE9-D176-4972-B47A-F71747C8806D}" destId="{C85DAF6B-0EF7-4D8E-BC6D-5FEE5C7C349A}" srcOrd="2" destOrd="0" presId="urn:microsoft.com/office/officeart/2005/8/layout/target3"/>
    <dgm:cxn modelId="{FE401113-D67C-4A54-AA84-4DA642351083}" type="presParOf" srcId="{22043CE9-D176-4972-B47A-F71747C8806D}" destId="{42782B1C-1C4E-4836-9422-73C9E66447B0}"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776A9BA-38C1-40BC-8106-1542028AE6FA}" type="doc">
      <dgm:prSet loTypeId="urn:microsoft.com/office/officeart/2005/8/layout/architecture+Icon#1" loCatId="list" qsTypeId="urn:microsoft.com/office/officeart/2005/8/quickstyle/simple1" qsCatId="simple" csTypeId="urn:microsoft.com/office/officeart/2005/8/colors/colorful2" csCatId="colorful" phldr="1"/>
      <dgm:spPr/>
      <dgm:t>
        <a:bodyPr/>
        <a:lstStyle/>
        <a:p>
          <a:endParaRPr lang="tr-TR"/>
        </a:p>
      </dgm:t>
    </dgm:pt>
    <dgm:pt modelId="{D53E06F9-7D13-49C9-8885-0BAD46E1BF7A}">
      <dgm:prSet/>
      <dgm:spPr/>
      <dgm:t>
        <a:bodyPr/>
        <a:lstStyle/>
        <a:p>
          <a:pPr rtl="0"/>
          <a:r>
            <a:rPr lang="tr-TR" dirty="0" smtClean="0"/>
            <a:t>O</a:t>
          </a:r>
          <a:r>
            <a:rPr lang="en-GB" dirty="0" smtClean="0"/>
            <a:t>ne of the</a:t>
          </a:r>
          <a:r>
            <a:rPr lang="tr-TR" dirty="0" smtClean="0"/>
            <a:t> </a:t>
          </a:r>
          <a:r>
            <a:rPr lang="tr-TR" dirty="0" err="1" smtClean="0"/>
            <a:t>sybolic</a:t>
          </a:r>
          <a:r>
            <a:rPr lang="tr-TR" dirty="0" smtClean="0"/>
            <a:t> </a:t>
          </a:r>
          <a:r>
            <a:rPr lang="en-GB" dirty="0" smtClean="0"/>
            <a:t> icons of Bornova in addition to the muscatel grape </a:t>
          </a:r>
          <a:endParaRPr lang="tr-TR" dirty="0"/>
        </a:p>
      </dgm:t>
    </dgm:pt>
    <dgm:pt modelId="{36EBC689-C6DA-4D72-B819-0DB08038C65A}" type="parTrans" cxnId="{C17821CE-D351-45A6-AB19-9E13E4B98D57}">
      <dgm:prSet/>
      <dgm:spPr/>
      <dgm:t>
        <a:bodyPr/>
        <a:lstStyle/>
        <a:p>
          <a:endParaRPr lang="tr-TR"/>
        </a:p>
      </dgm:t>
    </dgm:pt>
    <dgm:pt modelId="{357108E4-7B80-40CA-9CC1-79155D558BBF}" type="sibTrans" cxnId="{C17821CE-D351-45A6-AB19-9E13E4B98D57}">
      <dgm:prSet/>
      <dgm:spPr/>
      <dgm:t>
        <a:bodyPr/>
        <a:lstStyle/>
        <a:p>
          <a:endParaRPr lang="tr-TR"/>
        </a:p>
      </dgm:t>
    </dgm:pt>
    <dgm:pt modelId="{BC783160-7A46-474D-8A93-CD8910733AD6}">
      <dgm:prSet/>
      <dgm:spPr/>
      <dgm:t>
        <a:bodyPr/>
        <a:lstStyle/>
        <a:p>
          <a:pPr rtl="0"/>
          <a:r>
            <a:rPr lang="tr-TR" dirty="0" err="1" smtClean="0"/>
            <a:t>Primary</a:t>
          </a:r>
          <a:r>
            <a:rPr lang="tr-TR" dirty="0" smtClean="0"/>
            <a:t> </a:t>
          </a:r>
          <a:r>
            <a:rPr lang="tr-TR" dirty="0" err="1" smtClean="0"/>
            <a:t>aim</a:t>
          </a:r>
          <a:r>
            <a:rPr lang="tr-TR" dirty="0" smtClean="0"/>
            <a:t> is </a:t>
          </a:r>
          <a:r>
            <a:rPr lang="en-GB" dirty="0" smtClean="0"/>
            <a:t>to </a:t>
          </a:r>
          <a:r>
            <a:rPr lang="tr-TR" dirty="0" err="1" smtClean="0"/>
            <a:t>disseminate</a:t>
          </a:r>
          <a:r>
            <a:rPr lang="tr-TR" dirty="0" smtClean="0"/>
            <a:t> </a:t>
          </a:r>
          <a:r>
            <a:rPr lang="en-GB" dirty="0" smtClean="0"/>
            <a:t>the name of Bornova</a:t>
          </a:r>
          <a:r>
            <a:rPr lang="tr-TR" dirty="0" smtClean="0"/>
            <a:t> </a:t>
          </a:r>
          <a:r>
            <a:rPr lang="tr-TR" dirty="0" err="1" smtClean="0"/>
            <a:t>by</a:t>
          </a:r>
          <a:r>
            <a:rPr lang="tr-TR" dirty="0" smtClean="0"/>
            <a:t> </a:t>
          </a:r>
          <a:r>
            <a:rPr lang="tr-TR" dirty="0" err="1" smtClean="0"/>
            <a:t>using</a:t>
          </a:r>
          <a:r>
            <a:rPr lang="tr-TR" dirty="0" smtClean="0"/>
            <a:t> </a:t>
          </a:r>
          <a:r>
            <a:rPr lang="en-GB" dirty="0" smtClean="0"/>
            <a:t>agricultural production values </a:t>
          </a:r>
          <a:r>
            <a:rPr lang="tr-TR" dirty="0" err="1" smtClean="0"/>
            <a:t>by</a:t>
          </a:r>
          <a:r>
            <a:rPr lang="tr-TR" dirty="0" smtClean="0"/>
            <a:t> </a:t>
          </a:r>
          <a:r>
            <a:rPr lang="en-GB" dirty="0" smtClean="0"/>
            <a:t>carrying</a:t>
          </a:r>
          <a:endParaRPr lang="tr-TR" dirty="0"/>
        </a:p>
      </dgm:t>
    </dgm:pt>
    <dgm:pt modelId="{407AAAE6-74CC-4B66-B95A-D2798763EB8E}" type="parTrans" cxnId="{2D56CD78-8B60-4039-BFC9-7EDA7604A313}">
      <dgm:prSet/>
      <dgm:spPr/>
      <dgm:t>
        <a:bodyPr/>
        <a:lstStyle/>
        <a:p>
          <a:endParaRPr lang="tr-TR"/>
        </a:p>
      </dgm:t>
    </dgm:pt>
    <dgm:pt modelId="{D77AE45F-7457-4D0C-B0CD-1941F583126B}" type="sibTrans" cxnId="{2D56CD78-8B60-4039-BFC9-7EDA7604A313}">
      <dgm:prSet/>
      <dgm:spPr/>
      <dgm:t>
        <a:bodyPr/>
        <a:lstStyle/>
        <a:p>
          <a:endParaRPr lang="tr-TR"/>
        </a:p>
      </dgm:t>
    </dgm:pt>
    <dgm:pt modelId="{35CD6FD2-D33E-4C9B-94C2-4B7CC6FC165A}">
      <dgm:prSet custT="1"/>
      <dgm:spPr/>
      <dgm:t>
        <a:bodyPr/>
        <a:lstStyle/>
        <a:p>
          <a:pPr rtl="0"/>
          <a:r>
            <a:rPr lang="en-GB" sz="1400" b="1" dirty="0" smtClean="0"/>
            <a:t>The Municipality of Bornova is providing farmer</a:t>
          </a:r>
          <a:r>
            <a:rPr lang="tr-TR" sz="1400" b="1" dirty="0" smtClean="0"/>
            <a:t> </a:t>
          </a:r>
          <a:r>
            <a:rPr lang="en-GB" sz="1400" b="1" dirty="0" smtClean="0"/>
            <a:t>engaged in seed production all seeds are free of charge.</a:t>
          </a:r>
          <a:endParaRPr lang="tr-TR" sz="1400" b="1" dirty="0"/>
        </a:p>
      </dgm:t>
    </dgm:pt>
    <dgm:pt modelId="{1B0FB08A-C362-443F-ACE0-6E89F6DD58CD}" type="parTrans" cxnId="{A9224264-C93E-4F8A-9D40-76DB44821619}">
      <dgm:prSet/>
      <dgm:spPr/>
      <dgm:t>
        <a:bodyPr/>
        <a:lstStyle/>
        <a:p>
          <a:endParaRPr lang="tr-TR"/>
        </a:p>
      </dgm:t>
    </dgm:pt>
    <dgm:pt modelId="{45384B0A-BD8F-470E-9C10-567DFBF6264E}" type="sibTrans" cxnId="{A9224264-C93E-4F8A-9D40-76DB44821619}">
      <dgm:prSet/>
      <dgm:spPr/>
      <dgm:t>
        <a:bodyPr/>
        <a:lstStyle/>
        <a:p>
          <a:endParaRPr lang="tr-TR"/>
        </a:p>
      </dgm:t>
    </dgm:pt>
    <dgm:pt modelId="{E675D6EC-E820-4627-9A2F-B4694E73594E}">
      <dgm:prSet custT="1"/>
      <dgm:spPr/>
      <dgm:t>
        <a:bodyPr/>
        <a:lstStyle/>
        <a:p>
          <a:pPr rtl="0"/>
          <a:r>
            <a:rPr lang="tr-TR" sz="1400" b="1" dirty="0" err="1" smtClean="0"/>
            <a:t>To</a:t>
          </a:r>
          <a:r>
            <a:rPr lang="tr-TR" sz="1400" b="1" dirty="0" smtClean="0"/>
            <a:t> </a:t>
          </a:r>
          <a:r>
            <a:rPr lang="tr-TR" sz="1400" b="1" dirty="0" err="1" smtClean="0"/>
            <a:t>create</a:t>
          </a:r>
          <a:r>
            <a:rPr lang="tr-TR" sz="1400" b="1" dirty="0" smtClean="0"/>
            <a:t> a </a:t>
          </a:r>
          <a:r>
            <a:rPr lang="en-GB" sz="1400" b="1" dirty="0" smtClean="0"/>
            <a:t>brand </a:t>
          </a:r>
          <a:r>
            <a:rPr lang="tr-TR" sz="1400" b="1" dirty="0" err="1" smtClean="0"/>
            <a:t>with</a:t>
          </a:r>
          <a:r>
            <a:rPr lang="tr-TR" sz="1400" b="1" dirty="0" smtClean="0"/>
            <a:t> t</a:t>
          </a:r>
          <a:r>
            <a:rPr lang="en-GB" sz="1400" b="1" dirty="0" smtClean="0"/>
            <a:t>he name of the city by</a:t>
          </a:r>
          <a:r>
            <a:rPr lang="tr-TR" sz="1400" b="1" dirty="0" smtClean="0"/>
            <a:t> </a:t>
          </a:r>
          <a:r>
            <a:rPr lang="en-GB" sz="1400" b="1" dirty="0" smtClean="0"/>
            <a:t>revealing its</a:t>
          </a:r>
          <a:r>
            <a:rPr lang="tr-TR" sz="1400" b="1" dirty="0" smtClean="0"/>
            <a:t> </a:t>
          </a:r>
          <a:r>
            <a:rPr lang="en-GB" sz="1400" b="1" dirty="0" smtClean="0"/>
            <a:t>values such as the </a:t>
          </a:r>
          <a:r>
            <a:rPr lang="en-GB" sz="1400" b="1" i="1" dirty="0" smtClean="0"/>
            <a:t>muscatel grape</a:t>
          </a:r>
          <a:r>
            <a:rPr lang="en-GB" sz="1400" b="1" dirty="0" smtClean="0"/>
            <a:t> and the </a:t>
          </a:r>
          <a:r>
            <a:rPr lang="en-GB" sz="1400" b="1" i="1" dirty="0" smtClean="0"/>
            <a:t>Bornova gumbo.</a:t>
          </a:r>
          <a:endParaRPr lang="tr-TR" sz="1400" b="1" dirty="0"/>
        </a:p>
      </dgm:t>
    </dgm:pt>
    <dgm:pt modelId="{E5CE2C04-CD74-46AC-B1CD-D8BC9C346848}" type="parTrans" cxnId="{2B5477AD-F34B-4E0E-8C7A-0F9D7523D56E}">
      <dgm:prSet/>
      <dgm:spPr/>
      <dgm:t>
        <a:bodyPr/>
        <a:lstStyle/>
        <a:p>
          <a:endParaRPr lang="tr-TR"/>
        </a:p>
      </dgm:t>
    </dgm:pt>
    <dgm:pt modelId="{FD52FE60-7AC6-43B3-AAB6-7E900294C9FE}" type="sibTrans" cxnId="{2B5477AD-F34B-4E0E-8C7A-0F9D7523D56E}">
      <dgm:prSet/>
      <dgm:spPr/>
      <dgm:t>
        <a:bodyPr/>
        <a:lstStyle/>
        <a:p>
          <a:endParaRPr lang="tr-TR"/>
        </a:p>
      </dgm:t>
    </dgm:pt>
    <dgm:pt modelId="{0B0398AA-9815-4BC7-B3EE-0CD84EB534B5}" type="pres">
      <dgm:prSet presAssocID="{4776A9BA-38C1-40BC-8106-1542028AE6FA}" presName="Name0" presStyleCnt="0">
        <dgm:presLayoutVars>
          <dgm:chPref val="1"/>
          <dgm:dir/>
          <dgm:animOne val="branch"/>
          <dgm:animLvl val="lvl"/>
          <dgm:resizeHandles/>
        </dgm:presLayoutVars>
      </dgm:prSet>
      <dgm:spPr/>
      <dgm:t>
        <a:bodyPr/>
        <a:lstStyle/>
        <a:p>
          <a:endParaRPr lang="tr-TR"/>
        </a:p>
      </dgm:t>
    </dgm:pt>
    <dgm:pt modelId="{329FE4FF-F66D-457D-9915-9D0B26B54823}" type="pres">
      <dgm:prSet presAssocID="{D53E06F9-7D13-49C9-8885-0BAD46E1BF7A}" presName="vertOne" presStyleCnt="0"/>
      <dgm:spPr/>
    </dgm:pt>
    <dgm:pt modelId="{80E23840-CDD7-496C-AD01-2FE20707F906}" type="pres">
      <dgm:prSet presAssocID="{D53E06F9-7D13-49C9-8885-0BAD46E1BF7A}" presName="txOne" presStyleLbl="node0" presStyleIdx="0" presStyleCnt="2">
        <dgm:presLayoutVars>
          <dgm:chPref val="3"/>
        </dgm:presLayoutVars>
      </dgm:prSet>
      <dgm:spPr/>
      <dgm:t>
        <a:bodyPr/>
        <a:lstStyle/>
        <a:p>
          <a:endParaRPr lang="tr-TR"/>
        </a:p>
      </dgm:t>
    </dgm:pt>
    <dgm:pt modelId="{4A4CFDAE-5074-433C-8737-763CBD2645FB}" type="pres">
      <dgm:prSet presAssocID="{D53E06F9-7D13-49C9-8885-0BAD46E1BF7A}" presName="horzOne" presStyleCnt="0"/>
      <dgm:spPr/>
    </dgm:pt>
    <dgm:pt modelId="{3D14DC8D-15B3-4734-9196-9919994C554D}" type="pres">
      <dgm:prSet presAssocID="{357108E4-7B80-40CA-9CC1-79155D558BBF}" presName="sibSpaceOne" presStyleCnt="0"/>
      <dgm:spPr/>
    </dgm:pt>
    <dgm:pt modelId="{3D1A1FCF-0338-423F-9A68-F28AF59FB938}" type="pres">
      <dgm:prSet presAssocID="{BC783160-7A46-474D-8A93-CD8910733AD6}" presName="vertOne" presStyleCnt="0"/>
      <dgm:spPr/>
    </dgm:pt>
    <dgm:pt modelId="{384B8EE9-839F-4173-BEFC-F4319F8FF84F}" type="pres">
      <dgm:prSet presAssocID="{BC783160-7A46-474D-8A93-CD8910733AD6}" presName="txOne" presStyleLbl="node0" presStyleIdx="1" presStyleCnt="2">
        <dgm:presLayoutVars>
          <dgm:chPref val="3"/>
        </dgm:presLayoutVars>
      </dgm:prSet>
      <dgm:spPr/>
      <dgm:t>
        <a:bodyPr/>
        <a:lstStyle/>
        <a:p>
          <a:endParaRPr lang="tr-TR"/>
        </a:p>
      </dgm:t>
    </dgm:pt>
    <dgm:pt modelId="{DC8A2A59-738C-406F-A1BA-F0E3034DBDAC}" type="pres">
      <dgm:prSet presAssocID="{BC783160-7A46-474D-8A93-CD8910733AD6}" presName="parTransOne" presStyleCnt="0"/>
      <dgm:spPr/>
    </dgm:pt>
    <dgm:pt modelId="{ADC4367A-C580-4B2D-A09B-CE154A49F8A3}" type="pres">
      <dgm:prSet presAssocID="{BC783160-7A46-474D-8A93-CD8910733AD6}" presName="horzOne" presStyleCnt="0"/>
      <dgm:spPr/>
    </dgm:pt>
    <dgm:pt modelId="{3EF45BDB-02C1-4854-83CF-38183D26D971}" type="pres">
      <dgm:prSet presAssocID="{35CD6FD2-D33E-4C9B-94C2-4B7CC6FC165A}" presName="vertTwo" presStyleCnt="0"/>
      <dgm:spPr/>
    </dgm:pt>
    <dgm:pt modelId="{D3413C4E-9397-4BB7-A73C-CF39BF3E6FB3}" type="pres">
      <dgm:prSet presAssocID="{35CD6FD2-D33E-4C9B-94C2-4B7CC6FC165A}" presName="txTwo" presStyleLbl="node2" presStyleIdx="0" presStyleCnt="2">
        <dgm:presLayoutVars>
          <dgm:chPref val="3"/>
        </dgm:presLayoutVars>
      </dgm:prSet>
      <dgm:spPr/>
      <dgm:t>
        <a:bodyPr/>
        <a:lstStyle/>
        <a:p>
          <a:endParaRPr lang="tr-TR"/>
        </a:p>
      </dgm:t>
    </dgm:pt>
    <dgm:pt modelId="{AD90D910-AC7F-4A62-BBF3-90AD38D71C69}" type="pres">
      <dgm:prSet presAssocID="{35CD6FD2-D33E-4C9B-94C2-4B7CC6FC165A}" presName="horzTwo" presStyleCnt="0"/>
      <dgm:spPr/>
    </dgm:pt>
    <dgm:pt modelId="{3BFE578C-18DD-4104-8D90-34EFB0BF3772}" type="pres">
      <dgm:prSet presAssocID="{45384B0A-BD8F-470E-9C10-567DFBF6264E}" presName="sibSpaceTwo" presStyleCnt="0"/>
      <dgm:spPr/>
    </dgm:pt>
    <dgm:pt modelId="{09B7E1CE-FC13-45CE-880E-AA990159D94A}" type="pres">
      <dgm:prSet presAssocID="{E675D6EC-E820-4627-9A2F-B4694E73594E}" presName="vertTwo" presStyleCnt="0"/>
      <dgm:spPr/>
    </dgm:pt>
    <dgm:pt modelId="{A355F4A4-DC1E-41C1-9B8D-A449463ED4C8}" type="pres">
      <dgm:prSet presAssocID="{E675D6EC-E820-4627-9A2F-B4694E73594E}" presName="txTwo" presStyleLbl="node2" presStyleIdx="1" presStyleCnt="2">
        <dgm:presLayoutVars>
          <dgm:chPref val="3"/>
        </dgm:presLayoutVars>
      </dgm:prSet>
      <dgm:spPr/>
      <dgm:t>
        <a:bodyPr/>
        <a:lstStyle/>
        <a:p>
          <a:endParaRPr lang="tr-TR"/>
        </a:p>
      </dgm:t>
    </dgm:pt>
    <dgm:pt modelId="{ECD1791E-6662-4E12-A4E6-BD90A7B219CA}" type="pres">
      <dgm:prSet presAssocID="{E675D6EC-E820-4627-9A2F-B4694E73594E}" presName="horzTwo" presStyleCnt="0"/>
      <dgm:spPr/>
    </dgm:pt>
  </dgm:ptLst>
  <dgm:cxnLst>
    <dgm:cxn modelId="{7D9BD251-E53A-4FA4-B0AF-7E30718D69A9}" type="presOf" srcId="{D53E06F9-7D13-49C9-8885-0BAD46E1BF7A}" destId="{80E23840-CDD7-496C-AD01-2FE20707F906}" srcOrd="0" destOrd="0" presId="urn:microsoft.com/office/officeart/2005/8/layout/architecture+Icon#1"/>
    <dgm:cxn modelId="{C17821CE-D351-45A6-AB19-9E13E4B98D57}" srcId="{4776A9BA-38C1-40BC-8106-1542028AE6FA}" destId="{D53E06F9-7D13-49C9-8885-0BAD46E1BF7A}" srcOrd="0" destOrd="0" parTransId="{36EBC689-C6DA-4D72-B819-0DB08038C65A}" sibTransId="{357108E4-7B80-40CA-9CC1-79155D558BBF}"/>
    <dgm:cxn modelId="{73529A1C-BBDC-45FC-B6F1-0AB9D3BD7A1E}" type="presOf" srcId="{BC783160-7A46-474D-8A93-CD8910733AD6}" destId="{384B8EE9-839F-4173-BEFC-F4319F8FF84F}" srcOrd="0" destOrd="0" presId="urn:microsoft.com/office/officeart/2005/8/layout/architecture+Icon#1"/>
    <dgm:cxn modelId="{2D56CD78-8B60-4039-BFC9-7EDA7604A313}" srcId="{4776A9BA-38C1-40BC-8106-1542028AE6FA}" destId="{BC783160-7A46-474D-8A93-CD8910733AD6}" srcOrd="1" destOrd="0" parTransId="{407AAAE6-74CC-4B66-B95A-D2798763EB8E}" sibTransId="{D77AE45F-7457-4D0C-B0CD-1941F583126B}"/>
    <dgm:cxn modelId="{A9224264-C93E-4F8A-9D40-76DB44821619}" srcId="{BC783160-7A46-474D-8A93-CD8910733AD6}" destId="{35CD6FD2-D33E-4C9B-94C2-4B7CC6FC165A}" srcOrd="0" destOrd="0" parTransId="{1B0FB08A-C362-443F-ACE0-6E89F6DD58CD}" sibTransId="{45384B0A-BD8F-470E-9C10-567DFBF6264E}"/>
    <dgm:cxn modelId="{6D68BE52-E2F4-4013-83FF-867C181804C2}" type="presOf" srcId="{E675D6EC-E820-4627-9A2F-B4694E73594E}" destId="{A355F4A4-DC1E-41C1-9B8D-A449463ED4C8}" srcOrd="0" destOrd="0" presId="urn:microsoft.com/office/officeart/2005/8/layout/architecture+Icon#1"/>
    <dgm:cxn modelId="{1B91C6D0-57B2-47B3-BA30-C755ECB270CB}" type="presOf" srcId="{35CD6FD2-D33E-4C9B-94C2-4B7CC6FC165A}" destId="{D3413C4E-9397-4BB7-A73C-CF39BF3E6FB3}" srcOrd="0" destOrd="0" presId="urn:microsoft.com/office/officeart/2005/8/layout/architecture+Icon#1"/>
    <dgm:cxn modelId="{DF152AFB-3A66-4370-B592-1DC7C0B69770}" type="presOf" srcId="{4776A9BA-38C1-40BC-8106-1542028AE6FA}" destId="{0B0398AA-9815-4BC7-B3EE-0CD84EB534B5}" srcOrd="0" destOrd="0" presId="urn:microsoft.com/office/officeart/2005/8/layout/architecture+Icon#1"/>
    <dgm:cxn modelId="{2B5477AD-F34B-4E0E-8C7A-0F9D7523D56E}" srcId="{BC783160-7A46-474D-8A93-CD8910733AD6}" destId="{E675D6EC-E820-4627-9A2F-B4694E73594E}" srcOrd="1" destOrd="0" parTransId="{E5CE2C04-CD74-46AC-B1CD-D8BC9C346848}" sibTransId="{FD52FE60-7AC6-43B3-AAB6-7E900294C9FE}"/>
    <dgm:cxn modelId="{3C447DB3-7459-499C-95EF-B8C1129EE756}" type="presParOf" srcId="{0B0398AA-9815-4BC7-B3EE-0CD84EB534B5}" destId="{329FE4FF-F66D-457D-9915-9D0B26B54823}" srcOrd="0" destOrd="0" presId="urn:microsoft.com/office/officeart/2005/8/layout/architecture+Icon#1"/>
    <dgm:cxn modelId="{42016B4E-529A-40E0-8C0B-2E81AB6028D1}" type="presParOf" srcId="{329FE4FF-F66D-457D-9915-9D0B26B54823}" destId="{80E23840-CDD7-496C-AD01-2FE20707F906}" srcOrd="0" destOrd="0" presId="urn:microsoft.com/office/officeart/2005/8/layout/architecture+Icon#1"/>
    <dgm:cxn modelId="{BF420EF1-126D-49B0-B265-8EB2EDF26126}" type="presParOf" srcId="{329FE4FF-F66D-457D-9915-9D0B26B54823}" destId="{4A4CFDAE-5074-433C-8737-763CBD2645FB}" srcOrd="1" destOrd="0" presId="urn:microsoft.com/office/officeart/2005/8/layout/architecture+Icon#1"/>
    <dgm:cxn modelId="{D64F0A44-CA63-4446-A0D9-3E5E24A3DB6A}" type="presParOf" srcId="{0B0398AA-9815-4BC7-B3EE-0CD84EB534B5}" destId="{3D14DC8D-15B3-4734-9196-9919994C554D}" srcOrd="1" destOrd="0" presId="urn:microsoft.com/office/officeart/2005/8/layout/architecture+Icon#1"/>
    <dgm:cxn modelId="{9E246F26-86F5-4FBF-912F-02EA8F8B966D}" type="presParOf" srcId="{0B0398AA-9815-4BC7-B3EE-0CD84EB534B5}" destId="{3D1A1FCF-0338-423F-9A68-F28AF59FB938}" srcOrd="2" destOrd="0" presId="urn:microsoft.com/office/officeart/2005/8/layout/architecture+Icon#1"/>
    <dgm:cxn modelId="{7853393B-DC06-45F3-93CF-FC53F4E321F1}" type="presParOf" srcId="{3D1A1FCF-0338-423F-9A68-F28AF59FB938}" destId="{384B8EE9-839F-4173-BEFC-F4319F8FF84F}" srcOrd="0" destOrd="0" presId="urn:microsoft.com/office/officeart/2005/8/layout/architecture+Icon#1"/>
    <dgm:cxn modelId="{CC2CB726-6615-4A1F-82CB-E6F50A87805C}" type="presParOf" srcId="{3D1A1FCF-0338-423F-9A68-F28AF59FB938}" destId="{DC8A2A59-738C-406F-A1BA-F0E3034DBDAC}" srcOrd="1" destOrd="0" presId="urn:microsoft.com/office/officeart/2005/8/layout/architecture+Icon#1"/>
    <dgm:cxn modelId="{F5161315-6C3C-4E06-89AD-91C23DC054B7}" type="presParOf" srcId="{3D1A1FCF-0338-423F-9A68-F28AF59FB938}" destId="{ADC4367A-C580-4B2D-A09B-CE154A49F8A3}" srcOrd="2" destOrd="0" presId="urn:microsoft.com/office/officeart/2005/8/layout/architecture+Icon#1"/>
    <dgm:cxn modelId="{CD986CAB-5ABC-4D67-94A1-52D046027BCD}" type="presParOf" srcId="{ADC4367A-C580-4B2D-A09B-CE154A49F8A3}" destId="{3EF45BDB-02C1-4854-83CF-38183D26D971}" srcOrd="0" destOrd="0" presId="urn:microsoft.com/office/officeart/2005/8/layout/architecture+Icon#1"/>
    <dgm:cxn modelId="{0BEFF5BE-835A-4D68-92F3-244E812D0ED5}" type="presParOf" srcId="{3EF45BDB-02C1-4854-83CF-38183D26D971}" destId="{D3413C4E-9397-4BB7-A73C-CF39BF3E6FB3}" srcOrd="0" destOrd="0" presId="urn:microsoft.com/office/officeart/2005/8/layout/architecture+Icon#1"/>
    <dgm:cxn modelId="{50EFC279-CD57-4BCF-A72C-254AC3CBBF95}" type="presParOf" srcId="{3EF45BDB-02C1-4854-83CF-38183D26D971}" destId="{AD90D910-AC7F-4A62-BBF3-90AD38D71C69}" srcOrd="1" destOrd="0" presId="urn:microsoft.com/office/officeart/2005/8/layout/architecture+Icon#1"/>
    <dgm:cxn modelId="{9B0BA968-8D78-4B41-B544-BD0DC2FC85F1}" type="presParOf" srcId="{ADC4367A-C580-4B2D-A09B-CE154A49F8A3}" destId="{3BFE578C-18DD-4104-8D90-34EFB0BF3772}" srcOrd="1" destOrd="0" presId="urn:microsoft.com/office/officeart/2005/8/layout/architecture+Icon#1"/>
    <dgm:cxn modelId="{FED87A26-FC0C-4726-B99B-092F61CA3C00}" type="presParOf" srcId="{ADC4367A-C580-4B2D-A09B-CE154A49F8A3}" destId="{09B7E1CE-FC13-45CE-880E-AA990159D94A}" srcOrd="2" destOrd="0" presId="urn:microsoft.com/office/officeart/2005/8/layout/architecture+Icon#1"/>
    <dgm:cxn modelId="{EFE8D44D-24CE-4781-AAB4-0714AD8B1CA4}" type="presParOf" srcId="{09B7E1CE-FC13-45CE-880E-AA990159D94A}" destId="{A355F4A4-DC1E-41C1-9B8D-A449463ED4C8}" srcOrd="0" destOrd="0" presId="urn:microsoft.com/office/officeart/2005/8/layout/architecture+Icon#1"/>
    <dgm:cxn modelId="{0E80CDAB-6E9A-4BCC-917C-38CF547B254D}" type="presParOf" srcId="{09B7E1CE-FC13-45CE-880E-AA990159D94A}" destId="{ECD1791E-6662-4E12-A4E6-BD90A7B219CA}" srcOrd="1" destOrd="0" presId="urn:microsoft.com/office/officeart/2005/8/layout/architecture+Icon#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C1F8978-70F6-4888-8DB1-1D4F3B34CB0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98BF22AA-F901-458E-B63D-53F14467625A}">
      <dgm:prSet>
        <dgm:style>
          <a:lnRef idx="1">
            <a:schemeClr val="accent4"/>
          </a:lnRef>
          <a:fillRef idx="3">
            <a:schemeClr val="accent4"/>
          </a:fillRef>
          <a:effectRef idx="2">
            <a:schemeClr val="accent4"/>
          </a:effectRef>
          <a:fontRef idx="minor">
            <a:schemeClr val="lt1"/>
          </a:fontRef>
        </dgm:style>
      </dgm:prSet>
      <dgm:spPr/>
      <dgm:t>
        <a:bodyPr/>
        <a:lstStyle/>
        <a:p>
          <a:pPr rtl="0"/>
          <a:r>
            <a:rPr lang="tr-TR" b="1" i="0" dirty="0" err="1" smtClean="0"/>
            <a:t>Cooperation</a:t>
          </a:r>
          <a:r>
            <a:rPr lang="tr-TR" b="1" i="0" dirty="0" smtClean="0"/>
            <a:t> </a:t>
          </a:r>
          <a:r>
            <a:rPr lang="tr-TR" b="1" i="0" dirty="0" err="1" smtClean="0"/>
            <a:t>with</a:t>
          </a:r>
          <a:r>
            <a:rPr lang="tr-TR" b="1" i="0" dirty="0" smtClean="0"/>
            <a:t> </a:t>
          </a:r>
          <a:r>
            <a:rPr lang="tr-TR" b="1" i="0" dirty="0" err="1" smtClean="0"/>
            <a:t>NGO’s</a:t>
          </a:r>
          <a:r>
            <a:rPr lang="tr-TR" b="1" i="0" dirty="0" smtClean="0"/>
            <a:t> – </a:t>
          </a:r>
          <a:r>
            <a:rPr lang="tr-TR" b="1" i="0" dirty="0" err="1" smtClean="0"/>
            <a:t>Foundations</a:t>
          </a:r>
          <a:r>
            <a:rPr lang="tr-TR" b="1" i="0" dirty="0" smtClean="0"/>
            <a:t> – </a:t>
          </a:r>
          <a:r>
            <a:rPr lang="tr-TR" b="1" i="0" dirty="0" err="1" smtClean="0"/>
            <a:t>Cooperatives</a:t>
          </a:r>
          <a:r>
            <a:rPr lang="tr-TR" b="1" i="0" dirty="0" smtClean="0"/>
            <a:t> –</a:t>
          </a:r>
          <a:r>
            <a:rPr lang="tr-TR" b="1" i="0" dirty="0" err="1" smtClean="0"/>
            <a:t>Chambers</a:t>
          </a:r>
          <a:r>
            <a:rPr lang="tr-TR" b="1" i="0" dirty="0" smtClean="0"/>
            <a:t>.</a:t>
          </a:r>
          <a:endParaRPr lang="tr-TR" dirty="0"/>
        </a:p>
      </dgm:t>
    </dgm:pt>
    <dgm:pt modelId="{3D652E96-4939-4FDF-81F6-61F29D521810}" type="parTrans" cxnId="{D629AE84-47DF-4CD7-BE1B-E229BDF3B3A9}">
      <dgm:prSet/>
      <dgm:spPr/>
      <dgm:t>
        <a:bodyPr/>
        <a:lstStyle/>
        <a:p>
          <a:endParaRPr lang="tr-TR"/>
        </a:p>
      </dgm:t>
    </dgm:pt>
    <dgm:pt modelId="{75F64B0A-5E81-4766-B682-18A2A27D6050}" type="sibTrans" cxnId="{D629AE84-47DF-4CD7-BE1B-E229BDF3B3A9}">
      <dgm:prSet/>
      <dgm:spPr/>
      <dgm:t>
        <a:bodyPr/>
        <a:lstStyle/>
        <a:p>
          <a:endParaRPr lang="tr-TR"/>
        </a:p>
      </dgm:t>
    </dgm:pt>
    <dgm:pt modelId="{0FBF5145-5C1F-49FA-860A-210872465B5D}" type="pres">
      <dgm:prSet presAssocID="{BC1F8978-70F6-4888-8DB1-1D4F3B34CB04}" presName="Name0" presStyleCnt="0">
        <dgm:presLayoutVars>
          <dgm:chMax val="7"/>
          <dgm:dir/>
          <dgm:animLvl val="lvl"/>
          <dgm:resizeHandles val="exact"/>
        </dgm:presLayoutVars>
      </dgm:prSet>
      <dgm:spPr/>
      <dgm:t>
        <a:bodyPr/>
        <a:lstStyle/>
        <a:p>
          <a:endParaRPr lang="tr-TR"/>
        </a:p>
      </dgm:t>
    </dgm:pt>
    <dgm:pt modelId="{3A8464BA-DDCF-4E16-B130-E817A45C7A62}" type="pres">
      <dgm:prSet presAssocID="{98BF22AA-F901-458E-B63D-53F14467625A}" presName="circle1" presStyleLbl="node1" presStyleIdx="0" presStyleCnt="1"/>
      <dgm:spPr/>
    </dgm:pt>
    <dgm:pt modelId="{831277B8-BFD8-4FC3-91BF-522B0BECDC4B}" type="pres">
      <dgm:prSet presAssocID="{98BF22AA-F901-458E-B63D-53F14467625A}" presName="space" presStyleCnt="0"/>
      <dgm:spPr/>
    </dgm:pt>
    <dgm:pt modelId="{FB3A074B-3721-41E6-AD2A-49F77D3A781D}" type="pres">
      <dgm:prSet presAssocID="{98BF22AA-F901-458E-B63D-53F14467625A}" presName="rect1" presStyleLbl="alignAcc1" presStyleIdx="0" presStyleCnt="1" custScaleX="100000" custLinFactNeighborY="7897"/>
      <dgm:spPr/>
      <dgm:t>
        <a:bodyPr/>
        <a:lstStyle/>
        <a:p>
          <a:endParaRPr lang="tr-TR"/>
        </a:p>
      </dgm:t>
    </dgm:pt>
    <dgm:pt modelId="{0B6F95AE-C0E3-4E4C-9D94-F5DD98DECD47}" type="pres">
      <dgm:prSet presAssocID="{98BF22AA-F901-458E-B63D-53F14467625A}" presName="rect1ParTxNoCh" presStyleLbl="alignAcc1" presStyleIdx="0" presStyleCnt="1">
        <dgm:presLayoutVars>
          <dgm:chMax val="1"/>
          <dgm:bulletEnabled val="1"/>
        </dgm:presLayoutVars>
      </dgm:prSet>
      <dgm:spPr/>
      <dgm:t>
        <a:bodyPr/>
        <a:lstStyle/>
        <a:p>
          <a:endParaRPr lang="tr-TR"/>
        </a:p>
      </dgm:t>
    </dgm:pt>
  </dgm:ptLst>
  <dgm:cxnLst>
    <dgm:cxn modelId="{B75D73FF-A822-4930-B027-2E0000FBA992}" type="presOf" srcId="{98BF22AA-F901-458E-B63D-53F14467625A}" destId="{FB3A074B-3721-41E6-AD2A-49F77D3A781D}" srcOrd="0" destOrd="0" presId="urn:microsoft.com/office/officeart/2005/8/layout/target3"/>
    <dgm:cxn modelId="{D629AE84-47DF-4CD7-BE1B-E229BDF3B3A9}" srcId="{BC1F8978-70F6-4888-8DB1-1D4F3B34CB04}" destId="{98BF22AA-F901-458E-B63D-53F14467625A}" srcOrd="0" destOrd="0" parTransId="{3D652E96-4939-4FDF-81F6-61F29D521810}" sibTransId="{75F64B0A-5E81-4766-B682-18A2A27D6050}"/>
    <dgm:cxn modelId="{1D354083-64C0-4AB2-A7F5-A05D570D52E2}" type="presOf" srcId="{98BF22AA-F901-458E-B63D-53F14467625A}" destId="{0B6F95AE-C0E3-4E4C-9D94-F5DD98DECD47}" srcOrd="1" destOrd="0" presId="urn:microsoft.com/office/officeart/2005/8/layout/target3"/>
    <dgm:cxn modelId="{C25D36F8-29A8-40E8-9044-C6B4D5D01FF6}" type="presOf" srcId="{BC1F8978-70F6-4888-8DB1-1D4F3B34CB04}" destId="{0FBF5145-5C1F-49FA-860A-210872465B5D}" srcOrd="0" destOrd="0" presId="urn:microsoft.com/office/officeart/2005/8/layout/target3"/>
    <dgm:cxn modelId="{52F3D1BD-6829-4F2E-9AC9-E1DAE7B6CF98}" type="presParOf" srcId="{0FBF5145-5C1F-49FA-860A-210872465B5D}" destId="{3A8464BA-DDCF-4E16-B130-E817A45C7A62}" srcOrd="0" destOrd="0" presId="urn:microsoft.com/office/officeart/2005/8/layout/target3"/>
    <dgm:cxn modelId="{6970022C-4425-40F7-AF6B-F9AF9BABCF34}" type="presParOf" srcId="{0FBF5145-5C1F-49FA-860A-210872465B5D}" destId="{831277B8-BFD8-4FC3-91BF-522B0BECDC4B}" srcOrd="1" destOrd="0" presId="urn:microsoft.com/office/officeart/2005/8/layout/target3"/>
    <dgm:cxn modelId="{AB71D53D-7EDF-485D-A20B-3739CA40EF36}" type="presParOf" srcId="{0FBF5145-5C1F-49FA-860A-210872465B5D}" destId="{FB3A074B-3721-41E6-AD2A-49F77D3A781D}" srcOrd="2" destOrd="0" presId="urn:microsoft.com/office/officeart/2005/8/layout/target3"/>
    <dgm:cxn modelId="{4C90D691-BA47-4FA1-B646-643551CFA3A7}" type="presParOf" srcId="{0FBF5145-5C1F-49FA-860A-210872465B5D}" destId="{0B6F95AE-C0E3-4E4C-9D94-F5DD98DECD47}"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AEF034C-1CE9-4E94-B6E7-47841DB5F4F2}"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tr-TR"/>
        </a:p>
      </dgm:t>
    </dgm:pt>
    <dgm:pt modelId="{DF9EBDFE-A524-4234-9F51-E3AEF76AF6DA}">
      <dgm:prSet phldrT="[Metin]" custT="1"/>
      <dgm:spPr/>
      <dgm:t>
        <a:bodyPr/>
        <a:lstStyle/>
        <a:p>
          <a:r>
            <a:rPr lang="tr-TR" sz="1600" dirty="0" err="1" smtClean="0"/>
            <a:t>Conferences</a:t>
          </a:r>
          <a:endParaRPr lang="tr-TR" sz="1100" dirty="0"/>
        </a:p>
      </dgm:t>
    </dgm:pt>
    <dgm:pt modelId="{1C18CEED-57BE-43D9-92B8-831A60C3BAFA}" type="parTrans" cxnId="{339A2A28-2433-4000-B921-6EDD4F9FDB67}">
      <dgm:prSet/>
      <dgm:spPr/>
      <dgm:t>
        <a:bodyPr/>
        <a:lstStyle/>
        <a:p>
          <a:endParaRPr lang="tr-TR"/>
        </a:p>
      </dgm:t>
    </dgm:pt>
    <dgm:pt modelId="{BBE58C8C-DCC6-4327-A417-A0A9043834C2}" type="sibTrans" cxnId="{339A2A28-2433-4000-B921-6EDD4F9FDB67}">
      <dgm:prSet/>
      <dgm:spPr/>
      <dgm:t>
        <a:bodyPr/>
        <a:lstStyle/>
        <a:p>
          <a:endParaRPr lang="tr-TR"/>
        </a:p>
      </dgm:t>
    </dgm:pt>
    <dgm:pt modelId="{D5024E82-C64F-4CCC-BFD7-0A4CF2666A4F}">
      <dgm:prSet phldrT="[Metin]" custT="1"/>
      <dgm:spPr/>
      <dgm:t>
        <a:bodyPr/>
        <a:lstStyle/>
        <a:p>
          <a:r>
            <a:rPr lang="tr-TR" sz="1400" dirty="0" err="1" smtClean="0"/>
            <a:t>Thematic</a:t>
          </a:r>
          <a:r>
            <a:rPr lang="tr-TR" sz="1400" dirty="0" smtClean="0"/>
            <a:t> </a:t>
          </a:r>
          <a:r>
            <a:rPr lang="tr-TR" sz="1400" dirty="0" err="1" smtClean="0"/>
            <a:t>Workshops</a:t>
          </a:r>
          <a:endParaRPr lang="tr-TR" sz="1400" dirty="0"/>
        </a:p>
      </dgm:t>
    </dgm:pt>
    <dgm:pt modelId="{EF1B9B3C-C5CE-4C83-B279-C127FC906208}" type="parTrans" cxnId="{77ADA58F-E84C-4943-AEC3-F05BE82C4BD3}">
      <dgm:prSet/>
      <dgm:spPr/>
      <dgm:t>
        <a:bodyPr/>
        <a:lstStyle/>
        <a:p>
          <a:endParaRPr lang="tr-TR"/>
        </a:p>
      </dgm:t>
    </dgm:pt>
    <dgm:pt modelId="{A23EB23C-4E7D-4EE9-A5B4-82403377ACF2}" type="sibTrans" cxnId="{77ADA58F-E84C-4943-AEC3-F05BE82C4BD3}">
      <dgm:prSet/>
      <dgm:spPr/>
      <dgm:t>
        <a:bodyPr/>
        <a:lstStyle/>
        <a:p>
          <a:endParaRPr lang="tr-TR"/>
        </a:p>
      </dgm:t>
    </dgm:pt>
    <dgm:pt modelId="{0AB0E216-B3B1-49FF-84E1-40AF808D1EBC}">
      <dgm:prSet phldrT="[Metin]" custT="1"/>
      <dgm:spPr/>
      <dgm:t>
        <a:bodyPr/>
        <a:lstStyle/>
        <a:p>
          <a:r>
            <a:rPr lang="tr-TR" sz="1800" dirty="0" err="1" smtClean="0"/>
            <a:t>Panels</a:t>
          </a:r>
          <a:endParaRPr lang="tr-TR" sz="1800" dirty="0"/>
        </a:p>
      </dgm:t>
    </dgm:pt>
    <dgm:pt modelId="{0603DBF8-D185-407E-A97C-548F9889CC8F}" type="parTrans" cxnId="{941F9DFD-4F78-4074-989D-62F5B1F363FA}">
      <dgm:prSet/>
      <dgm:spPr/>
      <dgm:t>
        <a:bodyPr/>
        <a:lstStyle/>
        <a:p>
          <a:endParaRPr lang="tr-TR"/>
        </a:p>
      </dgm:t>
    </dgm:pt>
    <dgm:pt modelId="{03D6EDD8-34A8-4C23-A558-0737D16E110A}" type="sibTrans" cxnId="{941F9DFD-4F78-4074-989D-62F5B1F363FA}">
      <dgm:prSet/>
      <dgm:spPr/>
      <dgm:t>
        <a:bodyPr/>
        <a:lstStyle/>
        <a:p>
          <a:endParaRPr lang="tr-TR"/>
        </a:p>
      </dgm:t>
    </dgm:pt>
    <dgm:pt modelId="{B21444F8-A530-4394-8ED4-91A9CE70FE20}">
      <dgm:prSet phldrT="[Metin]" custT="1"/>
      <dgm:spPr/>
      <dgm:t>
        <a:bodyPr/>
        <a:lstStyle/>
        <a:p>
          <a:r>
            <a:rPr lang="tr-TR" sz="1400" b="1" dirty="0" smtClean="0"/>
            <a:t>Call </a:t>
          </a:r>
          <a:r>
            <a:rPr lang="tr-TR" sz="1400" b="1" dirty="0" err="1" smtClean="0"/>
            <a:t>Conferences</a:t>
          </a:r>
          <a:r>
            <a:rPr lang="tr-TR" sz="1400" b="1" dirty="0" smtClean="0"/>
            <a:t> </a:t>
          </a:r>
          <a:r>
            <a:rPr lang="tr-TR" sz="1400" b="1" dirty="0" err="1" smtClean="0"/>
            <a:t>with</a:t>
          </a:r>
          <a:r>
            <a:rPr lang="tr-TR" sz="1400" b="1" dirty="0" smtClean="0"/>
            <a:t> </a:t>
          </a:r>
          <a:r>
            <a:rPr lang="tr-TR" sz="1400" b="1" dirty="0" err="1" smtClean="0"/>
            <a:t>Stake</a:t>
          </a:r>
          <a:r>
            <a:rPr lang="tr-TR" sz="1400" b="1" dirty="0" smtClean="0"/>
            <a:t> </a:t>
          </a:r>
          <a:r>
            <a:rPr lang="tr-TR" sz="1400" b="1" dirty="0" err="1" smtClean="0"/>
            <a:t>Holders</a:t>
          </a:r>
          <a:endParaRPr lang="tr-TR" sz="1400" b="1" dirty="0"/>
        </a:p>
      </dgm:t>
    </dgm:pt>
    <dgm:pt modelId="{DDA3D95B-A704-4C11-BA65-76B7A843030F}" type="parTrans" cxnId="{77A9CBE4-D320-4DF2-A3FE-1C304ECC8954}">
      <dgm:prSet/>
      <dgm:spPr/>
      <dgm:t>
        <a:bodyPr/>
        <a:lstStyle/>
        <a:p>
          <a:endParaRPr lang="tr-TR"/>
        </a:p>
      </dgm:t>
    </dgm:pt>
    <dgm:pt modelId="{3C1793E4-F362-4CE1-94C1-1B01DDD07628}" type="sibTrans" cxnId="{77A9CBE4-D320-4DF2-A3FE-1C304ECC8954}">
      <dgm:prSet/>
      <dgm:spPr/>
      <dgm:t>
        <a:bodyPr/>
        <a:lstStyle/>
        <a:p>
          <a:endParaRPr lang="tr-TR"/>
        </a:p>
      </dgm:t>
    </dgm:pt>
    <dgm:pt modelId="{223C8BE6-4D60-4D3A-8C41-002591A877DF}">
      <dgm:prSet phldrT="[Metin]" custT="1"/>
      <dgm:spPr/>
      <dgm:t>
        <a:bodyPr/>
        <a:lstStyle/>
        <a:p>
          <a:r>
            <a:rPr lang="tr-TR" sz="1600" dirty="0" err="1" smtClean="0"/>
            <a:t>Semainars</a:t>
          </a:r>
          <a:endParaRPr lang="tr-TR" sz="1000" dirty="0"/>
        </a:p>
      </dgm:t>
    </dgm:pt>
    <dgm:pt modelId="{2E51C80A-F8C5-4148-9DF8-06CEB883FD3C}" type="parTrans" cxnId="{BA2F9127-079C-4318-A652-C014049EF0F6}">
      <dgm:prSet/>
      <dgm:spPr/>
      <dgm:t>
        <a:bodyPr/>
        <a:lstStyle/>
        <a:p>
          <a:endParaRPr lang="tr-TR"/>
        </a:p>
      </dgm:t>
    </dgm:pt>
    <dgm:pt modelId="{8A4E9EE7-782D-4D23-A0E4-ABDDB8674048}" type="sibTrans" cxnId="{BA2F9127-079C-4318-A652-C014049EF0F6}">
      <dgm:prSet/>
      <dgm:spPr/>
      <dgm:t>
        <a:bodyPr/>
        <a:lstStyle/>
        <a:p>
          <a:endParaRPr lang="tr-TR"/>
        </a:p>
      </dgm:t>
    </dgm:pt>
    <dgm:pt modelId="{6336179B-A800-4EC3-BE0A-54759DEC9554}" type="pres">
      <dgm:prSet presAssocID="{FAEF034C-1CE9-4E94-B6E7-47841DB5F4F2}" presName="cycle" presStyleCnt="0">
        <dgm:presLayoutVars>
          <dgm:dir/>
          <dgm:resizeHandles val="exact"/>
        </dgm:presLayoutVars>
      </dgm:prSet>
      <dgm:spPr/>
      <dgm:t>
        <a:bodyPr/>
        <a:lstStyle/>
        <a:p>
          <a:endParaRPr lang="tr-TR"/>
        </a:p>
      </dgm:t>
    </dgm:pt>
    <dgm:pt modelId="{CDB92359-7396-42D3-81BF-F180FE5154D2}" type="pres">
      <dgm:prSet presAssocID="{DF9EBDFE-A524-4234-9F51-E3AEF76AF6DA}" presName="node" presStyleLbl="node1" presStyleIdx="0" presStyleCnt="5" custScaleX="197193">
        <dgm:presLayoutVars>
          <dgm:bulletEnabled val="1"/>
        </dgm:presLayoutVars>
      </dgm:prSet>
      <dgm:spPr/>
      <dgm:t>
        <a:bodyPr/>
        <a:lstStyle/>
        <a:p>
          <a:endParaRPr lang="tr-TR"/>
        </a:p>
      </dgm:t>
    </dgm:pt>
    <dgm:pt modelId="{CD16CA84-64C6-480D-B2B3-516665E6F837}" type="pres">
      <dgm:prSet presAssocID="{BBE58C8C-DCC6-4327-A417-A0A9043834C2}" presName="sibTrans" presStyleLbl="sibTrans2D1" presStyleIdx="0" presStyleCnt="5"/>
      <dgm:spPr/>
      <dgm:t>
        <a:bodyPr/>
        <a:lstStyle/>
        <a:p>
          <a:endParaRPr lang="tr-TR"/>
        </a:p>
      </dgm:t>
    </dgm:pt>
    <dgm:pt modelId="{38208386-55BA-4202-88D5-772A7E5D8E3B}" type="pres">
      <dgm:prSet presAssocID="{BBE58C8C-DCC6-4327-A417-A0A9043834C2}" presName="connectorText" presStyleLbl="sibTrans2D1" presStyleIdx="0" presStyleCnt="5"/>
      <dgm:spPr/>
      <dgm:t>
        <a:bodyPr/>
        <a:lstStyle/>
        <a:p>
          <a:endParaRPr lang="tr-TR"/>
        </a:p>
      </dgm:t>
    </dgm:pt>
    <dgm:pt modelId="{93A1EB81-6472-4B10-9C56-1843A4CB6D21}" type="pres">
      <dgm:prSet presAssocID="{D5024E82-C64F-4CCC-BFD7-0A4CF2666A4F}" presName="node" presStyleLbl="node1" presStyleIdx="1" presStyleCnt="5" custScaleX="154165">
        <dgm:presLayoutVars>
          <dgm:bulletEnabled val="1"/>
        </dgm:presLayoutVars>
      </dgm:prSet>
      <dgm:spPr/>
      <dgm:t>
        <a:bodyPr/>
        <a:lstStyle/>
        <a:p>
          <a:endParaRPr lang="tr-TR"/>
        </a:p>
      </dgm:t>
    </dgm:pt>
    <dgm:pt modelId="{56385815-71AC-4E99-A7EC-DDD2D74F6A28}" type="pres">
      <dgm:prSet presAssocID="{A23EB23C-4E7D-4EE9-A5B4-82403377ACF2}" presName="sibTrans" presStyleLbl="sibTrans2D1" presStyleIdx="1" presStyleCnt="5"/>
      <dgm:spPr/>
      <dgm:t>
        <a:bodyPr/>
        <a:lstStyle/>
        <a:p>
          <a:endParaRPr lang="tr-TR"/>
        </a:p>
      </dgm:t>
    </dgm:pt>
    <dgm:pt modelId="{7B550F95-D2D0-4D3E-8E62-FCF470EE9F09}" type="pres">
      <dgm:prSet presAssocID="{A23EB23C-4E7D-4EE9-A5B4-82403377ACF2}" presName="connectorText" presStyleLbl="sibTrans2D1" presStyleIdx="1" presStyleCnt="5"/>
      <dgm:spPr/>
      <dgm:t>
        <a:bodyPr/>
        <a:lstStyle/>
        <a:p>
          <a:endParaRPr lang="tr-TR"/>
        </a:p>
      </dgm:t>
    </dgm:pt>
    <dgm:pt modelId="{3F24F9FD-615F-4189-9C97-E4CE73A8754D}" type="pres">
      <dgm:prSet presAssocID="{0AB0E216-B3B1-49FF-84E1-40AF808D1EBC}" presName="node" presStyleLbl="node1" presStyleIdx="2" presStyleCnt="5" custScaleX="169363" custRadScaleRad="116725" custRadScaleInc="-27133">
        <dgm:presLayoutVars>
          <dgm:bulletEnabled val="1"/>
        </dgm:presLayoutVars>
      </dgm:prSet>
      <dgm:spPr/>
      <dgm:t>
        <a:bodyPr/>
        <a:lstStyle/>
        <a:p>
          <a:endParaRPr lang="tr-TR"/>
        </a:p>
      </dgm:t>
    </dgm:pt>
    <dgm:pt modelId="{5A23E6BB-32AF-494B-96EE-6316B79499D9}" type="pres">
      <dgm:prSet presAssocID="{03D6EDD8-34A8-4C23-A558-0737D16E110A}" presName="sibTrans" presStyleLbl="sibTrans2D1" presStyleIdx="2" presStyleCnt="5"/>
      <dgm:spPr/>
      <dgm:t>
        <a:bodyPr/>
        <a:lstStyle/>
        <a:p>
          <a:endParaRPr lang="tr-TR"/>
        </a:p>
      </dgm:t>
    </dgm:pt>
    <dgm:pt modelId="{5BEA70C7-07F3-440B-8089-10993727204F}" type="pres">
      <dgm:prSet presAssocID="{03D6EDD8-34A8-4C23-A558-0737D16E110A}" presName="connectorText" presStyleLbl="sibTrans2D1" presStyleIdx="2" presStyleCnt="5"/>
      <dgm:spPr/>
      <dgm:t>
        <a:bodyPr/>
        <a:lstStyle/>
        <a:p>
          <a:endParaRPr lang="tr-TR"/>
        </a:p>
      </dgm:t>
    </dgm:pt>
    <dgm:pt modelId="{089BAC9F-E201-46AB-AF20-714A04BEC118}" type="pres">
      <dgm:prSet presAssocID="{B21444F8-A530-4394-8ED4-91A9CE70FE20}" presName="node" presStyleLbl="node1" presStyleIdx="3" presStyleCnt="5" custScaleX="187817" custRadScaleRad="116071" custRadScaleInc="26258">
        <dgm:presLayoutVars>
          <dgm:bulletEnabled val="1"/>
        </dgm:presLayoutVars>
      </dgm:prSet>
      <dgm:spPr/>
      <dgm:t>
        <a:bodyPr/>
        <a:lstStyle/>
        <a:p>
          <a:endParaRPr lang="tr-TR"/>
        </a:p>
      </dgm:t>
    </dgm:pt>
    <dgm:pt modelId="{F97DBC59-4BB1-4265-95E8-E572894F3625}" type="pres">
      <dgm:prSet presAssocID="{3C1793E4-F362-4CE1-94C1-1B01DDD07628}" presName="sibTrans" presStyleLbl="sibTrans2D1" presStyleIdx="3" presStyleCnt="5"/>
      <dgm:spPr/>
      <dgm:t>
        <a:bodyPr/>
        <a:lstStyle/>
        <a:p>
          <a:endParaRPr lang="tr-TR"/>
        </a:p>
      </dgm:t>
    </dgm:pt>
    <dgm:pt modelId="{31F8A2A6-941F-4F55-89CB-2E42D17A981F}" type="pres">
      <dgm:prSet presAssocID="{3C1793E4-F362-4CE1-94C1-1B01DDD07628}" presName="connectorText" presStyleLbl="sibTrans2D1" presStyleIdx="3" presStyleCnt="5"/>
      <dgm:spPr/>
      <dgm:t>
        <a:bodyPr/>
        <a:lstStyle/>
        <a:p>
          <a:endParaRPr lang="tr-TR"/>
        </a:p>
      </dgm:t>
    </dgm:pt>
    <dgm:pt modelId="{F74EB3B3-868B-4458-8175-056447228420}" type="pres">
      <dgm:prSet presAssocID="{223C8BE6-4D60-4D3A-8C41-002591A877DF}" presName="node" presStyleLbl="node1" presStyleIdx="4" presStyleCnt="5" custScaleX="162570" custRadScaleRad="100664" custRadScaleInc="-17634">
        <dgm:presLayoutVars>
          <dgm:bulletEnabled val="1"/>
        </dgm:presLayoutVars>
      </dgm:prSet>
      <dgm:spPr/>
      <dgm:t>
        <a:bodyPr/>
        <a:lstStyle/>
        <a:p>
          <a:endParaRPr lang="tr-TR"/>
        </a:p>
      </dgm:t>
    </dgm:pt>
    <dgm:pt modelId="{CD1B7C04-5C45-4C46-A93C-53A81FFF5FEF}" type="pres">
      <dgm:prSet presAssocID="{8A4E9EE7-782D-4D23-A0E4-ABDDB8674048}" presName="sibTrans" presStyleLbl="sibTrans2D1" presStyleIdx="4" presStyleCnt="5"/>
      <dgm:spPr/>
      <dgm:t>
        <a:bodyPr/>
        <a:lstStyle/>
        <a:p>
          <a:endParaRPr lang="tr-TR"/>
        </a:p>
      </dgm:t>
    </dgm:pt>
    <dgm:pt modelId="{E41CB9CF-6629-445E-83F1-37763CC32A71}" type="pres">
      <dgm:prSet presAssocID="{8A4E9EE7-782D-4D23-A0E4-ABDDB8674048}" presName="connectorText" presStyleLbl="sibTrans2D1" presStyleIdx="4" presStyleCnt="5"/>
      <dgm:spPr/>
      <dgm:t>
        <a:bodyPr/>
        <a:lstStyle/>
        <a:p>
          <a:endParaRPr lang="tr-TR"/>
        </a:p>
      </dgm:t>
    </dgm:pt>
  </dgm:ptLst>
  <dgm:cxnLst>
    <dgm:cxn modelId="{133A6FA6-F89C-4408-A517-BB76B535C436}" type="presOf" srcId="{BBE58C8C-DCC6-4327-A417-A0A9043834C2}" destId="{CD16CA84-64C6-480D-B2B3-516665E6F837}" srcOrd="0" destOrd="0" presId="urn:microsoft.com/office/officeart/2005/8/layout/cycle2"/>
    <dgm:cxn modelId="{EB94CAA7-7B45-4CE3-A4E1-8773155B717B}" type="presOf" srcId="{B21444F8-A530-4394-8ED4-91A9CE70FE20}" destId="{089BAC9F-E201-46AB-AF20-714A04BEC118}" srcOrd="0" destOrd="0" presId="urn:microsoft.com/office/officeart/2005/8/layout/cycle2"/>
    <dgm:cxn modelId="{77ADA58F-E84C-4943-AEC3-F05BE82C4BD3}" srcId="{FAEF034C-1CE9-4E94-B6E7-47841DB5F4F2}" destId="{D5024E82-C64F-4CCC-BFD7-0A4CF2666A4F}" srcOrd="1" destOrd="0" parTransId="{EF1B9B3C-C5CE-4C83-B279-C127FC906208}" sibTransId="{A23EB23C-4E7D-4EE9-A5B4-82403377ACF2}"/>
    <dgm:cxn modelId="{0D249B8D-1B24-4BAD-902F-450023509C20}" type="presOf" srcId="{8A4E9EE7-782D-4D23-A0E4-ABDDB8674048}" destId="{E41CB9CF-6629-445E-83F1-37763CC32A71}" srcOrd="1" destOrd="0" presId="urn:microsoft.com/office/officeart/2005/8/layout/cycle2"/>
    <dgm:cxn modelId="{72B8D73B-AE36-4CF4-BF97-AD248CCB0C6A}" type="presOf" srcId="{D5024E82-C64F-4CCC-BFD7-0A4CF2666A4F}" destId="{93A1EB81-6472-4B10-9C56-1843A4CB6D21}" srcOrd="0" destOrd="0" presId="urn:microsoft.com/office/officeart/2005/8/layout/cycle2"/>
    <dgm:cxn modelId="{EF7F6BA6-3BAC-4949-B1C2-B5050C149A56}" type="presOf" srcId="{A23EB23C-4E7D-4EE9-A5B4-82403377ACF2}" destId="{56385815-71AC-4E99-A7EC-DDD2D74F6A28}" srcOrd="0" destOrd="0" presId="urn:microsoft.com/office/officeart/2005/8/layout/cycle2"/>
    <dgm:cxn modelId="{8CCCAE71-D1E8-41D0-8F8B-31E30B3319ED}" type="presOf" srcId="{FAEF034C-1CE9-4E94-B6E7-47841DB5F4F2}" destId="{6336179B-A800-4EC3-BE0A-54759DEC9554}" srcOrd="0" destOrd="0" presId="urn:microsoft.com/office/officeart/2005/8/layout/cycle2"/>
    <dgm:cxn modelId="{BA2F9127-079C-4318-A652-C014049EF0F6}" srcId="{FAEF034C-1CE9-4E94-B6E7-47841DB5F4F2}" destId="{223C8BE6-4D60-4D3A-8C41-002591A877DF}" srcOrd="4" destOrd="0" parTransId="{2E51C80A-F8C5-4148-9DF8-06CEB883FD3C}" sibTransId="{8A4E9EE7-782D-4D23-A0E4-ABDDB8674048}"/>
    <dgm:cxn modelId="{95C7D76C-A55E-416C-B453-CD2544336BEA}" type="presOf" srcId="{8A4E9EE7-782D-4D23-A0E4-ABDDB8674048}" destId="{CD1B7C04-5C45-4C46-A93C-53A81FFF5FEF}" srcOrd="0" destOrd="0" presId="urn:microsoft.com/office/officeart/2005/8/layout/cycle2"/>
    <dgm:cxn modelId="{4AE73CC0-6CCF-404C-8A27-9771AD8C96EB}" type="presOf" srcId="{3C1793E4-F362-4CE1-94C1-1B01DDD07628}" destId="{31F8A2A6-941F-4F55-89CB-2E42D17A981F}" srcOrd="1" destOrd="0" presId="urn:microsoft.com/office/officeart/2005/8/layout/cycle2"/>
    <dgm:cxn modelId="{FD095E2A-F547-406F-87DD-FE4279EBB840}" type="presOf" srcId="{BBE58C8C-DCC6-4327-A417-A0A9043834C2}" destId="{38208386-55BA-4202-88D5-772A7E5D8E3B}" srcOrd="1" destOrd="0" presId="urn:microsoft.com/office/officeart/2005/8/layout/cycle2"/>
    <dgm:cxn modelId="{687D4A81-F43D-421B-832D-0652DFC55015}" type="presOf" srcId="{223C8BE6-4D60-4D3A-8C41-002591A877DF}" destId="{F74EB3B3-868B-4458-8175-056447228420}" srcOrd="0" destOrd="0" presId="urn:microsoft.com/office/officeart/2005/8/layout/cycle2"/>
    <dgm:cxn modelId="{37C64D16-12E2-436B-98CA-ACD2C4574DB0}" type="presOf" srcId="{0AB0E216-B3B1-49FF-84E1-40AF808D1EBC}" destId="{3F24F9FD-615F-4189-9C97-E4CE73A8754D}" srcOrd="0" destOrd="0" presId="urn:microsoft.com/office/officeart/2005/8/layout/cycle2"/>
    <dgm:cxn modelId="{58929311-C83A-4422-9FD4-A62D27CF2864}" type="presOf" srcId="{A23EB23C-4E7D-4EE9-A5B4-82403377ACF2}" destId="{7B550F95-D2D0-4D3E-8E62-FCF470EE9F09}" srcOrd="1" destOrd="0" presId="urn:microsoft.com/office/officeart/2005/8/layout/cycle2"/>
    <dgm:cxn modelId="{77A9CBE4-D320-4DF2-A3FE-1C304ECC8954}" srcId="{FAEF034C-1CE9-4E94-B6E7-47841DB5F4F2}" destId="{B21444F8-A530-4394-8ED4-91A9CE70FE20}" srcOrd="3" destOrd="0" parTransId="{DDA3D95B-A704-4C11-BA65-76B7A843030F}" sibTransId="{3C1793E4-F362-4CE1-94C1-1B01DDD07628}"/>
    <dgm:cxn modelId="{339A2A28-2433-4000-B921-6EDD4F9FDB67}" srcId="{FAEF034C-1CE9-4E94-B6E7-47841DB5F4F2}" destId="{DF9EBDFE-A524-4234-9F51-E3AEF76AF6DA}" srcOrd="0" destOrd="0" parTransId="{1C18CEED-57BE-43D9-92B8-831A60C3BAFA}" sibTransId="{BBE58C8C-DCC6-4327-A417-A0A9043834C2}"/>
    <dgm:cxn modelId="{09E561CE-92F0-4195-817C-B2EBCA0D0EF5}" type="presOf" srcId="{3C1793E4-F362-4CE1-94C1-1B01DDD07628}" destId="{F97DBC59-4BB1-4265-95E8-E572894F3625}" srcOrd="0" destOrd="0" presId="urn:microsoft.com/office/officeart/2005/8/layout/cycle2"/>
    <dgm:cxn modelId="{941F9DFD-4F78-4074-989D-62F5B1F363FA}" srcId="{FAEF034C-1CE9-4E94-B6E7-47841DB5F4F2}" destId="{0AB0E216-B3B1-49FF-84E1-40AF808D1EBC}" srcOrd="2" destOrd="0" parTransId="{0603DBF8-D185-407E-A97C-548F9889CC8F}" sibTransId="{03D6EDD8-34A8-4C23-A558-0737D16E110A}"/>
    <dgm:cxn modelId="{86A75B03-F964-48E4-A445-DD5E0188D6AD}" type="presOf" srcId="{DF9EBDFE-A524-4234-9F51-E3AEF76AF6DA}" destId="{CDB92359-7396-42D3-81BF-F180FE5154D2}" srcOrd="0" destOrd="0" presId="urn:microsoft.com/office/officeart/2005/8/layout/cycle2"/>
    <dgm:cxn modelId="{1157D811-359C-4E1D-90C6-69EB59C01029}" type="presOf" srcId="{03D6EDD8-34A8-4C23-A558-0737D16E110A}" destId="{5BEA70C7-07F3-440B-8089-10993727204F}" srcOrd="1" destOrd="0" presId="urn:microsoft.com/office/officeart/2005/8/layout/cycle2"/>
    <dgm:cxn modelId="{8DA9C3D4-9A83-45FA-B39A-6703F47F2E2E}" type="presOf" srcId="{03D6EDD8-34A8-4C23-A558-0737D16E110A}" destId="{5A23E6BB-32AF-494B-96EE-6316B79499D9}" srcOrd="0" destOrd="0" presId="urn:microsoft.com/office/officeart/2005/8/layout/cycle2"/>
    <dgm:cxn modelId="{0BB9CE99-03E5-404E-842D-EFB0F6009172}" type="presParOf" srcId="{6336179B-A800-4EC3-BE0A-54759DEC9554}" destId="{CDB92359-7396-42D3-81BF-F180FE5154D2}" srcOrd="0" destOrd="0" presId="urn:microsoft.com/office/officeart/2005/8/layout/cycle2"/>
    <dgm:cxn modelId="{90A0F44D-5253-4B11-A825-C31C4BB92D20}" type="presParOf" srcId="{6336179B-A800-4EC3-BE0A-54759DEC9554}" destId="{CD16CA84-64C6-480D-B2B3-516665E6F837}" srcOrd="1" destOrd="0" presId="urn:microsoft.com/office/officeart/2005/8/layout/cycle2"/>
    <dgm:cxn modelId="{BF40C864-904B-43B7-BFD2-A449CC029220}" type="presParOf" srcId="{CD16CA84-64C6-480D-B2B3-516665E6F837}" destId="{38208386-55BA-4202-88D5-772A7E5D8E3B}" srcOrd="0" destOrd="0" presId="urn:microsoft.com/office/officeart/2005/8/layout/cycle2"/>
    <dgm:cxn modelId="{F683B542-5685-40EC-89E7-DF80D3806366}" type="presParOf" srcId="{6336179B-A800-4EC3-BE0A-54759DEC9554}" destId="{93A1EB81-6472-4B10-9C56-1843A4CB6D21}" srcOrd="2" destOrd="0" presId="urn:microsoft.com/office/officeart/2005/8/layout/cycle2"/>
    <dgm:cxn modelId="{6E9AFBE5-E8CC-4C62-B2A7-1E2B33B78A3B}" type="presParOf" srcId="{6336179B-A800-4EC3-BE0A-54759DEC9554}" destId="{56385815-71AC-4E99-A7EC-DDD2D74F6A28}" srcOrd="3" destOrd="0" presId="urn:microsoft.com/office/officeart/2005/8/layout/cycle2"/>
    <dgm:cxn modelId="{551B8135-56F4-4D08-8E0B-BC514CACE6FC}" type="presParOf" srcId="{56385815-71AC-4E99-A7EC-DDD2D74F6A28}" destId="{7B550F95-D2D0-4D3E-8E62-FCF470EE9F09}" srcOrd="0" destOrd="0" presId="urn:microsoft.com/office/officeart/2005/8/layout/cycle2"/>
    <dgm:cxn modelId="{E357FB8C-6934-46DA-94D6-8A73E7D2AF9E}" type="presParOf" srcId="{6336179B-A800-4EC3-BE0A-54759DEC9554}" destId="{3F24F9FD-615F-4189-9C97-E4CE73A8754D}" srcOrd="4" destOrd="0" presId="urn:microsoft.com/office/officeart/2005/8/layout/cycle2"/>
    <dgm:cxn modelId="{BFA203AF-597E-4558-B321-DAD706C4C3CF}" type="presParOf" srcId="{6336179B-A800-4EC3-BE0A-54759DEC9554}" destId="{5A23E6BB-32AF-494B-96EE-6316B79499D9}" srcOrd="5" destOrd="0" presId="urn:microsoft.com/office/officeart/2005/8/layout/cycle2"/>
    <dgm:cxn modelId="{E72C43AD-F804-4B2F-A039-8C2FC7126E15}" type="presParOf" srcId="{5A23E6BB-32AF-494B-96EE-6316B79499D9}" destId="{5BEA70C7-07F3-440B-8089-10993727204F}" srcOrd="0" destOrd="0" presId="urn:microsoft.com/office/officeart/2005/8/layout/cycle2"/>
    <dgm:cxn modelId="{40F3BAB6-DFA0-4542-A565-5FF6C1B97491}" type="presParOf" srcId="{6336179B-A800-4EC3-BE0A-54759DEC9554}" destId="{089BAC9F-E201-46AB-AF20-714A04BEC118}" srcOrd="6" destOrd="0" presId="urn:microsoft.com/office/officeart/2005/8/layout/cycle2"/>
    <dgm:cxn modelId="{4A39D651-25F7-4CEF-8E47-6EDF674CA426}" type="presParOf" srcId="{6336179B-A800-4EC3-BE0A-54759DEC9554}" destId="{F97DBC59-4BB1-4265-95E8-E572894F3625}" srcOrd="7" destOrd="0" presId="urn:microsoft.com/office/officeart/2005/8/layout/cycle2"/>
    <dgm:cxn modelId="{4320ED9F-9AC5-4F21-A2D0-451A87797B73}" type="presParOf" srcId="{F97DBC59-4BB1-4265-95E8-E572894F3625}" destId="{31F8A2A6-941F-4F55-89CB-2E42D17A981F}" srcOrd="0" destOrd="0" presId="urn:microsoft.com/office/officeart/2005/8/layout/cycle2"/>
    <dgm:cxn modelId="{3C8A6E4C-6048-4A9E-9BC4-EAB2365DCE83}" type="presParOf" srcId="{6336179B-A800-4EC3-BE0A-54759DEC9554}" destId="{F74EB3B3-868B-4458-8175-056447228420}" srcOrd="8" destOrd="0" presId="urn:microsoft.com/office/officeart/2005/8/layout/cycle2"/>
    <dgm:cxn modelId="{23602C19-E0B9-42DE-B8C8-5C90C14258F9}" type="presParOf" srcId="{6336179B-A800-4EC3-BE0A-54759DEC9554}" destId="{CD1B7C04-5C45-4C46-A93C-53A81FFF5FEF}" srcOrd="9" destOrd="0" presId="urn:microsoft.com/office/officeart/2005/8/layout/cycle2"/>
    <dgm:cxn modelId="{23F9D409-8F51-43F3-B90A-019D0F3385A5}" type="presParOf" srcId="{CD1B7C04-5C45-4C46-A93C-53A81FFF5FEF}" destId="{E41CB9CF-6629-445E-83F1-37763CC32A71}" srcOrd="0" destOrd="0" presId="urn:microsoft.com/office/officeart/2005/8/layout/cycle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A5C3F3B-D2CF-4DF8-BD4B-8726459DB0B9}" type="doc">
      <dgm:prSet loTypeId="urn:microsoft.com/office/officeart/2005/8/layout/target3" loCatId="list" qsTypeId="urn:microsoft.com/office/officeart/2005/8/quickstyle/simple1" qsCatId="simple" csTypeId="urn:microsoft.com/office/officeart/2005/8/colors/accent0_3" csCatId="mainScheme" phldr="1"/>
      <dgm:spPr/>
      <dgm:t>
        <a:bodyPr/>
        <a:lstStyle/>
        <a:p>
          <a:endParaRPr lang="tr-TR"/>
        </a:p>
      </dgm:t>
    </dgm:pt>
    <dgm:pt modelId="{A61E9A83-AD01-43DA-9230-AC97780E7FCD}">
      <dgm:prSet phldrT="[Metin]"/>
      <dgm:spPr/>
      <dgm:t>
        <a:bodyPr/>
        <a:lstStyle/>
        <a:p>
          <a:r>
            <a:rPr lang="tr-TR" b="1" cap="none" spc="0" dirty="0" smtClean="0">
              <a:ln w="12700">
                <a:prstDash val="solid"/>
              </a:ln>
              <a:effectLst>
                <a:outerShdw blurRad="41275" dist="20320" dir="1800000" algn="tl" rotWithShape="0">
                  <a:srgbClr val="000000">
                    <a:alpha val="40000"/>
                  </a:srgbClr>
                </a:outerShdw>
              </a:effectLst>
            </a:rPr>
            <a:t>Direct Access </a:t>
          </a:r>
          <a:r>
            <a:rPr lang="tr-TR" b="1" cap="none" spc="0" dirty="0" err="1" smtClean="0">
              <a:ln w="12700">
                <a:prstDash val="solid"/>
              </a:ln>
              <a:effectLst>
                <a:outerShdw blurRad="41275" dist="20320" dir="1800000" algn="tl" rotWithShape="0">
                  <a:srgbClr val="000000">
                    <a:alpha val="40000"/>
                  </a:srgbClr>
                </a:outerShdw>
              </a:effectLst>
            </a:rPr>
            <a:t>to</a:t>
          </a:r>
          <a:r>
            <a:rPr lang="tr-TR" b="1" cap="none" spc="0" dirty="0" smtClean="0">
              <a:ln w="12700">
                <a:prstDash val="solid"/>
              </a:ln>
              <a:effectLst>
                <a:outerShdw blurRad="41275" dist="20320" dir="1800000" algn="tl" rotWithShape="0">
                  <a:srgbClr val="000000">
                    <a:alpha val="40000"/>
                  </a:srgbClr>
                </a:outerShdw>
              </a:effectLst>
            </a:rPr>
            <a:t> </a:t>
          </a:r>
          <a:r>
            <a:rPr lang="tr-TR" b="1" cap="none" spc="0" dirty="0" err="1" smtClean="0">
              <a:ln w="12700">
                <a:prstDash val="solid"/>
              </a:ln>
              <a:effectLst>
                <a:outerShdw blurRad="41275" dist="20320" dir="1800000" algn="tl" rotWithShape="0">
                  <a:srgbClr val="000000">
                    <a:alpha val="40000"/>
                  </a:srgbClr>
                </a:outerShdw>
              </a:effectLst>
            </a:rPr>
            <a:t>Village</a:t>
          </a:r>
          <a:r>
            <a:rPr lang="tr-TR" b="1" cap="none" spc="0" dirty="0" smtClean="0">
              <a:ln w="12700">
                <a:prstDash val="solid"/>
              </a:ln>
              <a:effectLst>
                <a:outerShdw blurRad="41275" dist="20320" dir="1800000" algn="tl" rotWithShape="0">
                  <a:srgbClr val="000000">
                    <a:alpha val="40000"/>
                  </a:srgbClr>
                </a:outerShdw>
              </a:effectLst>
            </a:rPr>
            <a:t> </a:t>
          </a:r>
          <a:r>
            <a:rPr lang="tr-TR" b="1" cap="none" spc="0" dirty="0" err="1" smtClean="0">
              <a:ln w="12700">
                <a:prstDash val="solid"/>
              </a:ln>
              <a:effectLst>
                <a:outerShdw blurRad="41275" dist="20320" dir="1800000" algn="tl" rotWithShape="0">
                  <a:srgbClr val="000000">
                    <a:alpha val="40000"/>
                  </a:srgbClr>
                </a:outerShdw>
              </a:effectLst>
            </a:rPr>
            <a:t>Products</a:t>
          </a:r>
          <a:endParaRPr lang="tr-TR" b="1" cap="none" spc="0" dirty="0">
            <a:ln w="12700">
              <a:prstDash val="solid"/>
            </a:ln>
            <a:effectLst>
              <a:outerShdw blurRad="41275" dist="20320" dir="1800000" algn="tl" rotWithShape="0">
                <a:srgbClr val="000000">
                  <a:alpha val="40000"/>
                </a:srgbClr>
              </a:outerShdw>
            </a:effectLst>
          </a:endParaRPr>
        </a:p>
      </dgm:t>
    </dgm:pt>
    <dgm:pt modelId="{384A3988-2EBF-4F1F-9AE1-08C27038E5BF}" type="parTrans" cxnId="{E3F43971-2E7E-4FBE-BF38-A0A6A6F2AE77}">
      <dgm:prSet/>
      <dgm:spPr/>
      <dgm:t>
        <a:bodyPr/>
        <a:lstStyle/>
        <a:p>
          <a:endParaRPr lang="tr-TR"/>
        </a:p>
      </dgm:t>
    </dgm:pt>
    <dgm:pt modelId="{53A341BB-459E-4B10-A582-98EDE62AD1CD}" type="sibTrans" cxnId="{E3F43971-2E7E-4FBE-BF38-A0A6A6F2AE77}">
      <dgm:prSet/>
      <dgm:spPr/>
      <dgm:t>
        <a:bodyPr/>
        <a:lstStyle/>
        <a:p>
          <a:endParaRPr lang="tr-TR"/>
        </a:p>
      </dgm:t>
    </dgm:pt>
    <dgm:pt modelId="{AD478482-5FEA-4E3C-BC4D-907E2E26C34D}" type="pres">
      <dgm:prSet presAssocID="{DA5C3F3B-D2CF-4DF8-BD4B-8726459DB0B9}" presName="Name0" presStyleCnt="0">
        <dgm:presLayoutVars>
          <dgm:chMax val="7"/>
          <dgm:dir/>
          <dgm:animLvl val="lvl"/>
          <dgm:resizeHandles val="exact"/>
        </dgm:presLayoutVars>
      </dgm:prSet>
      <dgm:spPr/>
      <dgm:t>
        <a:bodyPr/>
        <a:lstStyle/>
        <a:p>
          <a:endParaRPr lang="tr-TR"/>
        </a:p>
      </dgm:t>
    </dgm:pt>
    <dgm:pt modelId="{92A0A392-6B2B-47B4-A8B4-903CC0623903}" type="pres">
      <dgm:prSet presAssocID="{A61E9A83-AD01-43DA-9230-AC97780E7FCD}" presName="circle1" presStyleLbl="node1" presStyleIdx="0" presStyleCnt="1"/>
      <dgm:spPr/>
    </dgm:pt>
    <dgm:pt modelId="{FA4AAECF-1768-4CD2-AC99-82539D6E820C}" type="pres">
      <dgm:prSet presAssocID="{A61E9A83-AD01-43DA-9230-AC97780E7FCD}" presName="space" presStyleCnt="0"/>
      <dgm:spPr/>
    </dgm:pt>
    <dgm:pt modelId="{234EE29A-EB19-42E2-A87C-3C0008AC01F7}" type="pres">
      <dgm:prSet presAssocID="{A61E9A83-AD01-43DA-9230-AC97780E7FCD}" presName="rect1" presStyleLbl="alignAcc1" presStyleIdx="0" presStyleCnt="1" custScaleY="100000"/>
      <dgm:spPr/>
      <dgm:t>
        <a:bodyPr/>
        <a:lstStyle/>
        <a:p>
          <a:endParaRPr lang="tr-TR"/>
        </a:p>
      </dgm:t>
    </dgm:pt>
    <dgm:pt modelId="{C1B649F1-4258-4B9F-8EE3-F0E5C8AD83DD}" type="pres">
      <dgm:prSet presAssocID="{A61E9A83-AD01-43DA-9230-AC97780E7FCD}" presName="rect1ParTxNoCh" presStyleLbl="alignAcc1" presStyleIdx="0" presStyleCnt="1">
        <dgm:presLayoutVars>
          <dgm:chMax val="1"/>
          <dgm:bulletEnabled val="1"/>
        </dgm:presLayoutVars>
      </dgm:prSet>
      <dgm:spPr/>
      <dgm:t>
        <a:bodyPr/>
        <a:lstStyle/>
        <a:p>
          <a:endParaRPr lang="tr-TR"/>
        </a:p>
      </dgm:t>
    </dgm:pt>
  </dgm:ptLst>
  <dgm:cxnLst>
    <dgm:cxn modelId="{96AFABE6-9F29-4262-8DD1-F78423A13ECD}" type="presOf" srcId="{A61E9A83-AD01-43DA-9230-AC97780E7FCD}" destId="{C1B649F1-4258-4B9F-8EE3-F0E5C8AD83DD}" srcOrd="1" destOrd="0" presId="urn:microsoft.com/office/officeart/2005/8/layout/target3"/>
    <dgm:cxn modelId="{6A314AA0-084C-49CA-858D-53308DEB87AD}" type="presOf" srcId="{DA5C3F3B-D2CF-4DF8-BD4B-8726459DB0B9}" destId="{AD478482-5FEA-4E3C-BC4D-907E2E26C34D}" srcOrd="0" destOrd="0" presId="urn:microsoft.com/office/officeart/2005/8/layout/target3"/>
    <dgm:cxn modelId="{5524CD68-97DC-4293-97BC-C22E86B8FBB2}" type="presOf" srcId="{A61E9A83-AD01-43DA-9230-AC97780E7FCD}" destId="{234EE29A-EB19-42E2-A87C-3C0008AC01F7}" srcOrd="0" destOrd="0" presId="urn:microsoft.com/office/officeart/2005/8/layout/target3"/>
    <dgm:cxn modelId="{E3F43971-2E7E-4FBE-BF38-A0A6A6F2AE77}" srcId="{DA5C3F3B-D2CF-4DF8-BD4B-8726459DB0B9}" destId="{A61E9A83-AD01-43DA-9230-AC97780E7FCD}" srcOrd="0" destOrd="0" parTransId="{384A3988-2EBF-4F1F-9AE1-08C27038E5BF}" sibTransId="{53A341BB-459E-4B10-A582-98EDE62AD1CD}"/>
    <dgm:cxn modelId="{476FCA7F-D59F-4515-90B7-FC69731DC362}" type="presParOf" srcId="{AD478482-5FEA-4E3C-BC4D-907E2E26C34D}" destId="{92A0A392-6B2B-47B4-A8B4-903CC0623903}" srcOrd="0" destOrd="0" presId="urn:microsoft.com/office/officeart/2005/8/layout/target3"/>
    <dgm:cxn modelId="{07952B3D-5768-4151-AB84-FF0E16DC4335}" type="presParOf" srcId="{AD478482-5FEA-4E3C-BC4D-907E2E26C34D}" destId="{FA4AAECF-1768-4CD2-AC99-82539D6E820C}" srcOrd="1" destOrd="0" presId="urn:microsoft.com/office/officeart/2005/8/layout/target3"/>
    <dgm:cxn modelId="{D60DB132-F3D4-4742-87A3-EA87F62139AE}" type="presParOf" srcId="{AD478482-5FEA-4E3C-BC4D-907E2E26C34D}" destId="{234EE29A-EB19-42E2-A87C-3C0008AC01F7}" srcOrd="2" destOrd="0" presId="urn:microsoft.com/office/officeart/2005/8/layout/target3"/>
    <dgm:cxn modelId="{F498BB25-68B8-4ABD-A989-8DB2625071D7}" type="presParOf" srcId="{AD478482-5FEA-4E3C-BC4D-907E2E26C34D}" destId="{C1B649F1-4258-4B9F-8EE3-F0E5C8AD83DD}"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B91518B-445F-4C1F-95AA-5B639E92B36E}"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tr-TR"/>
        </a:p>
      </dgm:t>
    </dgm:pt>
    <dgm:pt modelId="{BBE2F310-6FBB-4E07-880D-DAF7FC9BA071}">
      <dgm:prSet phldrT="[Metin]">
        <dgm:style>
          <a:lnRef idx="1">
            <a:schemeClr val="accent4"/>
          </a:lnRef>
          <a:fillRef idx="3">
            <a:schemeClr val="accent4"/>
          </a:fillRef>
          <a:effectRef idx="2">
            <a:schemeClr val="accent4"/>
          </a:effectRef>
          <a:fontRef idx="minor">
            <a:schemeClr val="lt1"/>
          </a:fontRef>
        </dgm:style>
      </dgm:prSet>
      <dgm:spPr/>
      <dgm:t>
        <a:bodyPr>
          <a:scene3d>
            <a:camera prst="orthographicFront"/>
            <a:lightRig rig="glow" dir="tl">
              <a:rot lat="0" lon="0" rev="5400000"/>
            </a:lightRig>
          </a:scene3d>
          <a:sp3d contourW="12700">
            <a:bevelT w="25400" h="25400"/>
            <a:contourClr>
              <a:schemeClr val="accent6">
                <a:shade val="73000"/>
              </a:schemeClr>
            </a:contourClr>
          </a:sp3d>
        </a:bodyPr>
        <a:lstStyle/>
        <a:p>
          <a:r>
            <a:rPr lang="tr-TR" dirty="0" smtClean="0">
              <a:solidFill>
                <a:schemeClr val="tx1"/>
              </a:solidFill>
            </a:rPr>
            <a:t>BORNOVA IN YOUR POCKET</a:t>
          </a:r>
          <a:endParaRPr lang="tr-TR" dirty="0">
            <a:solidFill>
              <a:schemeClr val="tx1"/>
            </a:solidFill>
          </a:endParaRPr>
        </a:p>
      </dgm:t>
    </dgm:pt>
    <dgm:pt modelId="{6A96F166-C037-4C13-8512-466517A13BB6}" type="parTrans" cxnId="{41CE676F-4056-42C3-9FBC-8749DCAD7631}">
      <dgm:prSet/>
      <dgm:spPr/>
      <dgm:t>
        <a:bodyPr/>
        <a:lstStyle/>
        <a:p>
          <a:endParaRPr lang="tr-TR"/>
        </a:p>
      </dgm:t>
    </dgm:pt>
    <dgm:pt modelId="{875ECA8B-CB55-41C6-97B0-F399B9A145ED}" type="sibTrans" cxnId="{41CE676F-4056-42C3-9FBC-8749DCAD7631}">
      <dgm:prSet/>
      <dgm:spPr/>
      <dgm:t>
        <a:bodyPr/>
        <a:lstStyle/>
        <a:p>
          <a:endParaRPr lang="tr-TR"/>
        </a:p>
      </dgm:t>
    </dgm:pt>
    <dgm:pt modelId="{D0FCA43A-6E97-485C-B45E-5BD5377ED0BF}" type="pres">
      <dgm:prSet presAssocID="{5B91518B-445F-4C1F-95AA-5B639E92B36E}" presName="Name0" presStyleCnt="0">
        <dgm:presLayoutVars>
          <dgm:chMax val="7"/>
          <dgm:dir/>
          <dgm:animLvl val="lvl"/>
          <dgm:resizeHandles val="exact"/>
        </dgm:presLayoutVars>
      </dgm:prSet>
      <dgm:spPr/>
      <dgm:t>
        <a:bodyPr/>
        <a:lstStyle/>
        <a:p>
          <a:endParaRPr lang="en-GB"/>
        </a:p>
      </dgm:t>
    </dgm:pt>
    <dgm:pt modelId="{2E4F37B4-4A3E-4FEC-B338-3750F3D98AEC}" type="pres">
      <dgm:prSet presAssocID="{BBE2F310-6FBB-4E07-880D-DAF7FC9BA071}" presName="circle1" presStyleLbl="node1" presStyleIdx="0" presStyleCnt="1"/>
      <dgm:spPr/>
    </dgm:pt>
    <dgm:pt modelId="{2EE820CB-ECC2-46A0-AC9A-534B87029352}" type="pres">
      <dgm:prSet presAssocID="{BBE2F310-6FBB-4E07-880D-DAF7FC9BA071}" presName="space" presStyleCnt="0"/>
      <dgm:spPr/>
    </dgm:pt>
    <dgm:pt modelId="{830A1E7D-46EF-4BE5-B4C9-EA2CF8F3A198}" type="pres">
      <dgm:prSet presAssocID="{BBE2F310-6FBB-4E07-880D-DAF7FC9BA071}" presName="rect1" presStyleLbl="alignAcc1" presStyleIdx="0" presStyleCnt="1" custScaleX="100000" custScaleY="100000" custLinFactNeighborX="3613" custLinFactNeighborY="-178"/>
      <dgm:spPr/>
      <dgm:t>
        <a:bodyPr/>
        <a:lstStyle/>
        <a:p>
          <a:endParaRPr lang="tr-TR"/>
        </a:p>
      </dgm:t>
    </dgm:pt>
    <dgm:pt modelId="{0D18096A-523A-42EC-980B-6EFAF5F82553}" type="pres">
      <dgm:prSet presAssocID="{BBE2F310-6FBB-4E07-880D-DAF7FC9BA071}" presName="rect1ParTxNoCh" presStyleLbl="alignAcc1" presStyleIdx="0" presStyleCnt="1">
        <dgm:presLayoutVars>
          <dgm:chMax val="1"/>
          <dgm:bulletEnabled val="1"/>
        </dgm:presLayoutVars>
      </dgm:prSet>
      <dgm:spPr/>
      <dgm:t>
        <a:bodyPr/>
        <a:lstStyle/>
        <a:p>
          <a:endParaRPr lang="tr-TR"/>
        </a:p>
      </dgm:t>
    </dgm:pt>
  </dgm:ptLst>
  <dgm:cxnLst>
    <dgm:cxn modelId="{BB74759D-4F5D-467F-93AB-828E52EA580C}" type="presOf" srcId="{5B91518B-445F-4C1F-95AA-5B639E92B36E}" destId="{D0FCA43A-6E97-485C-B45E-5BD5377ED0BF}" srcOrd="0" destOrd="0" presId="urn:microsoft.com/office/officeart/2005/8/layout/target3"/>
    <dgm:cxn modelId="{A3997315-2B54-4114-945E-AC1728C02225}" type="presOf" srcId="{BBE2F310-6FBB-4E07-880D-DAF7FC9BA071}" destId="{0D18096A-523A-42EC-980B-6EFAF5F82553}" srcOrd="1" destOrd="0" presId="urn:microsoft.com/office/officeart/2005/8/layout/target3"/>
    <dgm:cxn modelId="{BFB54981-B08A-46C8-8A7D-F283370683A8}" type="presOf" srcId="{BBE2F310-6FBB-4E07-880D-DAF7FC9BA071}" destId="{830A1E7D-46EF-4BE5-B4C9-EA2CF8F3A198}" srcOrd="0" destOrd="0" presId="urn:microsoft.com/office/officeart/2005/8/layout/target3"/>
    <dgm:cxn modelId="{41CE676F-4056-42C3-9FBC-8749DCAD7631}" srcId="{5B91518B-445F-4C1F-95AA-5B639E92B36E}" destId="{BBE2F310-6FBB-4E07-880D-DAF7FC9BA071}" srcOrd="0" destOrd="0" parTransId="{6A96F166-C037-4C13-8512-466517A13BB6}" sibTransId="{875ECA8B-CB55-41C6-97B0-F399B9A145ED}"/>
    <dgm:cxn modelId="{0790EF33-04D9-4866-986A-FC615EF6803B}" type="presParOf" srcId="{D0FCA43A-6E97-485C-B45E-5BD5377ED0BF}" destId="{2E4F37B4-4A3E-4FEC-B338-3750F3D98AEC}" srcOrd="0" destOrd="0" presId="urn:microsoft.com/office/officeart/2005/8/layout/target3"/>
    <dgm:cxn modelId="{6489DBC5-ADEE-4260-8038-F4B42CA0114D}" type="presParOf" srcId="{D0FCA43A-6E97-485C-B45E-5BD5377ED0BF}" destId="{2EE820CB-ECC2-46A0-AC9A-534B87029352}" srcOrd="1" destOrd="0" presId="urn:microsoft.com/office/officeart/2005/8/layout/target3"/>
    <dgm:cxn modelId="{601DCBF4-0F7D-473E-8E7E-43AF10E78575}" type="presParOf" srcId="{D0FCA43A-6E97-485C-B45E-5BD5377ED0BF}" destId="{830A1E7D-46EF-4BE5-B4C9-EA2CF8F3A198}" srcOrd="2" destOrd="0" presId="urn:microsoft.com/office/officeart/2005/8/layout/target3"/>
    <dgm:cxn modelId="{8B7CB8F1-C701-4323-9E28-BAF51F898718}" type="presParOf" srcId="{D0FCA43A-6E97-485C-B45E-5BD5377ED0BF}" destId="{0D18096A-523A-42EC-980B-6EFAF5F82553}" srcOrd="3" destOrd="0" presId="urn:microsoft.com/office/officeart/2005/8/layout/target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6D00AE-EDEA-4EB3-8A0F-4C4BEAB16DE9}" type="doc">
      <dgm:prSet loTypeId="urn:microsoft.com/office/officeart/2005/8/layout/vList3#4" loCatId="list" qsTypeId="urn:microsoft.com/office/officeart/2005/8/quickstyle/simple1" qsCatId="simple" csTypeId="urn:microsoft.com/office/officeart/2005/8/colors/colorful2" csCatId="colorful" phldr="1"/>
      <dgm:spPr/>
      <dgm:t>
        <a:bodyPr/>
        <a:lstStyle/>
        <a:p>
          <a:endParaRPr lang="tr-TR"/>
        </a:p>
      </dgm:t>
    </dgm:pt>
    <dgm:pt modelId="{DEFE974F-7A69-4DD8-9287-96DD11EB0662}">
      <dgm:prSet phldrT="[Metin]" custT="1"/>
      <dgm:spPr/>
      <dgm:t>
        <a:bodyPr/>
        <a:lstStyle/>
        <a:p>
          <a:pPr>
            <a:lnSpc>
              <a:spcPct val="0"/>
            </a:lnSpc>
            <a:spcAft>
              <a:spcPts val="0"/>
            </a:spcAft>
          </a:pPr>
          <a:r>
            <a:rPr lang="tr-TR" sz="1600" b="1" dirty="0" smtClean="0"/>
            <a:t>                    </a:t>
          </a:r>
        </a:p>
        <a:p>
          <a:pPr>
            <a:lnSpc>
              <a:spcPct val="90000"/>
            </a:lnSpc>
            <a:spcAft>
              <a:spcPct val="35000"/>
            </a:spcAft>
          </a:pPr>
          <a:r>
            <a:rPr lang="tr-TR" sz="1600" b="1" dirty="0" smtClean="0"/>
            <a:t>         www.facebook.com/bornovabelediye</a:t>
          </a:r>
          <a:endParaRPr lang="tr-TR" sz="1600" b="1" dirty="0"/>
        </a:p>
      </dgm:t>
    </dgm:pt>
    <dgm:pt modelId="{489279F9-135F-4DC1-B082-A8FE4E1E7018}" type="parTrans" cxnId="{A7FF64ED-87B0-42A2-B89F-977DC2964F90}">
      <dgm:prSet/>
      <dgm:spPr/>
      <dgm:t>
        <a:bodyPr/>
        <a:lstStyle/>
        <a:p>
          <a:endParaRPr lang="tr-TR"/>
        </a:p>
      </dgm:t>
    </dgm:pt>
    <dgm:pt modelId="{EC9896A7-AC53-4A31-ACB4-1368F15CE427}" type="sibTrans" cxnId="{A7FF64ED-87B0-42A2-B89F-977DC2964F90}">
      <dgm:prSet/>
      <dgm:spPr/>
      <dgm:t>
        <a:bodyPr/>
        <a:lstStyle/>
        <a:p>
          <a:endParaRPr lang="tr-TR"/>
        </a:p>
      </dgm:t>
    </dgm:pt>
    <dgm:pt modelId="{45B6FBEA-CB0E-4CD2-8032-2CBD05A40D4A}">
      <dgm:prSet phldrT="[Metin]" custT="1"/>
      <dgm:spPr/>
      <dgm:t>
        <a:bodyPr/>
        <a:lstStyle/>
        <a:p>
          <a:r>
            <a:rPr lang="tr-TR" sz="1600" b="1" dirty="0" smtClean="0"/>
            <a:t>         www.twitter.com/belediyebornova</a:t>
          </a:r>
          <a:endParaRPr lang="tr-TR" sz="1600" b="1" dirty="0"/>
        </a:p>
      </dgm:t>
    </dgm:pt>
    <dgm:pt modelId="{B6D1E30C-ABCA-4D82-8E0C-9367103612F7}" type="parTrans" cxnId="{4DFDF083-672E-4615-B4D6-1732045A1936}">
      <dgm:prSet/>
      <dgm:spPr/>
      <dgm:t>
        <a:bodyPr/>
        <a:lstStyle/>
        <a:p>
          <a:endParaRPr lang="tr-TR"/>
        </a:p>
      </dgm:t>
    </dgm:pt>
    <dgm:pt modelId="{6D4734A5-0BD9-4AD0-8CF9-095BE567CE19}" type="sibTrans" cxnId="{4DFDF083-672E-4615-B4D6-1732045A1936}">
      <dgm:prSet/>
      <dgm:spPr/>
      <dgm:t>
        <a:bodyPr/>
        <a:lstStyle/>
        <a:p>
          <a:endParaRPr lang="tr-TR"/>
        </a:p>
      </dgm:t>
    </dgm:pt>
    <dgm:pt modelId="{3F5F5627-CFD9-412E-ABCB-CF5147E106DA}">
      <dgm:prSet phldrT="[Metin]" custT="1"/>
      <dgm:spPr/>
      <dgm:t>
        <a:bodyPr/>
        <a:lstStyle/>
        <a:p>
          <a:r>
            <a:rPr lang="tr-TR" sz="1600" b="1" dirty="0" smtClean="0"/>
            <a:t>       www.flicker.com/bornovabelediyesi</a:t>
          </a:r>
          <a:endParaRPr lang="tr-TR" sz="1900" b="1" dirty="0"/>
        </a:p>
      </dgm:t>
    </dgm:pt>
    <dgm:pt modelId="{3719D98F-F6BC-429E-84BB-670970140C06}" type="parTrans" cxnId="{9A082DDD-00EC-41DF-A23E-8E0CD9882E7D}">
      <dgm:prSet/>
      <dgm:spPr/>
      <dgm:t>
        <a:bodyPr/>
        <a:lstStyle/>
        <a:p>
          <a:endParaRPr lang="tr-TR"/>
        </a:p>
      </dgm:t>
    </dgm:pt>
    <dgm:pt modelId="{3931A6D2-193D-439E-8D00-4D0C78F6B814}" type="sibTrans" cxnId="{9A082DDD-00EC-41DF-A23E-8E0CD9882E7D}">
      <dgm:prSet/>
      <dgm:spPr/>
      <dgm:t>
        <a:bodyPr/>
        <a:lstStyle/>
        <a:p>
          <a:endParaRPr lang="tr-TR"/>
        </a:p>
      </dgm:t>
    </dgm:pt>
    <dgm:pt modelId="{DC7413C8-B86D-43D5-B031-45B867686CF0}" type="pres">
      <dgm:prSet presAssocID="{EB6D00AE-EDEA-4EB3-8A0F-4C4BEAB16DE9}" presName="linearFlow" presStyleCnt="0">
        <dgm:presLayoutVars>
          <dgm:dir/>
          <dgm:resizeHandles val="exact"/>
        </dgm:presLayoutVars>
      </dgm:prSet>
      <dgm:spPr/>
      <dgm:t>
        <a:bodyPr/>
        <a:lstStyle/>
        <a:p>
          <a:endParaRPr lang="en-GB"/>
        </a:p>
      </dgm:t>
    </dgm:pt>
    <dgm:pt modelId="{C4DBBACE-9EED-4AA9-B895-3C19200A7D97}" type="pres">
      <dgm:prSet presAssocID="{DEFE974F-7A69-4DD8-9287-96DD11EB0662}" presName="composite" presStyleCnt="0"/>
      <dgm:spPr/>
    </dgm:pt>
    <dgm:pt modelId="{A1979CE7-5861-402C-802D-FB736CAD1983}" type="pres">
      <dgm:prSet presAssocID="{DEFE974F-7A69-4DD8-9287-96DD11EB066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xmlns="" val="0"/>
              </a:ext>
            </a:extLst>
          </a:blip>
          <a:srcRect/>
          <a:stretch>
            <a:fillRect l="-25000" r="-25000"/>
          </a:stretch>
        </a:blipFill>
      </dgm:spPr>
    </dgm:pt>
    <dgm:pt modelId="{C6EC59C2-B98C-4E02-8B0A-FCE51EE8686D}" type="pres">
      <dgm:prSet presAssocID="{DEFE974F-7A69-4DD8-9287-96DD11EB0662}" presName="txShp" presStyleLbl="node1" presStyleIdx="0" presStyleCnt="3" custScaleX="144792">
        <dgm:presLayoutVars>
          <dgm:bulletEnabled val="1"/>
        </dgm:presLayoutVars>
      </dgm:prSet>
      <dgm:spPr/>
      <dgm:t>
        <a:bodyPr/>
        <a:lstStyle/>
        <a:p>
          <a:endParaRPr lang="tr-TR"/>
        </a:p>
      </dgm:t>
    </dgm:pt>
    <dgm:pt modelId="{26296776-ACA1-48F7-90E6-9B5BF4EEFAC4}" type="pres">
      <dgm:prSet presAssocID="{EC9896A7-AC53-4A31-ACB4-1368F15CE427}" presName="spacing" presStyleCnt="0"/>
      <dgm:spPr/>
    </dgm:pt>
    <dgm:pt modelId="{054EAAA4-F4DA-4DA0-9327-5E08F93AA425}" type="pres">
      <dgm:prSet presAssocID="{45B6FBEA-CB0E-4CD2-8032-2CBD05A40D4A}" presName="composite" presStyleCnt="0"/>
      <dgm:spPr/>
    </dgm:pt>
    <dgm:pt modelId="{F931744B-FB63-4EAF-AF94-FFCCD177A901}" type="pres">
      <dgm:prSet presAssocID="{45B6FBEA-CB0E-4CD2-8032-2CBD05A40D4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xmlns="" val="0"/>
              </a:ext>
            </a:extLst>
          </a:blip>
          <a:srcRect/>
          <a:stretch>
            <a:fillRect l="-5000" r="-5000"/>
          </a:stretch>
        </a:blipFill>
      </dgm:spPr>
    </dgm:pt>
    <dgm:pt modelId="{660E30F5-EE29-4205-8EA1-8926E1BAFCFF}" type="pres">
      <dgm:prSet presAssocID="{45B6FBEA-CB0E-4CD2-8032-2CBD05A40D4A}" presName="txShp" presStyleLbl="node1" presStyleIdx="1" presStyleCnt="3" custScaleX="144792">
        <dgm:presLayoutVars>
          <dgm:bulletEnabled val="1"/>
        </dgm:presLayoutVars>
      </dgm:prSet>
      <dgm:spPr/>
      <dgm:t>
        <a:bodyPr/>
        <a:lstStyle/>
        <a:p>
          <a:endParaRPr lang="tr-TR"/>
        </a:p>
      </dgm:t>
    </dgm:pt>
    <dgm:pt modelId="{695726EF-5189-47A5-84B7-C32D886D3EFD}" type="pres">
      <dgm:prSet presAssocID="{6D4734A5-0BD9-4AD0-8CF9-095BE567CE19}" presName="spacing" presStyleCnt="0"/>
      <dgm:spPr/>
    </dgm:pt>
    <dgm:pt modelId="{66B3BB0A-C9D1-4168-B348-0216A028F73E}" type="pres">
      <dgm:prSet presAssocID="{3F5F5627-CFD9-412E-ABCB-CF5147E106DA}" presName="composite" presStyleCnt="0"/>
      <dgm:spPr/>
    </dgm:pt>
    <dgm:pt modelId="{74E8B8AC-96F5-4DA7-97CB-B2C76ECB2425}" type="pres">
      <dgm:prSet presAssocID="{3F5F5627-CFD9-412E-ABCB-CF5147E106DA}"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xmlns="" val="0"/>
              </a:ext>
            </a:extLst>
          </a:blip>
          <a:srcRect/>
          <a:stretch>
            <a:fillRect/>
          </a:stretch>
        </a:blipFill>
      </dgm:spPr>
    </dgm:pt>
    <dgm:pt modelId="{0DDF179E-88EC-4268-BE0E-C1F79B0B703C}" type="pres">
      <dgm:prSet presAssocID="{3F5F5627-CFD9-412E-ABCB-CF5147E106DA}" presName="txShp" presStyleLbl="node1" presStyleIdx="2" presStyleCnt="3" custScaleX="143994" custLinFactNeighborX="399" custLinFactNeighborY="30">
        <dgm:presLayoutVars>
          <dgm:bulletEnabled val="1"/>
        </dgm:presLayoutVars>
      </dgm:prSet>
      <dgm:spPr/>
      <dgm:t>
        <a:bodyPr/>
        <a:lstStyle/>
        <a:p>
          <a:endParaRPr lang="en-GB"/>
        </a:p>
      </dgm:t>
    </dgm:pt>
  </dgm:ptLst>
  <dgm:cxnLst>
    <dgm:cxn modelId="{8EAAA507-5A48-4753-BBAD-7169FA2DDABC}" type="presOf" srcId="{3F5F5627-CFD9-412E-ABCB-CF5147E106DA}" destId="{0DDF179E-88EC-4268-BE0E-C1F79B0B703C}" srcOrd="0" destOrd="0" presId="urn:microsoft.com/office/officeart/2005/8/layout/vList3#4"/>
    <dgm:cxn modelId="{DE8F19D5-57F1-4B42-8BE1-E19E458516C1}" type="presOf" srcId="{DEFE974F-7A69-4DD8-9287-96DD11EB0662}" destId="{C6EC59C2-B98C-4E02-8B0A-FCE51EE8686D}" srcOrd="0" destOrd="0" presId="urn:microsoft.com/office/officeart/2005/8/layout/vList3#4"/>
    <dgm:cxn modelId="{A7FF64ED-87B0-42A2-B89F-977DC2964F90}" srcId="{EB6D00AE-EDEA-4EB3-8A0F-4C4BEAB16DE9}" destId="{DEFE974F-7A69-4DD8-9287-96DD11EB0662}" srcOrd="0" destOrd="0" parTransId="{489279F9-135F-4DC1-B082-A8FE4E1E7018}" sibTransId="{EC9896A7-AC53-4A31-ACB4-1368F15CE427}"/>
    <dgm:cxn modelId="{4DFDF083-672E-4615-B4D6-1732045A1936}" srcId="{EB6D00AE-EDEA-4EB3-8A0F-4C4BEAB16DE9}" destId="{45B6FBEA-CB0E-4CD2-8032-2CBD05A40D4A}" srcOrd="1" destOrd="0" parTransId="{B6D1E30C-ABCA-4D82-8E0C-9367103612F7}" sibTransId="{6D4734A5-0BD9-4AD0-8CF9-095BE567CE19}"/>
    <dgm:cxn modelId="{9A082DDD-00EC-41DF-A23E-8E0CD9882E7D}" srcId="{EB6D00AE-EDEA-4EB3-8A0F-4C4BEAB16DE9}" destId="{3F5F5627-CFD9-412E-ABCB-CF5147E106DA}" srcOrd="2" destOrd="0" parTransId="{3719D98F-F6BC-429E-84BB-670970140C06}" sibTransId="{3931A6D2-193D-439E-8D00-4D0C78F6B814}"/>
    <dgm:cxn modelId="{C43253D0-C330-49BE-85BE-ADAED8EA2024}" type="presOf" srcId="{EB6D00AE-EDEA-4EB3-8A0F-4C4BEAB16DE9}" destId="{DC7413C8-B86D-43D5-B031-45B867686CF0}" srcOrd="0" destOrd="0" presId="urn:microsoft.com/office/officeart/2005/8/layout/vList3#4"/>
    <dgm:cxn modelId="{9BE4C28F-2A67-47C6-B479-659BC5FC2D0C}" type="presOf" srcId="{45B6FBEA-CB0E-4CD2-8032-2CBD05A40D4A}" destId="{660E30F5-EE29-4205-8EA1-8926E1BAFCFF}" srcOrd="0" destOrd="0" presId="urn:microsoft.com/office/officeart/2005/8/layout/vList3#4"/>
    <dgm:cxn modelId="{F9141012-4360-4596-8A69-35C1E5B3F2D9}" type="presParOf" srcId="{DC7413C8-B86D-43D5-B031-45B867686CF0}" destId="{C4DBBACE-9EED-4AA9-B895-3C19200A7D97}" srcOrd="0" destOrd="0" presId="urn:microsoft.com/office/officeart/2005/8/layout/vList3#4"/>
    <dgm:cxn modelId="{9EB85839-3F09-46F6-9290-4C974107CF0C}" type="presParOf" srcId="{C4DBBACE-9EED-4AA9-B895-3C19200A7D97}" destId="{A1979CE7-5861-402C-802D-FB736CAD1983}" srcOrd="0" destOrd="0" presId="urn:microsoft.com/office/officeart/2005/8/layout/vList3#4"/>
    <dgm:cxn modelId="{360B45A7-E7FA-4A82-8C8B-C6B656222BA1}" type="presParOf" srcId="{C4DBBACE-9EED-4AA9-B895-3C19200A7D97}" destId="{C6EC59C2-B98C-4E02-8B0A-FCE51EE8686D}" srcOrd="1" destOrd="0" presId="urn:microsoft.com/office/officeart/2005/8/layout/vList3#4"/>
    <dgm:cxn modelId="{1C7E1C51-C306-428F-A791-572BBFA8E4C5}" type="presParOf" srcId="{DC7413C8-B86D-43D5-B031-45B867686CF0}" destId="{26296776-ACA1-48F7-90E6-9B5BF4EEFAC4}" srcOrd="1" destOrd="0" presId="urn:microsoft.com/office/officeart/2005/8/layout/vList3#4"/>
    <dgm:cxn modelId="{4C72E3B6-793D-4ABE-B404-3B32F67B4A6A}" type="presParOf" srcId="{DC7413C8-B86D-43D5-B031-45B867686CF0}" destId="{054EAAA4-F4DA-4DA0-9327-5E08F93AA425}" srcOrd="2" destOrd="0" presId="urn:microsoft.com/office/officeart/2005/8/layout/vList3#4"/>
    <dgm:cxn modelId="{91F0C5C1-1DFA-4AE0-AE1B-EF3BE1144194}" type="presParOf" srcId="{054EAAA4-F4DA-4DA0-9327-5E08F93AA425}" destId="{F931744B-FB63-4EAF-AF94-FFCCD177A901}" srcOrd="0" destOrd="0" presId="urn:microsoft.com/office/officeart/2005/8/layout/vList3#4"/>
    <dgm:cxn modelId="{5A3A0E2D-709D-4BA7-8617-D7824D9B30B3}" type="presParOf" srcId="{054EAAA4-F4DA-4DA0-9327-5E08F93AA425}" destId="{660E30F5-EE29-4205-8EA1-8926E1BAFCFF}" srcOrd="1" destOrd="0" presId="urn:microsoft.com/office/officeart/2005/8/layout/vList3#4"/>
    <dgm:cxn modelId="{71451342-CB6E-4368-B2F6-68992EB69308}" type="presParOf" srcId="{DC7413C8-B86D-43D5-B031-45B867686CF0}" destId="{695726EF-5189-47A5-84B7-C32D886D3EFD}" srcOrd="3" destOrd="0" presId="urn:microsoft.com/office/officeart/2005/8/layout/vList3#4"/>
    <dgm:cxn modelId="{9B4074C9-0029-4F1A-9274-AA32FF7CECED}" type="presParOf" srcId="{DC7413C8-B86D-43D5-B031-45B867686CF0}" destId="{66B3BB0A-C9D1-4168-B348-0216A028F73E}" srcOrd="4" destOrd="0" presId="urn:microsoft.com/office/officeart/2005/8/layout/vList3#4"/>
    <dgm:cxn modelId="{592370DD-330E-4E4E-A2B5-601E9230A0A2}" type="presParOf" srcId="{66B3BB0A-C9D1-4168-B348-0216A028F73E}" destId="{74E8B8AC-96F5-4DA7-97CB-B2C76ECB2425}" srcOrd="0" destOrd="0" presId="urn:microsoft.com/office/officeart/2005/8/layout/vList3#4"/>
    <dgm:cxn modelId="{64CA82AF-00FD-4171-8A6B-CFC5E8EAA6C4}" type="presParOf" srcId="{66B3BB0A-C9D1-4168-B348-0216A028F73E}" destId="{0DDF179E-88EC-4268-BE0E-C1F79B0B703C}" srcOrd="1" destOrd="0" presId="urn:microsoft.com/office/officeart/2005/8/layout/vList3#4"/>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C4060FB-775C-4CA7-8326-FC6436BF3DC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tr-TR"/>
        </a:p>
      </dgm:t>
    </dgm:pt>
    <dgm:pt modelId="{9FF637BD-E36E-44C4-8B8E-181D84E9E13B}">
      <dgm:prSet custT="1"/>
      <dgm:spPr/>
      <dgm:t>
        <a:bodyPr/>
        <a:lstStyle/>
        <a:p>
          <a:pPr algn="ctr" rtl="0"/>
          <a:r>
            <a:rPr lang="tr-TR" sz="2000" b="1" dirty="0" smtClean="0"/>
            <a:t>www.bornova.bel.tr</a:t>
          </a:r>
          <a:endParaRPr lang="tr-TR" sz="2000" b="1" dirty="0"/>
        </a:p>
      </dgm:t>
    </dgm:pt>
    <dgm:pt modelId="{93A6F9B8-C3C3-4134-881E-F826F8C344C2}" type="parTrans" cxnId="{3E19BDD1-7C8E-4D2C-BC38-344E76F78F45}">
      <dgm:prSet/>
      <dgm:spPr/>
      <dgm:t>
        <a:bodyPr/>
        <a:lstStyle/>
        <a:p>
          <a:endParaRPr lang="tr-TR"/>
        </a:p>
      </dgm:t>
    </dgm:pt>
    <dgm:pt modelId="{DD2ADA50-AA97-4891-AA26-E7B074E32CAC}" type="sibTrans" cxnId="{3E19BDD1-7C8E-4D2C-BC38-344E76F78F45}">
      <dgm:prSet/>
      <dgm:spPr/>
      <dgm:t>
        <a:bodyPr/>
        <a:lstStyle/>
        <a:p>
          <a:endParaRPr lang="tr-TR"/>
        </a:p>
      </dgm:t>
    </dgm:pt>
    <dgm:pt modelId="{CC21A58A-5426-4CFA-AACC-79AC9F5E8860}" type="pres">
      <dgm:prSet presAssocID="{3C4060FB-775C-4CA7-8326-FC6436BF3DC3}" presName="linear" presStyleCnt="0">
        <dgm:presLayoutVars>
          <dgm:animLvl val="lvl"/>
          <dgm:resizeHandles val="exact"/>
        </dgm:presLayoutVars>
      </dgm:prSet>
      <dgm:spPr/>
      <dgm:t>
        <a:bodyPr/>
        <a:lstStyle/>
        <a:p>
          <a:endParaRPr lang="en-GB"/>
        </a:p>
      </dgm:t>
    </dgm:pt>
    <dgm:pt modelId="{680B93B6-B6CB-4ED2-85D8-CD4AFA91AB73}" type="pres">
      <dgm:prSet presAssocID="{9FF637BD-E36E-44C4-8B8E-181D84E9E13B}" presName="parentText" presStyleLbl="node1" presStyleIdx="0" presStyleCnt="1" custLinFactNeighborX="56524" custLinFactNeighborY="2674">
        <dgm:presLayoutVars>
          <dgm:chMax val="0"/>
          <dgm:bulletEnabled val="1"/>
        </dgm:presLayoutVars>
      </dgm:prSet>
      <dgm:spPr/>
      <dgm:t>
        <a:bodyPr/>
        <a:lstStyle/>
        <a:p>
          <a:endParaRPr lang="en-GB"/>
        </a:p>
      </dgm:t>
    </dgm:pt>
  </dgm:ptLst>
  <dgm:cxnLst>
    <dgm:cxn modelId="{BC1F65C8-E2EC-48E2-8AFD-2BE19266967F}" type="presOf" srcId="{3C4060FB-775C-4CA7-8326-FC6436BF3DC3}" destId="{CC21A58A-5426-4CFA-AACC-79AC9F5E8860}" srcOrd="0" destOrd="0" presId="urn:microsoft.com/office/officeart/2005/8/layout/vList2"/>
    <dgm:cxn modelId="{01B51145-AA5E-49A7-9E9B-23DAD8D53BB8}" type="presOf" srcId="{9FF637BD-E36E-44C4-8B8E-181D84E9E13B}" destId="{680B93B6-B6CB-4ED2-85D8-CD4AFA91AB73}" srcOrd="0" destOrd="0" presId="urn:microsoft.com/office/officeart/2005/8/layout/vList2"/>
    <dgm:cxn modelId="{3E19BDD1-7C8E-4D2C-BC38-344E76F78F45}" srcId="{3C4060FB-775C-4CA7-8326-FC6436BF3DC3}" destId="{9FF637BD-E36E-44C4-8B8E-181D84E9E13B}" srcOrd="0" destOrd="0" parTransId="{93A6F9B8-C3C3-4134-881E-F826F8C344C2}" sibTransId="{DD2ADA50-AA97-4891-AA26-E7B074E32CAC}"/>
    <dgm:cxn modelId="{E54534D6-6B71-4251-A72C-1AA09587F1DD}" type="presParOf" srcId="{CC21A58A-5426-4CFA-AACC-79AC9F5E8860}" destId="{680B93B6-B6CB-4ED2-85D8-CD4AFA91AB73}" srcOrd="0" destOrd="0" presId="urn:microsoft.com/office/officeart/2005/8/layout/vList2"/>
  </dgm:cxnLst>
  <dgm:bg/>
  <dgm:whole/>
  <dgm:extLst>
    <a:ext uri="http://schemas.microsoft.com/office/drawing/2008/diagram">
      <dsp:dataModelExt xmlns:dsp="http://schemas.microsoft.com/office/drawing/2008/diagram" xmlns="" relId="rId1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3B5A1E-3619-4D3F-B33A-0E8877F126F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tr-TR"/>
        </a:p>
      </dgm:t>
    </dgm:pt>
    <dgm:pt modelId="{6D439D19-CF06-4B13-AA82-A9E4F98A898D}">
      <dgm:prSet custT="1"/>
      <dgm:spPr/>
      <dgm:t>
        <a:bodyPr/>
        <a:lstStyle/>
        <a:p>
          <a:pPr algn="ctr" rtl="0"/>
          <a:r>
            <a:rPr lang="tr-TR" sz="2400" b="1" dirty="0" smtClean="0"/>
            <a:t>BORNOVA</a:t>
          </a:r>
          <a:endParaRPr lang="tr-TR" sz="2400" b="1" dirty="0"/>
        </a:p>
      </dgm:t>
    </dgm:pt>
    <dgm:pt modelId="{E4B1284B-A6D3-436C-BB8B-6A93CBE45AFA}" type="parTrans" cxnId="{2813C7CB-3A4E-432C-BD7D-2B5C8386531A}">
      <dgm:prSet/>
      <dgm:spPr/>
      <dgm:t>
        <a:bodyPr/>
        <a:lstStyle/>
        <a:p>
          <a:endParaRPr lang="tr-TR"/>
        </a:p>
      </dgm:t>
    </dgm:pt>
    <dgm:pt modelId="{19E92561-BC5F-4C6A-940A-F0919701C3E8}" type="sibTrans" cxnId="{2813C7CB-3A4E-432C-BD7D-2B5C8386531A}">
      <dgm:prSet/>
      <dgm:spPr/>
      <dgm:t>
        <a:bodyPr/>
        <a:lstStyle/>
        <a:p>
          <a:endParaRPr lang="tr-TR"/>
        </a:p>
      </dgm:t>
    </dgm:pt>
    <dgm:pt modelId="{716143EC-E8F8-4434-BA00-0FD726E3D06A}" type="pres">
      <dgm:prSet presAssocID="{923B5A1E-3619-4D3F-B33A-0E8877F126FC}" presName="linear" presStyleCnt="0">
        <dgm:presLayoutVars>
          <dgm:animLvl val="lvl"/>
          <dgm:resizeHandles val="exact"/>
        </dgm:presLayoutVars>
      </dgm:prSet>
      <dgm:spPr/>
      <dgm:t>
        <a:bodyPr/>
        <a:lstStyle/>
        <a:p>
          <a:endParaRPr lang="tr-TR"/>
        </a:p>
      </dgm:t>
    </dgm:pt>
    <dgm:pt modelId="{582A7AB2-E329-4EB2-B5F9-B978AEE13CF6}" type="pres">
      <dgm:prSet presAssocID="{6D439D19-CF06-4B13-AA82-A9E4F98A898D}" presName="parentText" presStyleLbl="node1" presStyleIdx="0" presStyleCnt="1">
        <dgm:presLayoutVars>
          <dgm:chMax val="0"/>
          <dgm:bulletEnabled val="1"/>
        </dgm:presLayoutVars>
      </dgm:prSet>
      <dgm:spPr/>
      <dgm:t>
        <a:bodyPr/>
        <a:lstStyle/>
        <a:p>
          <a:endParaRPr lang="tr-TR"/>
        </a:p>
      </dgm:t>
    </dgm:pt>
  </dgm:ptLst>
  <dgm:cxnLst>
    <dgm:cxn modelId="{FA55D90E-8420-49AE-A72F-F4FE189E59F9}" type="presOf" srcId="{6D439D19-CF06-4B13-AA82-A9E4F98A898D}" destId="{582A7AB2-E329-4EB2-B5F9-B978AEE13CF6}" srcOrd="0" destOrd="0" presId="urn:microsoft.com/office/officeart/2005/8/layout/vList2"/>
    <dgm:cxn modelId="{0443EC93-C4C4-4158-8EA2-EABA2399B7C7}" type="presOf" srcId="{923B5A1E-3619-4D3F-B33A-0E8877F126FC}" destId="{716143EC-E8F8-4434-BA00-0FD726E3D06A}" srcOrd="0" destOrd="0" presId="urn:microsoft.com/office/officeart/2005/8/layout/vList2"/>
    <dgm:cxn modelId="{2813C7CB-3A4E-432C-BD7D-2B5C8386531A}" srcId="{923B5A1E-3619-4D3F-B33A-0E8877F126FC}" destId="{6D439D19-CF06-4B13-AA82-A9E4F98A898D}" srcOrd="0" destOrd="0" parTransId="{E4B1284B-A6D3-436C-BB8B-6A93CBE45AFA}" sibTransId="{19E92561-BC5F-4C6A-940A-F0919701C3E8}"/>
    <dgm:cxn modelId="{F5CC01BE-8483-4FDE-864B-412CD5EE92DB}" type="presParOf" srcId="{716143EC-E8F8-4434-BA00-0FD726E3D06A}" destId="{582A7AB2-E329-4EB2-B5F9-B978AEE13CF6}"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C4060FB-775C-4CA7-8326-FC6436BF3DC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tr-TR"/>
        </a:p>
      </dgm:t>
    </dgm:pt>
    <dgm:pt modelId="{9FF637BD-E36E-44C4-8B8E-181D84E9E13B}">
      <dgm:prSet custT="1"/>
      <dgm:spPr/>
      <dgm:t>
        <a:bodyPr/>
        <a:lstStyle/>
        <a:p>
          <a:pPr algn="ctr" rtl="0"/>
          <a:r>
            <a:rPr lang="tr-TR" sz="2000" b="1" dirty="0" smtClean="0"/>
            <a:t>www.bornova.bel.tr</a:t>
          </a:r>
          <a:endParaRPr lang="tr-TR" sz="2000" b="1" dirty="0"/>
        </a:p>
      </dgm:t>
    </dgm:pt>
    <dgm:pt modelId="{93A6F9B8-C3C3-4134-881E-F826F8C344C2}" type="parTrans" cxnId="{3E19BDD1-7C8E-4D2C-BC38-344E76F78F45}">
      <dgm:prSet/>
      <dgm:spPr/>
      <dgm:t>
        <a:bodyPr/>
        <a:lstStyle/>
        <a:p>
          <a:endParaRPr lang="tr-TR"/>
        </a:p>
      </dgm:t>
    </dgm:pt>
    <dgm:pt modelId="{DD2ADA50-AA97-4891-AA26-E7B074E32CAC}" type="sibTrans" cxnId="{3E19BDD1-7C8E-4D2C-BC38-344E76F78F45}">
      <dgm:prSet/>
      <dgm:spPr/>
      <dgm:t>
        <a:bodyPr/>
        <a:lstStyle/>
        <a:p>
          <a:endParaRPr lang="tr-TR"/>
        </a:p>
      </dgm:t>
    </dgm:pt>
    <dgm:pt modelId="{CC21A58A-5426-4CFA-AACC-79AC9F5E8860}" type="pres">
      <dgm:prSet presAssocID="{3C4060FB-775C-4CA7-8326-FC6436BF3DC3}" presName="linear" presStyleCnt="0">
        <dgm:presLayoutVars>
          <dgm:animLvl val="lvl"/>
          <dgm:resizeHandles val="exact"/>
        </dgm:presLayoutVars>
      </dgm:prSet>
      <dgm:spPr/>
      <dgm:t>
        <a:bodyPr/>
        <a:lstStyle/>
        <a:p>
          <a:endParaRPr lang="en-GB"/>
        </a:p>
      </dgm:t>
    </dgm:pt>
    <dgm:pt modelId="{680B93B6-B6CB-4ED2-85D8-CD4AFA91AB73}" type="pres">
      <dgm:prSet presAssocID="{9FF637BD-E36E-44C4-8B8E-181D84E9E13B}" presName="parentText" presStyleLbl="node1" presStyleIdx="0" presStyleCnt="1" custLinFactNeighborX="56524" custLinFactNeighborY="2674">
        <dgm:presLayoutVars>
          <dgm:chMax val="0"/>
          <dgm:bulletEnabled val="1"/>
        </dgm:presLayoutVars>
      </dgm:prSet>
      <dgm:spPr/>
      <dgm:t>
        <a:bodyPr/>
        <a:lstStyle/>
        <a:p>
          <a:endParaRPr lang="en-GB"/>
        </a:p>
      </dgm:t>
    </dgm:pt>
  </dgm:ptLst>
  <dgm:cxnLst>
    <dgm:cxn modelId="{A8F7478B-F1EC-41CF-9741-63F5D6769EBD}" type="presOf" srcId="{9FF637BD-E36E-44C4-8B8E-181D84E9E13B}" destId="{680B93B6-B6CB-4ED2-85D8-CD4AFA91AB73}" srcOrd="0" destOrd="0" presId="urn:microsoft.com/office/officeart/2005/8/layout/vList2"/>
    <dgm:cxn modelId="{41C82211-632A-4AE1-9FF0-52490F365B4D}" type="presOf" srcId="{3C4060FB-775C-4CA7-8326-FC6436BF3DC3}" destId="{CC21A58A-5426-4CFA-AACC-79AC9F5E8860}" srcOrd="0" destOrd="0" presId="urn:microsoft.com/office/officeart/2005/8/layout/vList2"/>
    <dgm:cxn modelId="{3E19BDD1-7C8E-4D2C-BC38-344E76F78F45}" srcId="{3C4060FB-775C-4CA7-8326-FC6436BF3DC3}" destId="{9FF637BD-E36E-44C4-8B8E-181D84E9E13B}" srcOrd="0" destOrd="0" parTransId="{93A6F9B8-C3C3-4134-881E-F826F8C344C2}" sibTransId="{DD2ADA50-AA97-4891-AA26-E7B074E32CAC}"/>
    <dgm:cxn modelId="{BBB86BC5-662C-495A-9FC7-F611C5D7A903}" type="presParOf" srcId="{CC21A58A-5426-4CFA-AACC-79AC9F5E8860}" destId="{680B93B6-B6CB-4ED2-85D8-CD4AFA91AB73}"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637D9A-9989-470D-8F7D-089B57E59778}" type="doc">
      <dgm:prSet loTypeId="urn:microsoft.com/office/officeart/2005/8/layout/vList5" loCatId="list" qsTypeId="urn:microsoft.com/office/officeart/2005/8/quickstyle/simple1" qsCatId="simple" csTypeId="urn:microsoft.com/office/officeart/2005/8/colors/colorful1#2" csCatId="colorful" phldr="1"/>
      <dgm:spPr/>
      <dgm:t>
        <a:bodyPr/>
        <a:lstStyle/>
        <a:p>
          <a:endParaRPr lang="tr-TR"/>
        </a:p>
      </dgm:t>
    </dgm:pt>
    <dgm:pt modelId="{7AEF57F6-BB9A-4A8F-9904-7F5A9439BC43}">
      <dgm:prSet/>
      <dgm:spPr/>
      <dgm:t>
        <a:bodyPr/>
        <a:lstStyle/>
        <a:p>
          <a:pPr rtl="0"/>
          <a:r>
            <a:rPr lang="tr-TR" dirty="0" smtClean="0"/>
            <a:t>Municipality: Established in 1881</a:t>
          </a:r>
          <a:endParaRPr lang="tr-TR" dirty="0"/>
        </a:p>
      </dgm:t>
    </dgm:pt>
    <dgm:pt modelId="{FDD777E3-6D51-4A75-9AE9-21C3967812B4}" type="parTrans" cxnId="{25001DB7-ACFF-4D73-8663-D4DDE0101613}">
      <dgm:prSet/>
      <dgm:spPr/>
      <dgm:t>
        <a:bodyPr/>
        <a:lstStyle/>
        <a:p>
          <a:endParaRPr lang="tr-TR"/>
        </a:p>
      </dgm:t>
    </dgm:pt>
    <dgm:pt modelId="{1743093A-AAF5-4FF8-B515-81FB1A9E4668}" type="sibTrans" cxnId="{25001DB7-ACFF-4D73-8663-D4DDE0101613}">
      <dgm:prSet/>
      <dgm:spPr/>
      <dgm:t>
        <a:bodyPr/>
        <a:lstStyle/>
        <a:p>
          <a:endParaRPr lang="tr-TR"/>
        </a:p>
      </dgm:t>
    </dgm:pt>
    <dgm:pt modelId="{09A65279-0E58-4605-922D-971C982A7EB0}">
      <dgm:prSet/>
      <dgm:spPr/>
      <dgm:t>
        <a:bodyPr/>
        <a:lstStyle/>
        <a:p>
          <a:pPr rtl="0"/>
          <a:r>
            <a:rPr lang="tr-TR" dirty="0" err="1" smtClean="0"/>
            <a:t>Population</a:t>
          </a:r>
          <a:r>
            <a:rPr lang="tr-TR" dirty="0" smtClean="0"/>
            <a:t>: 420.000</a:t>
          </a:r>
          <a:endParaRPr lang="tr-TR" dirty="0"/>
        </a:p>
      </dgm:t>
    </dgm:pt>
    <dgm:pt modelId="{42DA53E8-BDE3-4239-8515-E9C57DDEAE3D}" type="parTrans" cxnId="{FBD837B9-0945-49B1-B5EF-80C8F9F3AF26}">
      <dgm:prSet/>
      <dgm:spPr/>
      <dgm:t>
        <a:bodyPr/>
        <a:lstStyle/>
        <a:p>
          <a:endParaRPr lang="tr-TR"/>
        </a:p>
      </dgm:t>
    </dgm:pt>
    <dgm:pt modelId="{A6E3E37C-8199-4F24-92C5-7339E09DBCC7}" type="sibTrans" cxnId="{FBD837B9-0945-49B1-B5EF-80C8F9F3AF26}">
      <dgm:prSet/>
      <dgm:spPr/>
      <dgm:t>
        <a:bodyPr/>
        <a:lstStyle/>
        <a:p>
          <a:endParaRPr lang="tr-TR"/>
        </a:p>
      </dgm:t>
    </dgm:pt>
    <dgm:pt modelId="{5C7255F5-50F9-4BBA-B72C-286126CD3732}">
      <dgm:prSet/>
      <dgm:spPr/>
      <dgm:t>
        <a:bodyPr/>
        <a:lstStyle/>
        <a:p>
          <a:pPr rtl="0"/>
          <a:r>
            <a:rPr lang="tr-TR" dirty="0" err="1" smtClean="0"/>
            <a:t>Municipal</a:t>
          </a:r>
          <a:r>
            <a:rPr lang="tr-TR" dirty="0" smtClean="0"/>
            <a:t> </a:t>
          </a:r>
          <a:r>
            <a:rPr lang="tr-TR" dirty="0" err="1" smtClean="0"/>
            <a:t>Districts</a:t>
          </a:r>
          <a:r>
            <a:rPr lang="tr-TR" dirty="0" smtClean="0"/>
            <a:t>: 33</a:t>
          </a:r>
          <a:endParaRPr lang="tr-TR" dirty="0"/>
        </a:p>
      </dgm:t>
    </dgm:pt>
    <dgm:pt modelId="{86023D88-B184-410E-8CE5-90A27D577F91}" type="parTrans" cxnId="{6FC8CD72-CB8D-4DE6-B9FD-7A34EA41A27F}">
      <dgm:prSet/>
      <dgm:spPr/>
      <dgm:t>
        <a:bodyPr/>
        <a:lstStyle/>
        <a:p>
          <a:endParaRPr lang="tr-TR"/>
        </a:p>
      </dgm:t>
    </dgm:pt>
    <dgm:pt modelId="{6E18F0F4-04BB-41B0-BADD-CE8270D6663B}" type="sibTrans" cxnId="{6FC8CD72-CB8D-4DE6-B9FD-7A34EA41A27F}">
      <dgm:prSet/>
      <dgm:spPr/>
      <dgm:t>
        <a:bodyPr/>
        <a:lstStyle/>
        <a:p>
          <a:endParaRPr lang="tr-TR"/>
        </a:p>
      </dgm:t>
    </dgm:pt>
    <dgm:pt modelId="{B0AAEDFA-1AF7-4FD2-8AE5-0C3432AC373B}">
      <dgm:prSet/>
      <dgm:spPr/>
      <dgm:t>
        <a:bodyPr/>
        <a:lstStyle/>
        <a:p>
          <a:pPr rtl="0"/>
          <a:r>
            <a:rPr lang="tr-TR" dirty="0" smtClean="0"/>
            <a:t>Villages: 12</a:t>
          </a:r>
          <a:endParaRPr lang="tr-TR" dirty="0"/>
        </a:p>
      </dgm:t>
    </dgm:pt>
    <dgm:pt modelId="{71E2EE20-8121-4344-98A3-65B88A7BBD02}" type="parTrans" cxnId="{588D64A6-A75F-40DB-A0CC-0B9D921A007C}">
      <dgm:prSet/>
      <dgm:spPr/>
      <dgm:t>
        <a:bodyPr/>
        <a:lstStyle/>
        <a:p>
          <a:endParaRPr lang="tr-TR"/>
        </a:p>
      </dgm:t>
    </dgm:pt>
    <dgm:pt modelId="{229AFCF4-509E-49CA-84B4-DA4AC9E422EB}" type="sibTrans" cxnId="{588D64A6-A75F-40DB-A0CC-0B9D921A007C}">
      <dgm:prSet/>
      <dgm:spPr/>
      <dgm:t>
        <a:bodyPr/>
        <a:lstStyle/>
        <a:p>
          <a:endParaRPr lang="tr-TR"/>
        </a:p>
      </dgm:t>
    </dgm:pt>
    <dgm:pt modelId="{342514B1-2C3E-4257-B517-48A48725F6CC}">
      <dgm:prSet/>
      <dgm:spPr/>
      <dgm:t>
        <a:bodyPr/>
        <a:lstStyle/>
        <a:p>
          <a:pPr rtl="0"/>
          <a:r>
            <a:rPr lang="tr-TR" dirty="0" smtClean="0"/>
            <a:t>S</a:t>
          </a:r>
          <a:r>
            <a:rPr lang="en-GB" dirty="0" err="1" smtClean="0"/>
            <a:t>easonal</a:t>
          </a:r>
          <a:r>
            <a:rPr lang="en-GB" dirty="0" smtClean="0"/>
            <a:t> </a:t>
          </a:r>
          <a:r>
            <a:rPr lang="tr-TR" dirty="0" smtClean="0"/>
            <a:t>P</a:t>
          </a:r>
          <a:r>
            <a:rPr lang="en-GB" dirty="0" err="1" smtClean="0"/>
            <a:t>opulation</a:t>
          </a:r>
          <a:r>
            <a:rPr lang="tr-TR" dirty="0" smtClean="0"/>
            <a:t>: 1 Million</a:t>
          </a:r>
          <a:endParaRPr lang="tr-TR" dirty="0"/>
        </a:p>
      </dgm:t>
    </dgm:pt>
    <dgm:pt modelId="{1CB3CB6C-505C-48DF-959E-C98223008CED}" type="parTrans" cxnId="{7D502A98-89A4-41CB-B3EB-B895F046C75F}">
      <dgm:prSet/>
      <dgm:spPr/>
      <dgm:t>
        <a:bodyPr/>
        <a:lstStyle/>
        <a:p>
          <a:endParaRPr lang="tr-TR"/>
        </a:p>
      </dgm:t>
    </dgm:pt>
    <dgm:pt modelId="{82B0D111-4071-4ACA-9928-D2311B940103}" type="sibTrans" cxnId="{7D502A98-89A4-41CB-B3EB-B895F046C75F}">
      <dgm:prSet/>
      <dgm:spPr/>
      <dgm:t>
        <a:bodyPr/>
        <a:lstStyle/>
        <a:p>
          <a:endParaRPr lang="tr-TR"/>
        </a:p>
      </dgm:t>
    </dgm:pt>
    <dgm:pt modelId="{20AF9E34-8B97-4FE4-9963-BE77620C0F7A}">
      <dgm:prSet/>
      <dgm:spPr/>
      <dgm:t>
        <a:bodyPr/>
        <a:lstStyle/>
        <a:p>
          <a:pPr rtl="0"/>
          <a:r>
            <a:rPr lang="tr-TR" dirty="0" smtClean="0"/>
            <a:t>Area: 205 km square</a:t>
          </a:r>
          <a:endParaRPr lang="tr-TR" dirty="0"/>
        </a:p>
      </dgm:t>
    </dgm:pt>
    <dgm:pt modelId="{22CC2D7E-7431-4D48-976A-4A8C5754F2FE}" type="parTrans" cxnId="{9B79B2AE-F612-4DFA-B7A2-5EBCB382840B}">
      <dgm:prSet/>
      <dgm:spPr/>
      <dgm:t>
        <a:bodyPr/>
        <a:lstStyle/>
        <a:p>
          <a:endParaRPr lang="tr-TR"/>
        </a:p>
      </dgm:t>
    </dgm:pt>
    <dgm:pt modelId="{A36094F7-9A71-4426-9CCF-26FCC756B271}" type="sibTrans" cxnId="{9B79B2AE-F612-4DFA-B7A2-5EBCB382840B}">
      <dgm:prSet/>
      <dgm:spPr/>
      <dgm:t>
        <a:bodyPr/>
        <a:lstStyle/>
        <a:p>
          <a:endParaRPr lang="tr-TR"/>
        </a:p>
      </dgm:t>
    </dgm:pt>
    <dgm:pt modelId="{E4F0305A-0ADF-46BE-A94B-D1FE3DF9C8C7}">
      <dgm:prSet/>
      <dgm:spPr/>
      <dgm:t>
        <a:bodyPr/>
        <a:lstStyle/>
        <a:p>
          <a:pPr rtl="0"/>
          <a:r>
            <a:rPr lang="tr-TR" dirty="0" err="1" smtClean="0"/>
            <a:t>History</a:t>
          </a:r>
          <a:r>
            <a:rPr lang="tr-TR" dirty="0" smtClean="0"/>
            <a:t>: </a:t>
          </a:r>
          <a:r>
            <a:rPr lang="tr-TR" dirty="0" err="1" smtClean="0"/>
            <a:t>Dates</a:t>
          </a:r>
          <a:r>
            <a:rPr lang="tr-TR" dirty="0" smtClean="0"/>
            <a:t> </a:t>
          </a:r>
          <a:r>
            <a:rPr lang="tr-TR" dirty="0" err="1" smtClean="0"/>
            <a:t>back</a:t>
          </a:r>
          <a:r>
            <a:rPr lang="tr-TR" dirty="0" smtClean="0"/>
            <a:t> </a:t>
          </a:r>
          <a:r>
            <a:rPr lang="tr-TR" dirty="0" err="1" smtClean="0"/>
            <a:t>to</a:t>
          </a:r>
          <a:r>
            <a:rPr lang="tr-TR" dirty="0" smtClean="0"/>
            <a:t> </a:t>
          </a:r>
          <a:r>
            <a:rPr lang="en-GB" dirty="0" smtClean="0"/>
            <a:t>8500 years ago</a:t>
          </a:r>
          <a:endParaRPr lang="tr-TR" dirty="0"/>
        </a:p>
      </dgm:t>
    </dgm:pt>
    <dgm:pt modelId="{255E4640-85E7-48F9-83DC-65CFF0AFDF31}" type="parTrans" cxnId="{7524C170-BC54-47AB-9329-5446D38F846F}">
      <dgm:prSet/>
      <dgm:spPr/>
      <dgm:t>
        <a:bodyPr/>
        <a:lstStyle/>
        <a:p>
          <a:endParaRPr lang="tr-TR"/>
        </a:p>
      </dgm:t>
    </dgm:pt>
    <dgm:pt modelId="{3C5DC51D-48A7-4F81-A94B-6FF8767AE30B}" type="sibTrans" cxnId="{7524C170-BC54-47AB-9329-5446D38F846F}">
      <dgm:prSet/>
      <dgm:spPr/>
      <dgm:t>
        <a:bodyPr/>
        <a:lstStyle/>
        <a:p>
          <a:endParaRPr lang="tr-TR"/>
        </a:p>
      </dgm:t>
    </dgm:pt>
    <dgm:pt modelId="{98A73C0B-0B52-4219-9709-568228B2083C}">
      <dgm:prSet/>
      <dgm:spPr/>
      <dgm:t>
        <a:bodyPr/>
        <a:lstStyle/>
        <a:p>
          <a:pPr rtl="0"/>
          <a:r>
            <a:rPr lang="tr-TR" dirty="0" smtClean="0"/>
            <a:t>Industry: More than 20 Industrial Zone</a:t>
          </a:r>
          <a:endParaRPr lang="tr-TR" dirty="0"/>
        </a:p>
      </dgm:t>
    </dgm:pt>
    <dgm:pt modelId="{138A4F96-A0BD-4CB2-8947-B342100791FB}" type="parTrans" cxnId="{C815E499-632D-40FB-8482-2D6E50C9A9EF}">
      <dgm:prSet/>
      <dgm:spPr/>
      <dgm:t>
        <a:bodyPr/>
        <a:lstStyle/>
        <a:p>
          <a:endParaRPr lang="tr-TR"/>
        </a:p>
      </dgm:t>
    </dgm:pt>
    <dgm:pt modelId="{A0E614F9-97B1-45D6-8809-DFA12F15BE17}" type="sibTrans" cxnId="{C815E499-632D-40FB-8482-2D6E50C9A9EF}">
      <dgm:prSet/>
      <dgm:spPr/>
      <dgm:t>
        <a:bodyPr/>
        <a:lstStyle/>
        <a:p>
          <a:endParaRPr lang="tr-TR"/>
        </a:p>
      </dgm:t>
    </dgm:pt>
    <dgm:pt modelId="{EF9BFAF7-61DD-4E2C-9877-2B911E516038}">
      <dgm:prSet/>
      <dgm:spPr/>
      <dgm:t>
        <a:bodyPr/>
        <a:lstStyle/>
        <a:p>
          <a:pPr rtl="0"/>
          <a:r>
            <a:rPr lang="tr-TR" dirty="0" smtClean="0"/>
            <a:t>Education: Locates 3 University</a:t>
          </a:r>
          <a:endParaRPr lang="tr-TR" dirty="0"/>
        </a:p>
      </dgm:t>
    </dgm:pt>
    <dgm:pt modelId="{00E97484-0FDB-4859-BC51-644B68A528AB}" type="parTrans" cxnId="{29473123-7960-49D4-9DEA-190B8D67C454}">
      <dgm:prSet/>
      <dgm:spPr/>
      <dgm:t>
        <a:bodyPr/>
        <a:lstStyle/>
        <a:p>
          <a:endParaRPr lang="tr-TR"/>
        </a:p>
      </dgm:t>
    </dgm:pt>
    <dgm:pt modelId="{93A631FA-A2AE-4191-8DB9-246FA99A590F}" type="sibTrans" cxnId="{29473123-7960-49D4-9DEA-190B8D67C454}">
      <dgm:prSet/>
      <dgm:spPr/>
      <dgm:t>
        <a:bodyPr/>
        <a:lstStyle/>
        <a:p>
          <a:endParaRPr lang="tr-TR"/>
        </a:p>
      </dgm:t>
    </dgm:pt>
    <dgm:pt modelId="{1ACE224B-43F9-420E-B55C-4E9D8FA99C66}" type="pres">
      <dgm:prSet presAssocID="{54637D9A-9989-470D-8F7D-089B57E59778}" presName="Name0" presStyleCnt="0">
        <dgm:presLayoutVars>
          <dgm:dir/>
          <dgm:animLvl val="lvl"/>
          <dgm:resizeHandles val="exact"/>
        </dgm:presLayoutVars>
      </dgm:prSet>
      <dgm:spPr/>
      <dgm:t>
        <a:bodyPr/>
        <a:lstStyle/>
        <a:p>
          <a:endParaRPr lang="tr-TR"/>
        </a:p>
      </dgm:t>
    </dgm:pt>
    <dgm:pt modelId="{1DAAF613-B1AD-44B2-9D3A-FCA2963DD571}" type="pres">
      <dgm:prSet presAssocID="{7AEF57F6-BB9A-4A8F-9904-7F5A9439BC43}" presName="linNode" presStyleCnt="0"/>
      <dgm:spPr/>
    </dgm:pt>
    <dgm:pt modelId="{8ACC7FE0-2ED5-4434-ABE6-27E01195B593}" type="pres">
      <dgm:prSet presAssocID="{7AEF57F6-BB9A-4A8F-9904-7F5A9439BC43}" presName="parentText" presStyleLbl="node1" presStyleIdx="0" presStyleCnt="9">
        <dgm:presLayoutVars>
          <dgm:chMax val="1"/>
          <dgm:bulletEnabled val="1"/>
        </dgm:presLayoutVars>
      </dgm:prSet>
      <dgm:spPr/>
      <dgm:t>
        <a:bodyPr/>
        <a:lstStyle/>
        <a:p>
          <a:endParaRPr lang="tr-TR"/>
        </a:p>
      </dgm:t>
    </dgm:pt>
    <dgm:pt modelId="{4E733EB6-8B58-4374-AA1E-3E28B0F11B3F}" type="pres">
      <dgm:prSet presAssocID="{1743093A-AAF5-4FF8-B515-81FB1A9E4668}" presName="sp" presStyleCnt="0"/>
      <dgm:spPr/>
    </dgm:pt>
    <dgm:pt modelId="{C4E28E4B-EBF0-4EDE-BD2B-8C7AE996D0F2}" type="pres">
      <dgm:prSet presAssocID="{09A65279-0E58-4605-922D-971C982A7EB0}" presName="linNode" presStyleCnt="0"/>
      <dgm:spPr/>
    </dgm:pt>
    <dgm:pt modelId="{AFA37A03-93CE-4C19-89B9-01EE96740644}" type="pres">
      <dgm:prSet presAssocID="{09A65279-0E58-4605-922D-971C982A7EB0}" presName="parentText" presStyleLbl="node1" presStyleIdx="1" presStyleCnt="9">
        <dgm:presLayoutVars>
          <dgm:chMax val="1"/>
          <dgm:bulletEnabled val="1"/>
        </dgm:presLayoutVars>
      </dgm:prSet>
      <dgm:spPr/>
      <dgm:t>
        <a:bodyPr/>
        <a:lstStyle/>
        <a:p>
          <a:endParaRPr lang="tr-TR"/>
        </a:p>
      </dgm:t>
    </dgm:pt>
    <dgm:pt modelId="{A4256AAB-7656-4B27-AC74-A501A20573A3}" type="pres">
      <dgm:prSet presAssocID="{A6E3E37C-8199-4F24-92C5-7339E09DBCC7}" presName="sp" presStyleCnt="0"/>
      <dgm:spPr/>
    </dgm:pt>
    <dgm:pt modelId="{000A6CC9-5DDE-47A6-9C58-138B4D9E0E10}" type="pres">
      <dgm:prSet presAssocID="{5C7255F5-50F9-4BBA-B72C-286126CD3732}" presName="linNode" presStyleCnt="0"/>
      <dgm:spPr/>
    </dgm:pt>
    <dgm:pt modelId="{2EDB2209-9816-4949-A987-ABCB30F94861}" type="pres">
      <dgm:prSet presAssocID="{5C7255F5-50F9-4BBA-B72C-286126CD3732}" presName="parentText" presStyleLbl="node1" presStyleIdx="2" presStyleCnt="9">
        <dgm:presLayoutVars>
          <dgm:chMax val="1"/>
          <dgm:bulletEnabled val="1"/>
        </dgm:presLayoutVars>
      </dgm:prSet>
      <dgm:spPr/>
      <dgm:t>
        <a:bodyPr/>
        <a:lstStyle/>
        <a:p>
          <a:endParaRPr lang="tr-TR"/>
        </a:p>
      </dgm:t>
    </dgm:pt>
    <dgm:pt modelId="{5CD0A7CE-E3E3-4D9A-9301-9E96645DABE6}" type="pres">
      <dgm:prSet presAssocID="{6E18F0F4-04BB-41B0-BADD-CE8270D6663B}" presName="sp" presStyleCnt="0"/>
      <dgm:spPr/>
    </dgm:pt>
    <dgm:pt modelId="{F7F04879-0C55-4387-9DFC-51B2A113916E}" type="pres">
      <dgm:prSet presAssocID="{B0AAEDFA-1AF7-4FD2-8AE5-0C3432AC373B}" presName="linNode" presStyleCnt="0"/>
      <dgm:spPr/>
    </dgm:pt>
    <dgm:pt modelId="{38103F44-1963-485A-89BC-3756C60C5056}" type="pres">
      <dgm:prSet presAssocID="{B0AAEDFA-1AF7-4FD2-8AE5-0C3432AC373B}" presName="parentText" presStyleLbl="node1" presStyleIdx="3" presStyleCnt="9">
        <dgm:presLayoutVars>
          <dgm:chMax val="1"/>
          <dgm:bulletEnabled val="1"/>
        </dgm:presLayoutVars>
      </dgm:prSet>
      <dgm:spPr/>
      <dgm:t>
        <a:bodyPr/>
        <a:lstStyle/>
        <a:p>
          <a:endParaRPr lang="tr-TR"/>
        </a:p>
      </dgm:t>
    </dgm:pt>
    <dgm:pt modelId="{C5B4304D-FA9C-4206-8356-D9E159FF93B2}" type="pres">
      <dgm:prSet presAssocID="{229AFCF4-509E-49CA-84B4-DA4AC9E422EB}" presName="sp" presStyleCnt="0"/>
      <dgm:spPr/>
    </dgm:pt>
    <dgm:pt modelId="{4B1B8AEC-38E4-4E68-A3CD-9CF58400CB10}" type="pres">
      <dgm:prSet presAssocID="{342514B1-2C3E-4257-B517-48A48725F6CC}" presName="linNode" presStyleCnt="0"/>
      <dgm:spPr/>
    </dgm:pt>
    <dgm:pt modelId="{84845B3B-4EA4-44AC-9408-EF247214288F}" type="pres">
      <dgm:prSet presAssocID="{342514B1-2C3E-4257-B517-48A48725F6CC}" presName="parentText" presStyleLbl="node1" presStyleIdx="4" presStyleCnt="9">
        <dgm:presLayoutVars>
          <dgm:chMax val="1"/>
          <dgm:bulletEnabled val="1"/>
        </dgm:presLayoutVars>
      </dgm:prSet>
      <dgm:spPr/>
      <dgm:t>
        <a:bodyPr/>
        <a:lstStyle/>
        <a:p>
          <a:endParaRPr lang="tr-TR"/>
        </a:p>
      </dgm:t>
    </dgm:pt>
    <dgm:pt modelId="{5A6AEA93-AF9B-4494-A90E-0BD9533A7DBC}" type="pres">
      <dgm:prSet presAssocID="{82B0D111-4071-4ACA-9928-D2311B940103}" presName="sp" presStyleCnt="0"/>
      <dgm:spPr/>
    </dgm:pt>
    <dgm:pt modelId="{E4595A0F-1999-42ED-83B8-3C833B13A2B4}" type="pres">
      <dgm:prSet presAssocID="{20AF9E34-8B97-4FE4-9963-BE77620C0F7A}" presName="linNode" presStyleCnt="0"/>
      <dgm:spPr/>
    </dgm:pt>
    <dgm:pt modelId="{95FA1A4A-A4CC-434D-BA6D-50CC15484AD8}" type="pres">
      <dgm:prSet presAssocID="{20AF9E34-8B97-4FE4-9963-BE77620C0F7A}" presName="parentText" presStyleLbl="node1" presStyleIdx="5" presStyleCnt="9">
        <dgm:presLayoutVars>
          <dgm:chMax val="1"/>
          <dgm:bulletEnabled val="1"/>
        </dgm:presLayoutVars>
      </dgm:prSet>
      <dgm:spPr/>
      <dgm:t>
        <a:bodyPr/>
        <a:lstStyle/>
        <a:p>
          <a:endParaRPr lang="tr-TR"/>
        </a:p>
      </dgm:t>
    </dgm:pt>
    <dgm:pt modelId="{8C534208-66E9-4C4C-AD1E-B511321E1BA3}" type="pres">
      <dgm:prSet presAssocID="{A36094F7-9A71-4426-9CCF-26FCC756B271}" presName="sp" presStyleCnt="0"/>
      <dgm:spPr/>
    </dgm:pt>
    <dgm:pt modelId="{F91CF119-6344-4DA8-9EEB-891A49BB7804}" type="pres">
      <dgm:prSet presAssocID="{E4F0305A-0ADF-46BE-A94B-D1FE3DF9C8C7}" presName="linNode" presStyleCnt="0"/>
      <dgm:spPr/>
    </dgm:pt>
    <dgm:pt modelId="{6F1C464B-8610-47F6-92F9-66DE27A5F607}" type="pres">
      <dgm:prSet presAssocID="{E4F0305A-0ADF-46BE-A94B-D1FE3DF9C8C7}" presName="parentText" presStyleLbl="node1" presStyleIdx="6" presStyleCnt="9">
        <dgm:presLayoutVars>
          <dgm:chMax val="1"/>
          <dgm:bulletEnabled val="1"/>
        </dgm:presLayoutVars>
      </dgm:prSet>
      <dgm:spPr/>
      <dgm:t>
        <a:bodyPr/>
        <a:lstStyle/>
        <a:p>
          <a:endParaRPr lang="tr-TR"/>
        </a:p>
      </dgm:t>
    </dgm:pt>
    <dgm:pt modelId="{59CDF89B-8EF8-49AA-9FC1-1AA662732AB1}" type="pres">
      <dgm:prSet presAssocID="{3C5DC51D-48A7-4F81-A94B-6FF8767AE30B}" presName="sp" presStyleCnt="0"/>
      <dgm:spPr/>
    </dgm:pt>
    <dgm:pt modelId="{EF7F1CE9-242C-4881-9F92-2111B377A958}" type="pres">
      <dgm:prSet presAssocID="{98A73C0B-0B52-4219-9709-568228B2083C}" presName="linNode" presStyleCnt="0"/>
      <dgm:spPr/>
    </dgm:pt>
    <dgm:pt modelId="{7B6B0B0D-C5E4-4946-959B-A714E6467295}" type="pres">
      <dgm:prSet presAssocID="{98A73C0B-0B52-4219-9709-568228B2083C}" presName="parentText" presStyleLbl="node1" presStyleIdx="7" presStyleCnt="9">
        <dgm:presLayoutVars>
          <dgm:chMax val="1"/>
          <dgm:bulletEnabled val="1"/>
        </dgm:presLayoutVars>
      </dgm:prSet>
      <dgm:spPr/>
      <dgm:t>
        <a:bodyPr/>
        <a:lstStyle/>
        <a:p>
          <a:endParaRPr lang="tr-TR"/>
        </a:p>
      </dgm:t>
    </dgm:pt>
    <dgm:pt modelId="{A0FDB4FE-09C0-4F41-96DC-73304B9C3648}" type="pres">
      <dgm:prSet presAssocID="{A0E614F9-97B1-45D6-8809-DFA12F15BE17}" presName="sp" presStyleCnt="0"/>
      <dgm:spPr/>
    </dgm:pt>
    <dgm:pt modelId="{33ACE6A9-A57F-436E-9C73-C56C4864FB93}" type="pres">
      <dgm:prSet presAssocID="{EF9BFAF7-61DD-4E2C-9877-2B911E516038}" presName="linNode" presStyleCnt="0"/>
      <dgm:spPr/>
    </dgm:pt>
    <dgm:pt modelId="{20CC22E0-454C-4456-B9D6-76CCB3F9C93A}" type="pres">
      <dgm:prSet presAssocID="{EF9BFAF7-61DD-4E2C-9877-2B911E516038}" presName="parentText" presStyleLbl="node1" presStyleIdx="8" presStyleCnt="9">
        <dgm:presLayoutVars>
          <dgm:chMax val="1"/>
          <dgm:bulletEnabled val="1"/>
        </dgm:presLayoutVars>
      </dgm:prSet>
      <dgm:spPr/>
      <dgm:t>
        <a:bodyPr/>
        <a:lstStyle/>
        <a:p>
          <a:endParaRPr lang="tr-TR"/>
        </a:p>
      </dgm:t>
    </dgm:pt>
  </dgm:ptLst>
  <dgm:cxnLst>
    <dgm:cxn modelId="{FBD837B9-0945-49B1-B5EF-80C8F9F3AF26}" srcId="{54637D9A-9989-470D-8F7D-089B57E59778}" destId="{09A65279-0E58-4605-922D-971C982A7EB0}" srcOrd="1" destOrd="0" parTransId="{42DA53E8-BDE3-4239-8515-E9C57DDEAE3D}" sibTransId="{A6E3E37C-8199-4F24-92C5-7339E09DBCC7}"/>
    <dgm:cxn modelId="{E41BCDC4-8787-4AF2-8304-95404AEE7FE6}" type="presOf" srcId="{98A73C0B-0B52-4219-9709-568228B2083C}" destId="{7B6B0B0D-C5E4-4946-959B-A714E6467295}" srcOrd="0" destOrd="0" presId="urn:microsoft.com/office/officeart/2005/8/layout/vList5"/>
    <dgm:cxn modelId="{5F46F45C-32AA-4779-BB62-1D8417E58105}" type="presOf" srcId="{09A65279-0E58-4605-922D-971C982A7EB0}" destId="{AFA37A03-93CE-4C19-89B9-01EE96740644}" srcOrd="0" destOrd="0" presId="urn:microsoft.com/office/officeart/2005/8/layout/vList5"/>
    <dgm:cxn modelId="{6FC8CD72-CB8D-4DE6-B9FD-7A34EA41A27F}" srcId="{54637D9A-9989-470D-8F7D-089B57E59778}" destId="{5C7255F5-50F9-4BBA-B72C-286126CD3732}" srcOrd="2" destOrd="0" parTransId="{86023D88-B184-410E-8CE5-90A27D577F91}" sibTransId="{6E18F0F4-04BB-41B0-BADD-CE8270D6663B}"/>
    <dgm:cxn modelId="{34BDCC75-0911-4A1F-A51E-FB04A8B486C4}" type="presOf" srcId="{B0AAEDFA-1AF7-4FD2-8AE5-0C3432AC373B}" destId="{38103F44-1963-485A-89BC-3756C60C5056}" srcOrd="0" destOrd="0" presId="urn:microsoft.com/office/officeart/2005/8/layout/vList5"/>
    <dgm:cxn modelId="{7D502A98-89A4-41CB-B3EB-B895F046C75F}" srcId="{54637D9A-9989-470D-8F7D-089B57E59778}" destId="{342514B1-2C3E-4257-B517-48A48725F6CC}" srcOrd="4" destOrd="0" parTransId="{1CB3CB6C-505C-48DF-959E-C98223008CED}" sibTransId="{82B0D111-4071-4ACA-9928-D2311B940103}"/>
    <dgm:cxn modelId="{9B79B2AE-F612-4DFA-B7A2-5EBCB382840B}" srcId="{54637D9A-9989-470D-8F7D-089B57E59778}" destId="{20AF9E34-8B97-4FE4-9963-BE77620C0F7A}" srcOrd="5" destOrd="0" parTransId="{22CC2D7E-7431-4D48-976A-4A8C5754F2FE}" sibTransId="{A36094F7-9A71-4426-9CCF-26FCC756B271}"/>
    <dgm:cxn modelId="{C82C227E-2391-4601-BEA2-B2D5029ADD57}" type="presOf" srcId="{342514B1-2C3E-4257-B517-48A48725F6CC}" destId="{84845B3B-4EA4-44AC-9408-EF247214288F}" srcOrd="0" destOrd="0" presId="urn:microsoft.com/office/officeart/2005/8/layout/vList5"/>
    <dgm:cxn modelId="{B5FFC3C6-C5D4-4C32-9C2E-5FBE44C32EA9}" type="presOf" srcId="{EF9BFAF7-61DD-4E2C-9877-2B911E516038}" destId="{20CC22E0-454C-4456-B9D6-76CCB3F9C93A}" srcOrd="0" destOrd="0" presId="urn:microsoft.com/office/officeart/2005/8/layout/vList5"/>
    <dgm:cxn modelId="{7DFE63EA-9B26-41AF-8C8E-55B30100F890}" type="presOf" srcId="{7AEF57F6-BB9A-4A8F-9904-7F5A9439BC43}" destId="{8ACC7FE0-2ED5-4434-ABE6-27E01195B593}" srcOrd="0" destOrd="0" presId="urn:microsoft.com/office/officeart/2005/8/layout/vList5"/>
    <dgm:cxn modelId="{A1B002FF-C3FA-4C41-8BDB-48A2520B8B25}" type="presOf" srcId="{5C7255F5-50F9-4BBA-B72C-286126CD3732}" destId="{2EDB2209-9816-4949-A987-ABCB30F94861}" srcOrd="0" destOrd="0" presId="urn:microsoft.com/office/officeart/2005/8/layout/vList5"/>
    <dgm:cxn modelId="{28FF4990-189A-442B-A2C4-129A92DF2534}" type="presOf" srcId="{54637D9A-9989-470D-8F7D-089B57E59778}" destId="{1ACE224B-43F9-420E-B55C-4E9D8FA99C66}" srcOrd="0" destOrd="0" presId="urn:microsoft.com/office/officeart/2005/8/layout/vList5"/>
    <dgm:cxn modelId="{7524C170-BC54-47AB-9329-5446D38F846F}" srcId="{54637D9A-9989-470D-8F7D-089B57E59778}" destId="{E4F0305A-0ADF-46BE-A94B-D1FE3DF9C8C7}" srcOrd="6" destOrd="0" parTransId="{255E4640-85E7-48F9-83DC-65CFF0AFDF31}" sibTransId="{3C5DC51D-48A7-4F81-A94B-6FF8767AE30B}"/>
    <dgm:cxn modelId="{588D64A6-A75F-40DB-A0CC-0B9D921A007C}" srcId="{54637D9A-9989-470D-8F7D-089B57E59778}" destId="{B0AAEDFA-1AF7-4FD2-8AE5-0C3432AC373B}" srcOrd="3" destOrd="0" parTransId="{71E2EE20-8121-4344-98A3-65B88A7BBD02}" sibTransId="{229AFCF4-509E-49CA-84B4-DA4AC9E422EB}"/>
    <dgm:cxn modelId="{25001DB7-ACFF-4D73-8663-D4DDE0101613}" srcId="{54637D9A-9989-470D-8F7D-089B57E59778}" destId="{7AEF57F6-BB9A-4A8F-9904-7F5A9439BC43}" srcOrd="0" destOrd="0" parTransId="{FDD777E3-6D51-4A75-9AE9-21C3967812B4}" sibTransId="{1743093A-AAF5-4FF8-B515-81FB1A9E4668}"/>
    <dgm:cxn modelId="{29473123-7960-49D4-9DEA-190B8D67C454}" srcId="{54637D9A-9989-470D-8F7D-089B57E59778}" destId="{EF9BFAF7-61DD-4E2C-9877-2B911E516038}" srcOrd="8" destOrd="0" parTransId="{00E97484-0FDB-4859-BC51-644B68A528AB}" sibTransId="{93A631FA-A2AE-4191-8DB9-246FA99A590F}"/>
    <dgm:cxn modelId="{3FE6B9CE-2ADE-427A-BA4E-F8B0CAB0C3A8}" type="presOf" srcId="{20AF9E34-8B97-4FE4-9963-BE77620C0F7A}" destId="{95FA1A4A-A4CC-434D-BA6D-50CC15484AD8}" srcOrd="0" destOrd="0" presId="urn:microsoft.com/office/officeart/2005/8/layout/vList5"/>
    <dgm:cxn modelId="{C815E499-632D-40FB-8482-2D6E50C9A9EF}" srcId="{54637D9A-9989-470D-8F7D-089B57E59778}" destId="{98A73C0B-0B52-4219-9709-568228B2083C}" srcOrd="7" destOrd="0" parTransId="{138A4F96-A0BD-4CB2-8947-B342100791FB}" sibTransId="{A0E614F9-97B1-45D6-8809-DFA12F15BE17}"/>
    <dgm:cxn modelId="{0D3F230D-CC7F-42C8-A0EA-47E0306FB996}" type="presOf" srcId="{E4F0305A-0ADF-46BE-A94B-D1FE3DF9C8C7}" destId="{6F1C464B-8610-47F6-92F9-66DE27A5F607}" srcOrd="0" destOrd="0" presId="urn:microsoft.com/office/officeart/2005/8/layout/vList5"/>
    <dgm:cxn modelId="{A7A9796D-20D4-4DD4-B84A-2943D2354382}" type="presParOf" srcId="{1ACE224B-43F9-420E-B55C-4E9D8FA99C66}" destId="{1DAAF613-B1AD-44B2-9D3A-FCA2963DD571}" srcOrd="0" destOrd="0" presId="urn:microsoft.com/office/officeart/2005/8/layout/vList5"/>
    <dgm:cxn modelId="{B39B90B5-3270-445D-B548-01857481A6B8}" type="presParOf" srcId="{1DAAF613-B1AD-44B2-9D3A-FCA2963DD571}" destId="{8ACC7FE0-2ED5-4434-ABE6-27E01195B593}" srcOrd="0" destOrd="0" presId="urn:microsoft.com/office/officeart/2005/8/layout/vList5"/>
    <dgm:cxn modelId="{ADE98DAA-B4A3-4546-BE62-F0E92A2E9B42}" type="presParOf" srcId="{1ACE224B-43F9-420E-B55C-4E9D8FA99C66}" destId="{4E733EB6-8B58-4374-AA1E-3E28B0F11B3F}" srcOrd="1" destOrd="0" presId="urn:microsoft.com/office/officeart/2005/8/layout/vList5"/>
    <dgm:cxn modelId="{BF08E465-1755-49BA-96E4-208A937A6D41}" type="presParOf" srcId="{1ACE224B-43F9-420E-B55C-4E9D8FA99C66}" destId="{C4E28E4B-EBF0-4EDE-BD2B-8C7AE996D0F2}" srcOrd="2" destOrd="0" presId="urn:microsoft.com/office/officeart/2005/8/layout/vList5"/>
    <dgm:cxn modelId="{BA2A2825-256B-41CC-80FB-6A39DC1B7C48}" type="presParOf" srcId="{C4E28E4B-EBF0-4EDE-BD2B-8C7AE996D0F2}" destId="{AFA37A03-93CE-4C19-89B9-01EE96740644}" srcOrd="0" destOrd="0" presId="urn:microsoft.com/office/officeart/2005/8/layout/vList5"/>
    <dgm:cxn modelId="{869A4921-0B75-4075-9A72-BE4C5804E598}" type="presParOf" srcId="{1ACE224B-43F9-420E-B55C-4E9D8FA99C66}" destId="{A4256AAB-7656-4B27-AC74-A501A20573A3}" srcOrd="3" destOrd="0" presId="urn:microsoft.com/office/officeart/2005/8/layout/vList5"/>
    <dgm:cxn modelId="{63F7346C-3A35-4F38-91CA-BDCF8F7EF448}" type="presParOf" srcId="{1ACE224B-43F9-420E-B55C-4E9D8FA99C66}" destId="{000A6CC9-5DDE-47A6-9C58-138B4D9E0E10}" srcOrd="4" destOrd="0" presId="urn:microsoft.com/office/officeart/2005/8/layout/vList5"/>
    <dgm:cxn modelId="{967B1920-0060-4081-8377-E60C85AEE243}" type="presParOf" srcId="{000A6CC9-5DDE-47A6-9C58-138B4D9E0E10}" destId="{2EDB2209-9816-4949-A987-ABCB30F94861}" srcOrd="0" destOrd="0" presId="urn:microsoft.com/office/officeart/2005/8/layout/vList5"/>
    <dgm:cxn modelId="{A027550E-A611-4B63-858C-FBFE21745D83}" type="presParOf" srcId="{1ACE224B-43F9-420E-B55C-4E9D8FA99C66}" destId="{5CD0A7CE-E3E3-4D9A-9301-9E96645DABE6}" srcOrd="5" destOrd="0" presId="urn:microsoft.com/office/officeart/2005/8/layout/vList5"/>
    <dgm:cxn modelId="{B446EE6B-0566-4022-B883-1D2BFF74910D}" type="presParOf" srcId="{1ACE224B-43F9-420E-B55C-4E9D8FA99C66}" destId="{F7F04879-0C55-4387-9DFC-51B2A113916E}" srcOrd="6" destOrd="0" presId="urn:microsoft.com/office/officeart/2005/8/layout/vList5"/>
    <dgm:cxn modelId="{4F0231B6-F459-4AD7-A12B-F72AFFBD73C5}" type="presParOf" srcId="{F7F04879-0C55-4387-9DFC-51B2A113916E}" destId="{38103F44-1963-485A-89BC-3756C60C5056}" srcOrd="0" destOrd="0" presId="urn:microsoft.com/office/officeart/2005/8/layout/vList5"/>
    <dgm:cxn modelId="{76269535-19A9-4B95-8611-FF8701D9A1D0}" type="presParOf" srcId="{1ACE224B-43F9-420E-B55C-4E9D8FA99C66}" destId="{C5B4304D-FA9C-4206-8356-D9E159FF93B2}" srcOrd="7" destOrd="0" presId="urn:microsoft.com/office/officeart/2005/8/layout/vList5"/>
    <dgm:cxn modelId="{78AF48F3-EFD8-46A7-8ECC-20C355A78C0D}" type="presParOf" srcId="{1ACE224B-43F9-420E-B55C-4E9D8FA99C66}" destId="{4B1B8AEC-38E4-4E68-A3CD-9CF58400CB10}" srcOrd="8" destOrd="0" presId="urn:microsoft.com/office/officeart/2005/8/layout/vList5"/>
    <dgm:cxn modelId="{6B3AE721-7E6E-4EE8-AAE6-FF45C6E78254}" type="presParOf" srcId="{4B1B8AEC-38E4-4E68-A3CD-9CF58400CB10}" destId="{84845B3B-4EA4-44AC-9408-EF247214288F}" srcOrd="0" destOrd="0" presId="urn:microsoft.com/office/officeart/2005/8/layout/vList5"/>
    <dgm:cxn modelId="{CBF5DCC7-FC64-4571-A844-0ACECE2FFBE5}" type="presParOf" srcId="{1ACE224B-43F9-420E-B55C-4E9D8FA99C66}" destId="{5A6AEA93-AF9B-4494-A90E-0BD9533A7DBC}" srcOrd="9" destOrd="0" presId="urn:microsoft.com/office/officeart/2005/8/layout/vList5"/>
    <dgm:cxn modelId="{09477327-86A4-4FB7-BEAD-794DD80C9E5D}" type="presParOf" srcId="{1ACE224B-43F9-420E-B55C-4E9D8FA99C66}" destId="{E4595A0F-1999-42ED-83B8-3C833B13A2B4}" srcOrd="10" destOrd="0" presId="urn:microsoft.com/office/officeart/2005/8/layout/vList5"/>
    <dgm:cxn modelId="{12CAF4B7-EC94-4F3B-A063-19AA6C83C476}" type="presParOf" srcId="{E4595A0F-1999-42ED-83B8-3C833B13A2B4}" destId="{95FA1A4A-A4CC-434D-BA6D-50CC15484AD8}" srcOrd="0" destOrd="0" presId="urn:microsoft.com/office/officeart/2005/8/layout/vList5"/>
    <dgm:cxn modelId="{879DB296-2876-4122-A2D5-7BAE5181C3F1}" type="presParOf" srcId="{1ACE224B-43F9-420E-B55C-4E9D8FA99C66}" destId="{8C534208-66E9-4C4C-AD1E-B511321E1BA3}" srcOrd="11" destOrd="0" presId="urn:microsoft.com/office/officeart/2005/8/layout/vList5"/>
    <dgm:cxn modelId="{90D43901-CF8E-4F87-A680-656464A3903A}" type="presParOf" srcId="{1ACE224B-43F9-420E-B55C-4E9D8FA99C66}" destId="{F91CF119-6344-4DA8-9EEB-891A49BB7804}" srcOrd="12" destOrd="0" presId="urn:microsoft.com/office/officeart/2005/8/layout/vList5"/>
    <dgm:cxn modelId="{BD8B340D-D930-4598-A311-06D1B2BFE4F8}" type="presParOf" srcId="{F91CF119-6344-4DA8-9EEB-891A49BB7804}" destId="{6F1C464B-8610-47F6-92F9-66DE27A5F607}" srcOrd="0" destOrd="0" presId="urn:microsoft.com/office/officeart/2005/8/layout/vList5"/>
    <dgm:cxn modelId="{34F58512-F766-4962-821A-EA5BF7F02552}" type="presParOf" srcId="{1ACE224B-43F9-420E-B55C-4E9D8FA99C66}" destId="{59CDF89B-8EF8-49AA-9FC1-1AA662732AB1}" srcOrd="13" destOrd="0" presId="urn:microsoft.com/office/officeart/2005/8/layout/vList5"/>
    <dgm:cxn modelId="{8CB9D47A-23A7-45D7-9B9A-C5F52B9F50FD}" type="presParOf" srcId="{1ACE224B-43F9-420E-B55C-4E9D8FA99C66}" destId="{EF7F1CE9-242C-4881-9F92-2111B377A958}" srcOrd="14" destOrd="0" presId="urn:microsoft.com/office/officeart/2005/8/layout/vList5"/>
    <dgm:cxn modelId="{B39F5F0D-B3EF-4D51-B926-0E2F37B5F743}" type="presParOf" srcId="{EF7F1CE9-242C-4881-9F92-2111B377A958}" destId="{7B6B0B0D-C5E4-4946-959B-A714E6467295}" srcOrd="0" destOrd="0" presId="urn:microsoft.com/office/officeart/2005/8/layout/vList5"/>
    <dgm:cxn modelId="{AD78C866-9945-47A3-BC4E-86861DC8E2B8}" type="presParOf" srcId="{1ACE224B-43F9-420E-B55C-4E9D8FA99C66}" destId="{A0FDB4FE-09C0-4F41-96DC-73304B9C3648}" srcOrd="15" destOrd="0" presId="urn:microsoft.com/office/officeart/2005/8/layout/vList5"/>
    <dgm:cxn modelId="{7C144EF6-11B2-4F84-B3EB-B44E10CE3218}" type="presParOf" srcId="{1ACE224B-43F9-420E-B55C-4E9D8FA99C66}" destId="{33ACE6A9-A57F-436E-9C73-C56C4864FB93}" srcOrd="16" destOrd="0" presId="urn:microsoft.com/office/officeart/2005/8/layout/vList5"/>
    <dgm:cxn modelId="{6B58B032-6A36-4242-96E9-046159CC227C}" type="presParOf" srcId="{33ACE6A9-A57F-436E-9C73-C56C4864FB93}" destId="{20CC22E0-454C-4456-B9D6-76CCB3F9C93A}" srcOrd="0" destOrd="0" presId="urn:microsoft.com/office/officeart/2005/8/layout/vList5"/>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07FA34-DF5F-44FE-9728-201F96311EE0}" type="doc">
      <dgm:prSet loTypeId="urn:microsoft.com/office/officeart/2005/8/layout/target3" loCatId="relationship" qsTypeId="urn:microsoft.com/office/officeart/2005/8/quickstyle/simple1" qsCatId="simple" csTypeId="urn:microsoft.com/office/officeart/2005/8/colors/colorful3" csCatId="colorful" phldr="1"/>
      <dgm:spPr/>
      <dgm:t>
        <a:bodyPr/>
        <a:lstStyle/>
        <a:p>
          <a:endParaRPr lang="tr-TR"/>
        </a:p>
      </dgm:t>
    </dgm:pt>
    <dgm:pt modelId="{C37BAA7D-9A4E-4200-AEFA-15C4B4BAFFC4}">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en-GB" b="1" i="0" dirty="0" smtClean="0"/>
            <a:t>“Muscatel grape” returns to its homeland</a:t>
          </a:r>
          <a:endParaRPr lang="tr-TR" dirty="0"/>
        </a:p>
      </dgm:t>
    </dgm:pt>
    <dgm:pt modelId="{09284631-130E-4EB0-A6B9-927E63AD3F9B}" type="parTrans" cxnId="{5BCAE698-1043-4428-A34C-AD350388013B}">
      <dgm:prSet/>
      <dgm:spPr/>
      <dgm:t>
        <a:bodyPr/>
        <a:lstStyle/>
        <a:p>
          <a:endParaRPr lang="tr-TR"/>
        </a:p>
      </dgm:t>
    </dgm:pt>
    <dgm:pt modelId="{27A6C96B-980F-4B3D-8DB5-3EC1D15B3AE9}" type="sibTrans" cxnId="{5BCAE698-1043-4428-A34C-AD350388013B}">
      <dgm:prSet/>
      <dgm:spPr/>
      <dgm:t>
        <a:bodyPr/>
        <a:lstStyle/>
        <a:p>
          <a:endParaRPr lang="tr-TR"/>
        </a:p>
      </dgm:t>
    </dgm:pt>
    <dgm:pt modelId="{814B16E7-50B8-425E-A559-4F6D81EDFEBF}" type="pres">
      <dgm:prSet presAssocID="{C107FA34-DF5F-44FE-9728-201F96311EE0}" presName="Name0" presStyleCnt="0">
        <dgm:presLayoutVars>
          <dgm:chMax val="7"/>
          <dgm:dir/>
          <dgm:animLvl val="lvl"/>
          <dgm:resizeHandles val="exact"/>
        </dgm:presLayoutVars>
      </dgm:prSet>
      <dgm:spPr/>
      <dgm:t>
        <a:bodyPr/>
        <a:lstStyle/>
        <a:p>
          <a:endParaRPr lang="tr-TR"/>
        </a:p>
      </dgm:t>
    </dgm:pt>
    <dgm:pt modelId="{79362D0B-C553-44CE-A7C9-17D40D6C2FE4}" type="pres">
      <dgm:prSet presAssocID="{C37BAA7D-9A4E-4200-AEFA-15C4B4BAFFC4}" presName="circle1" presStyleLbl="node1" presStyleIdx="0" presStyleCnt="1"/>
      <dgm:spPr/>
    </dgm:pt>
    <dgm:pt modelId="{6AFE01F3-41B0-4358-BF6D-70225E8A8E08}" type="pres">
      <dgm:prSet presAssocID="{C37BAA7D-9A4E-4200-AEFA-15C4B4BAFFC4}" presName="space" presStyleCnt="0"/>
      <dgm:spPr/>
    </dgm:pt>
    <dgm:pt modelId="{93EA76BD-A267-46F0-B240-DB38F1531C3B}" type="pres">
      <dgm:prSet presAssocID="{C37BAA7D-9A4E-4200-AEFA-15C4B4BAFFC4}" presName="rect1" presStyleLbl="alignAcc1" presStyleIdx="0" presStyleCnt="1"/>
      <dgm:spPr/>
      <dgm:t>
        <a:bodyPr/>
        <a:lstStyle/>
        <a:p>
          <a:endParaRPr lang="tr-TR"/>
        </a:p>
      </dgm:t>
    </dgm:pt>
    <dgm:pt modelId="{C1A17024-00E2-4770-BF96-A60E90AA7036}" type="pres">
      <dgm:prSet presAssocID="{C37BAA7D-9A4E-4200-AEFA-15C4B4BAFFC4}" presName="rect1ParTxNoCh" presStyleLbl="alignAcc1" presStyleIdx="0" presStyleCnt="1">
        <dgm:presLayoutVars>
          <dgm:chMax val="1"/>
          <dgm:bulletEnabled val="1"/>
        </dgm:presLayoutVars>
      </dgm:prSet>
      <dgm:spPr/>
      <dgm:t>
        <a:bodyPr/>
        <a:lstStyle/>
        <a:p>
          <a:endParaRPr lang="tr-TR"/>
        </a:p>
      </dgm:t>
    </dgm:pt>
  </dgm:ptLst>
  <dgm:cxnLst>
    <dgm:cxn modelId="{40611A6D-44C9-476C-8418-7A0FE533C7EA}" type="presOf" srcId="{C37BAA7D-9A4E-4200-AEFA-15C4B4BAFFC4}" destId="{C1A17024-00E2-4770-BF96-A60E90AA7036}" srcOrd="1" destOrd="0" presId="urn:microsoft.com/office/officeart/2005/8/layout/target3"/>
    <dgm:cxn modelId="{5BCAE698-1043-4428-A34C-AD350388013B}" srcId="{C107FA34-DF5F-44FE-9728-201F96311EE0}" destId="{C37BAA7D-9A4E-4200-AEFA-15C4B4BAFFC4}" srcOrd="0" destOrd="0" parTransId="{09284631-130E-4EB0-A6B9-927E63AD3F9B}" sibTransId="{27A6C96B-980F-4B3D-8DB5-3EC1D15B3AE9}"/>
    <dgm:cxn modelId="{C457AB0C-525A-459A-8530-060BC0D2FE66}" type="presOf" srcId="{C37BAA7D-9A4E-4200-AEFA-15C4B4BAFFC4}" destId="{93EA76BD-A267-46F0-B240-DB38F1531C3B}" srcOrd="0" destOrd="0" presId="urn:microsoft.com/office/officeart/2005/8/layout/target3"/>
    <dgm:cxn modelId="{94CF51F5-B508-479E-9751-5380EB5A9485}" type="presOf" srcId="{C107FA34-DF5F-44FE-9728-201F96311EE0}" destId="{814B16E7-50B8-425E-A559-4F6D81EDFEBF}" srcOrd="0" destOrd="0" presId="urn:microsoft.com/office/officeart/2005/8/layout/target3"/>
    <dgm:cxn modelId="{53F4509F-9BC1-4528-90FB-5AB1E625FDBE}" type="presParOf" srcId="{814B16E7-50B8-425E-A559-4F6D81EDFEBF}" destId="{79362D0B-C553-44CE-A7C9-17D40D6C2FE4}" srcOrd="0" destOrd="0" presId="urn:microsoft.com/office/officeart/2005/8/layout/target3"/>
    <dgm:cxn modelId="{853A87FB-DED5-4054-BE5E-7EC3A8AE370C}" type="presParOf" srcId="{814B16E7-50B8-425E-A559-4F6D81EDFEBF}" destId="{6AFE01F3-41B0-4358-BF6D-70225E8A8E08}" srcOrd="1" destOrd="0" presId="urn:microsoft.com/office/officeart/2005/8/layout/target3"/>
    <dgm:cxn modelId="{857E15EE-5AEF-4CFA-AAE2-27EA0756C02E}" type="presParOf" srcId="{814B16E7-50B8-425E-A559-4F6D81EDFEBF}" destId="{93EA76BD-A267-46F0-B240-DB38F1531C3B}" srcOrd="2" destOrd="0" presId="urn:microsoft.com/office/officeart/2005/8/layout/target3"/>
    <dgm:cxn modelId="{412113B9-6F9F-42A3-B1AC-E5676304EDFE}" type="presParOf" srcId="{814B16E7-50B8-425E-A559-4F6D81EDFEBF}" destId="{C1A17024-00E2-4770-BF96-A60E90AA7036}"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84355E-0339-46D0-8676-A13F86A0B77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tr-TR"/>
        </a:p>
      </dgm:t>
    </dgm:pt>
    <dgm:pt modelId="{8F873ED9-B3B7-4685-9552-11E9C1061E5D}">
      <dgm:prSet custT="1"/>
      <dgm:spPr/>
      <dgm:t>
        <a:bodyPr/>
        <a:lstStyle/>
        <a:p>
          <a:pPr rtl="0"/>
          <a:r>
            <a:rPr lang="en-GB" sz="1600" b="1" dirty="0" smtClean="0"/>
            <a:t>The muscatel grape has spread to the whole world from Bornova</a:t>
          </a:r>
          <a:r>
            <a:rPr lang="tr-TR" sz="1600" b="1" dirty="0" smtClean="0"/>
            <a:t>.</a:t>
          </a:r>
          <a:endParaRPr lang="tr-TR" sz="1600" b="1" dirty="0"/>
        </a:p>
      </dgm:t>
    </dgm:pt>
    <dgm:pt modelId="{6E63B87B-75C8-4D44-A481-BB26004786B9}" type="parTrans" cxnId="{4F082EDC-8E4E-405F-94D3-DA8A8C38E974}">
      <dgm:prSet/>
      <dgm:spPr/>
      <dgm:t>
        <a:bodyPr/>
        <a:lstStyle/>
        <a:p>
          <a:endParaRPr lang="tr-TR"/>
        </a:p>
      </dgm:t>
    </dgm:pt>
    <dgm:pt modelId="{76788EBB-07FF-4EC8-986A-4E1A49706C51}" type="sibTrans" cxnId="{4F082EDC-8E4E-405F-94D3-DA8A8C38E974}">
      <dgm:prSet/>
      <dgm:spPr/>
      <dgm:t>
        <a:bodyPr/>
        <a:lstStyle/>
        <a:p>
          <a:endParaRPr lang="tr-TR"/>
        </a:p>
      </dgm:t>
    </dgm:pt>
    <dgm:pt modelId="{C89277B5-1D8B-4E8D-8FC2-7C1DCC21C61B}">
      <dgm:prSet custT="1"/>
      <dgm:spPr/>
      <dgm:t>
        <a:bodyPr/>
        <a:lstStyle/>
        <a:p>
          <a:pPr rtl="0"/>
          <a:r>
            <a:rPr lang="en-GB" sz="1600" b="1" dirty="0" smtClean="0"/>
            <a:t>The project details on producing muscatel grape at the Municipality’s plantation area:</a:t>
          </a:r>
          <a:endParaRPr lang="tr-TR" sz="1600" b="1" dirty="0"/>
        </a:p>
      </dgm:t>
    </dgm:pt>
    <dgm:pt modelId="{9B10463E-0891-4A3C-895C-1E0054B4A6CF}" type="parTrans" cxnId="{A42F01FD-F441-4D51-826B-23C2C569B7D3}">
      <dgm:prSet/>
      <dgm:spPr/>
      <dgm:t>
        <a:bodyPr/>
        <a:lstStyle/>
        <a:p>
          <a:endParaRPr lang="tr-TR"/>
        </a:p>
      </dgm:t>
    </dgm:pt>
    <dgm:pt modelId="{B271D74E-4D12-4CDE-BF99-291DF8238D42}" type="sibTrans" cxnId="{A42F01FD-F441-4D51-826B-23C2C569B7D3}">
      <dgm:prSet/>
      <dgm:spPr/>
      <dgm:t>
        <a:bodyPr/>
        <a:lstStyle/>
        <a:p>
          <a:endParaRPr lang="tr-TR"/>
        </a:p>
      </dgm:t>
    </dgm:pt>
    <dgm:pt modelId="{EAFAAC62-A546-4302-86DE-B02A8D16DBD0}">
      <dgm:prSet custT="1"/>
      <dgm:spPr/>
      <dgm:t>
        <a:bodyPr/>
        <a:lstStyle/>
        <a:p>
          <a:pPr rtl="0"/>
          <a:r>
            <a:rPr lang="en-GB" sz="1800" b="1" dirty="0" smtClean="0"/>
            <a:t>At first, its production was standing due to irregular urbanization</a:t>
          </a:r>
          <a:endParaRPr lang="tr-TR" sz="1800" b="1" dirty="0"/>
        </a:p>
      </dgm:t>
    </dgm:pt>
    <dgm:pt modelId="{D7633822-4C5E-425A-BB2B-EC15AA61E954}" type="parTrans" cxnId="{D58C17E1-EA65-4658-910B-F8F2A73B67A7}">
      <dgm:prSet/>
      <dgm:spPr/>
      <dgm:t>
        <a:bodyPr/>
        <a:lstStyle/>
        <a:p>
          <a:endParaRPr lang="tr-TR"/>
        </a:p>
      </dgm:t>
    </dgm:pt>
    <dgm:pt modelId="{CE0AC08B-DFFB-48F9-AC0D-EF12E19A44D6}" type="sibTrans" cxnId="{D58C17E1-EA65-4658-910B-F8F2A73B67A7}">
      <dgm:prSet/>
      <dgm:spPr/>
      <dgm:t>
        <a:bodyPr/>
        <a:lstStyle/>
        <a:p>
          <a:endParaRPr lang="tr-TR"/>
        </a:p>
      </dgm:t>
    </dgm:pt>
    <dgm:pt modelId="{8B5BDCCA-E112-420E-A317-C716C990812C}">
      <dgm:prSet custT="1"/>
      <dgm:spPr/>
      <dgm:t>
        <a:bodyPr/>
        <a:lstStyle/>
        <a:p>
          <a:pPr rtl="0"/>
          <a:r>
            <a:rPr lang="en-GB" sz="1400" b="1" dirty="0" smtClean="0"/>
            <a:t>Cooperation between Municipality of Bornova and the Ministry of Agriculture and Rural Affairs, </a:t>
          </a:r>
          <a:r>
            <a:rPr lang="en-GB" sz="1400" b="1" dirty="0" err="1" smtClean="0"/>
            <a:t>Manisa</a:t>
          </a:r>
          <a:r>
            <a:rPr lang="en-GB" sz="1400" b="1" dirty="0" smtClean="0"/>
            <a:t> Viticulture Research Institute</a:t>
          </a:r>
          <a:endParaRPr lang="tr-TR" sz="1400" b="1" dirty="0"/>
        </a:p>
      </dgm:t>
    </dgm:pt>
    <dgm:pt modelId="{D59113BF-D152-48C4-A16C-EF3C0A73C95D}" type="parTrans" cxnId="{F08F1DC9-448D-4E16-8B82-BD6DC7962656}">
      <dgm:prSet/>
      <dgm:spPr/>
      <dgm:t>
        <a:bodyPr/>
        <a:lstStyle/>
        <a:p>
          <a:endParaRPr lang="tr-TR"/>
        </a:p>
      </dgm:t>
    </dgm:pt>
    <dgm:pt modelId="{62A8F6C9-7ECD-4BBA-891B-AE1878C56346}" type="sibTrans" cxnId="{F08F1DC9-448D-4E16-8B82-BD6DC7962656}">
      <dgm:prSet/>
      <dgm:spPr/>
      <dgm:t>
        <a:bodyPr/>
        <a:lstStyle/>
        <a:p>
          <a:endParaRPr lang="tr-TR"/>
        </a:p>
      </dgm:t>
    </dgm:pt>
    <dgm:pt modelId="{F516912C-8D8B-41EE-849C-AFA8E0F8566D}">
      <dgm:prSet/>
      <dgm:spPr/>
      <dgm:t>
        <a:bodyPr/>
        <a:lstStyle/>
        <a:p>
          <a:endParaRPr lang="tr-TR" dirty="0"/>
        </a:p>
      </dgm:t>
    </dgm:pt>
    <dgm:pt modelId="{BC3B0EA6-E89C-4A58-9404-A17028740C21}" type="parTrans" cxnId="{AEAABCAB-5BD2-4B48-A457-5BB4006ED7E4}">
      <dgm:prSet/>
      <dgm:spPr/>
      <dgm:t>
        <a:bodyPr/>
        <a:lstStyle/>
        <a:p>
          <a:endParaRPr lang="tr-TR"/>
        </a:p>
      </dgm:t>
    </dgm:pt>
    <dgm:pt modelId="{AD303A89-8E94-4424-92AE-26F54BFBDD19}" type="sibTrans" cxnId="{AEAABCAB-5BD2-4B48-A457-5BB4006ED7E4}">
      <dgm:prSet/>
      <dgm:spPr/>
      <dgm:t>
        <a:bodyPr/>
        <a:lstStyle/>
        <a:p>
          <a:endParaRPr lang="tr-TR"/>
        </a:p>
      </dgm:t>
    </dgm:pt>
    <dgm:pt modelId="{EA460366-E274-4A73-9510-C26E722D7F46}">
      <dgm:prSet/>
      <dgm:spPr/>
      <dgm:t>
        <a:bodyPr/>
        <a:lstStyle/>
        <a:p>
          <a:pPr rtl="0"/>
          <a:endParaRPr lang="tr-TR" dirty="0"/>
        </a:p>
      </dgm:t>
    </dgm:pt>
    <dgm:pt modelId="{936A63EB-A109-4883-A02C-4F6255129E39}" type="parTrans" cxnId="{F7971350-0D37-498E-BFAB-5B64CCBA2BF9}">
      <dgm:prSet/>
      <dgm:spPr/>
      <dgm:t>
        <a:bodyPr/>
        <a:lstStyle/>
        <a:p>
          <a:endParaRPr lang="tr-TR"/>
        </a:p>
      </dgm:t>
    </dgm:pt>
    <dgm:pt modelId="{A86A89C3-12B3-45F5-9A72-1370242D3109}" type="sibTrans" cxnId="{F7971350-0D37-498E-BFAB-5B64CCBA2BF9}">
      <dgm:prSet/>
      <dgm:spPr/>
      <dgm:t>
        <a:bodyPr/>
        <a:lstStyle/>
        <a:p>
          <a:endParaRPr lang="tr-TR"/>
        </a:p>
      </dgm:t>
    </dgm:pt>
    <dgm:pt modelId="{92DF6AD0-C089-4A4B-A2CA-7786E93E9ED4}" type="pres">
      <dgm:prSet presAssocID="{4884355E-0339-46D0-8676-A13F86A0B774}" presName="matrix" presStyleCnt="0">
        <dgm:presLayoutVars>
          <dgm:chMax val="1"/>
          <dgm:dir/>
          <dgm:resizeHandles val="exact"/>
        </dgm:presLayoutVars>
      </dgm:prSet>
      <dgm:spPr/>
      <dgm:t>
        <a:bodyPr/>
        <a:lstStyle/>
        <a:p>
          <a:endParaRPr lang="tr-TR"/>
        </a:p>
      </dgm:t>
    </dgm:pt>
    <dgm:pt modelId="{97E687C8-02F0-44A0-BBE9-CB4C6FBE58D6}" type="pres">
      <dgm:prSet presAssocID="{4884355E-0339-46D0-8676-A13F86A0B774}" presName="diamond" presStyleLbl="bgShp" presStyleIdx="0" presStyleCnt="1"/>
      <dgm:spPr/>
    </dgm:pt>
    <dgm:pt modelId="{4A943144-223C-4969-A448-1DE7F8FB5740}" type="pres">
      <dgm:prSet presAssocID="{4884355E-0339-46D0-8676-A13F86A0B774}" presName="quad1" presStyleLbl="node1" presStyleIdx="0" presStyleCnt="4">
        <dgm:presLayoutVars>
          <dgm:chMax val="0"/>
          <dgm:chPref val="0"/>
          <dgm:bulletEnabled val="1"/>
        </dgm:presLayoutVars>
      </dgm:prSet>
      <dgm:spPr/>
      <dgm:t>
        <a:bodyPr/>
        <a:lstStyle/>
        <a:p>
          <a:endParaRPr lang="tr-TR"/>
        </a:p>
      </dgm:t>
    </dgm:pt>
    <dgm:pt modelId="{C805F771-58FD-46A5-AFAF-3CA211CA9856}" type="pres">
      <dgm:prSet presAssocID="{4884355E-0339-46D0-8676-A13F86A0B774}" presName="quad2" presStyleLbl="node1" presStyleIdx="1" presStyleCnt="4">
        <dgm:presLayoutVars>
          <dgm:chMax val="0"/>
          <dgm:chPref val="0"/>
          <dgm:bulletEnabled val="1"/>
        </dgm:presLayoutVars>
      </dgm:prSet>
      <dgm:spPr/>
      <dgm:t>
        <a:bodyPr/>
        <a:lstStyle/>
        <a:p>
          <a:endParaRPr lang="tr-TR"/>
        </a:p>
      </dgm:t>
    </dgm:pt>
    <dgm:pt modelId="{11E2B663-7B38-4DEF-92B3-D5D2CD113F27}" type="pres">
      <dgm:prSet presAssocID="{4884355E-0339-46D0-8676-A13F86A0B774}" presName="quad3" presStyleLbl="node1" presStyleIdx="2" presStyleCnt="4">
        <dgm:presLayoutVars>
          <dgm:chMax val="0"/>
          <dgm:chPref val="0"/>
          <dgm:bulletEnabled val="1"/>
        </dgm:presLayoutVars>
      </dgm:prSet>
      <dgm:spPr/>
      <dgm:t>
        <a:bodyPr/>
        <a:lstStyle/>
        <a:p>
          <a:endParaRPr lang="tr-TR"/>
        </a:p>
      </dgm:t>
    </dgm:pt>
    <dgm:pt modelId="{28081EAE-87DC-4995-B05E-8CBCC0F8A4C9}" type="pres">
      <dgm:prSet presAssocID="{4884355E-0339-46D0-8676-A13F86A0B774}" presName="quad4" presStyleLbl="node1" presStyleIdx="3" presStyleCnt="4">
        <dgm:presLayoutVars>
          <dgm:chMax val="0"/>
          <dgm:chPref val="0"/>
          <dgm:bulletEnabled val="1"/>
        </dgm:presLayoutVars>
      </dgm:prSet>
      <dgm:spPr/>
      <dgm:t>
        <a:bodyPr/>
        <a:lstStyle/>
        <a:p>
          <a:endParaRPr lang="tr-TR"/>
        </a:p>
      </dgm:t>
    </dgm:pt>
  </dgm:ptLst>
  <dgm:cxnLst>
    <dgm:cxn modelId="{F7971350-0D37-498E-BFAB-5B64CCBA2BF9}" srcId="{4884355E-0339-46D0-8676-A13F86A0B774}" destId="{EA460366-E274-4A73-9510-C26E722D7F46}" srcOrd="5" destOrd="0" parTransId="{936A63EB-A109-4883-A02C-4F6255129E39}" sibTransId="{A86A89C3-12B3-45F5-9A72-1370242D3109}"/>
    <dgm:cxn modelId="{A42F01FD-F441-4D51-826B-23C2C569B7D3}" srcId="{4884355E-0339-46D0-8676-A13F86A0B774}" destId="{C89277B5-1D8B-4E8D-8FC2-7C1DCC21C61B}" srcOrd="1" destOrd="0" parTransId="{9B10463E-0891-4A3C-895C-1E0054B4A6CF}" sibTransId="{B271D74E-4D12-4CDE-BF99-291DF8238D42}"/>
    <dgm:cxn modelId="{0C45707E-9FE5-4868-B995-E21CEE3222B2}" type="presOf" srcId="{4884355E-0339-46D0-8676-A13F86A0B774}" destId="{92DF6AD0-C089-4A4B-A2CA-7786E93E9ED4}" srcOrd="0" destOrd="0" presId="urn:microsoft.com/office/officeart/2005/8/layout/matrix3"/>
    <dgm:cxn modelId="{F08F1DC9-448D-4E16-8B82-BD6DC7962656}" srcId="{4884355E-0339-46D0-8676-A13F86A0B774}" destId="{8B5BDCCA-E112-420E-A317-C716C990812C}" srcOrd="3" destOrd="0" parTransId="{D59113BF-D152-48C4-A16C-EF3C0A73C95D}" sibTransId="{62A8F6C9-7ECD-4BBA-891B-AE1878C56346}"/>
    <dgm:cxn modelId="{4935E081-3E23-4D29-BF05-A1D9C6249529}" type="presOf" srcId="{C89277B5-1D8B-4E8D-8FC2-7C1DCC21C61B}" destId="{C805F771-58FD-46A5-AFAF-3CA211CA9856}" srcOrd="0" destOrd="0" presId="urn:microsoft.com/office/officeart/2005/8/layout/matrix3"/>
    <dgm:cxn modelId="{4F082EDC-8E4E-405F-94D3-DA8A8C38E974}" srcId="{4884355E-0339-46D0-8676-A13F86A0B774}" destId="{8F873ED9-B3B7-4685-9552-11E9C1061E5D}" srcOrd="0" destOrd="0" parTransId="{6E63B87B-75C8-4D44-A481-BB26004786B9}" sibTransId="{76788EBB-07FF-4EC8-986A-4E1A49706C51}"/>
    <dgm:cxn modelId="{4A5AEB83-A765-4878-83EB-C27BD3FD6A03}" type="presOf" srcId="{EAFAAC62-A546-4302-86DE-B02A8D16DBD0}" destId="{11E2B663-7B38-4DEF-92B3-D5D2CD113F27}" srcOrd="0" destOrd="0" presId="urn:microsoft.com/office/officeart/2005/8/layout/matrix3"/>
    <dgm:cxn modelId="{D58C17E1-EA65-4658-910B-F8F2A73B67A7}" srcId="{4884355E-0339-46D0-8676-A13F86A0B774}" destId="{EAFAAC62-A546-4302-86DE-B02A8D16DBD0}" srcOrd="2" destOrd="0" parTransId="{D7633822-4C5E-425A-BB2B-EC15AA61E954}" sibTransId="{CE0AC08B-DFFB-48F9-AC0D-EF12E19A44D6}"/>
    <dgm:cxn modelId="{AEAABCAB-5BD2-4B48-A457-5BB4006ED7E4}" srcId="{4884355E-0339-46D0-8676-A13F86A0B774}" destId="{F516912C-8D8B-41EE-849C-AFA8E0F8566D}" srcOrd="4" destOrd="0" parTransId="{BC3B0EA6-E89C-4A58-9404-A17028740C21}" sibTransId="{AD303A89-8E94-4424-92AE-26F54BFBDD19}"/>
    <dgm:cxn modelId="{6F1CC7F3-4B89-455E-8D20-A2BB26701E8F}" type="presOf" srcId="{8F873ED9-B3B7-4685-9552-11E9C1061E5D}" destId="{4A943144-223C-4969-A448-1DE7F8FB5740}" srcOrd="0" destOrd="0" presId="urn:microsoft.com/office/officeart/2005/8/layout/matrix3"/>
    <dgm:cxn modelId="{8B147C9B-5D2D-4C9C-AFC9-35CFC43335AA}" type="presOf" srcId="{8B5BDCCA-E112-420E-A317-C716C990812C}" destId="{28081EAE-87DC-4995-B05E-8CBCC0F8A4C9}" srcOrd="0" destOrd="0" presId="urn:microsoft.com/office/officeart/2005/8/layout/matrix3"/>
    <dgm:cxn modelId="{1D981864-7F49-49B5-A9E9-AB27CF5085BA}" type="presParOf" srcId="{92DF6AD0-C089-4A4B-A2CA-7786E93E9ED4}" destId="{97E687C8-02F0-44A0-BBE9-CB4C6FBE58D6}" srcOrd="0" destOrd="0" presId="urn:microsoft.com/office/officeart/2005/8/layout/matrix3"/>
    <dgm:cxn modelId="{445B8148-2031-4951-819D-DD893C63848E}" type="presParOf" srcId="{92DF6AD0-C089-4A4B-A2CA-7786E93E9ED4}" destId="{4A943144-223C-4969-A448-1DE7F8FB5740}" srcOrd="1" destOrd="0" presId="urn:microsoft.com/office/officeart/2005/8/layout/matrix3"/>
    <dgm:cxn modelId="{3260AC28-87C9-417B-AB88-DBE23CC6DDE2}" type="presParOf" srcId="{92DF6AD0-C089-4A4B-A2CA-7786E93E9ED4}" destId="{C805F771-58FD-46A5-AFAF-3CA211CA9856}" srcOrd="2" destOrd="0" presId="urn:microsoft.com/office/officeart/2005/8/layout/matrix3"/>
    <dgm:cxn modelId="{0A568E69-1BAD-4055-A29D-DDCB8371E616}" type="presParOf" srcId="{92DF6AD0-C089-4A4B-A2CA-7786E93E9ED4}" destId="{11E2B663-7B38-4DEF-92B3-D5D2CD113F27}" srcOrd="3" destOrd="0" presId="urn:microsoft.com/office/officeart/2005/8/layout/matrix3"/>
    <dgm:cxn modelId="{778471CC-1FE5-44D9-8662-7FC7A5AEC61C}" type="presParOf" srcId="{92DF6AD0-C089-4A4B-A2CA-7786E93E9ED4}" destId="{28081EAE-87DC-4995-B05E-8CBCC0F8A4C9}" srcOrd="4" destOrd="0" presId="urn:microsoft.com/office/officeart/2005/8/layout/matrix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A442C1-CAD3-468B-B3D7-2B6C7C3F908E}"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tr-TR"/>
        </a:p>
      </dgm:t>
    </dgm:pt>
    <dgm:pt modelId="{EE85124A-FA46-4806-92F8-71CB4BF7FF2A}">
      <dgm:prSet/>
      <dgm:spPr/>
      <dgm:t>
        <a:bodyPr/>
        <a:lstStyle/>
        <a:p>
          <a:pPr rtl="0"/>
          <a:r>
            <a:rPr lang="tr-TR" b="1" i="0" dirty="0" smtClean="0"/>
            <a:t>T</a:t>
          </a:r>
          <a:r>
            <a:rPr lang="en-GB" b="1" i="0" dirty="0" smtClean="0"/>
            <a:t>he seed exchange campaign</a:t>
          </a:r>
          <a:endParaRPr lang="tr-TR" dirty="0"/>
        </a:p>
      </dgm:t>
    </dgm:pt>
    <dgm:pt modelId="{F16221DA-E312-4F50-AC2C-8FCDD7D1BCFB}" type="parTrans" cxnId="{37972D2F-748F-486D-AB40-C546F396573C}">
      <dgm:prSet/>
      <dgm:spPr/>
      <dgm:t>
        <a:bodyPr/>
        <a:lstStyle/>
        <a:p>
          <a:endParaRPr lang="tr-TR"/>
        </a:p>
      </dgm:t>
    </dgm:pt>
    <dgm:pt modelId="{B83BFB24-F5BA-4AF5-9612-E14D1DB5B6A0}" type="sibTrans" cxnId="{37972D2F-748F-486D-AB40-C546F396573C}">
      <dgm:prSet/>
      <dgm:spPr/>
      <dgm:t>
        <a:bodyPr/>
        <a:lstStyle/>
        <a:p>
          <a:endParaRPr lang="tr-TR"/>
        </a:p>
      </dgm:t>
    </dgm:pt>
    <dgm:pt modelId="{4E5E99A0-6B2D-4CC2-9440-A4014154FE63}" type="pres">
      <dgm:prSet presAssocID="{CBA442C1-CAD3-468B-B3D7-2B6C7C3F908E}" presName="linearFlow" presStyleCnt="0">
        <dgm:presLayoutVars>
          <dgm:dir/>
          <dgm:resizeHandles val="exact"/>
        </dgm:presLayoutVars>
      </dgm:prSet>
      <dgm:spPr/>
      <dgm:t>
        <a:bodyPr/>
        <a:lstStyle/>
        <a:p>
          <a:endParaRPr lang="tr-TR"/>
        </a:p>
      </dgm:t>
    </dgm:pt>
    <dgm:pt modelId="{7D9FCF73-8D5F-4CE0-8778-1C4053CAFBA4}" type="pres">
      <dgm:prSet presAssocID="{EE85124A-FA46-4806-92F8-71CB4BF7FF2A}" presName="composite" presStyleCnt="0"/>
      <dgm:spPr/>
    </dgm:pt>
    <dgm:pt modelId="{9B383490-7678-4E3A-820E-6AA660CE940C}" type="pres">
      <dgm:prSet presAssocID="{EE85124A-FA46-4806-92F8-71CB4BF7FF2A}" presName="imgShp" presStyleLbl="fgImgPlace1" presStyleIdx="0" presStyleCnt="1" custLinFactX="-6735" custLinFactNeighborX="-100000"/>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25000" b="-25000"/>
          </a:stretch>
        </a:blipFill>
      </dgm:spPr>
    </dgm:pt>
    <dgm:pt modelId="{6DC161E0-66D9-47AF-B5C3-60E4B3F6AA38}" type="pres">
      <dgm:prSet presAssocID="{EE85124A-FA46-4806-92F8-71CB4BF7FF2A}" presName="txShp" presStyleLbl="node1" presStyleIdx="0" presStyleCnt="1" custScaleX="125753" custLinFactNeighborX="7663" custLinFactNeighborY="-1006">
        <dgm:presLayoutVars>
          <dgm:bulletEnabled val="1"/>
        </dgm:presLayoutVars>
      </dgm:prSet>
      <dgm:spPr/>
      <dgm:t>
        <a:bodyPr/>
        <a:lstStyle/>
        <a:p>
          <a:endParaRPr lang="tr-TR"/>
        </a:p>
      </dgm:t>
    </dgm:pt>
  </dgm:ptLst>
  <dgm:cxnLst>
    <dgm:cxn modelId="{F45092ED-0D29-4873-AF38-DE12C3A3BD13}" type="presOf" srcId="{EE85124A-FA46-4806-92F8-71CB4BF7FF2A}" destId="{6DC161E0-66D9-47AF-B5C3-60E4B3F6AA38}" srcOrd="0" destOrd="0" presId="urn:microsoft.com/office/officeart/2005/8/layout/vList3#3"/>
    <dgm:cxn modelId="{7E180280-50EB-4F2E-B227-B314A3511C1E}" type="presOf" srcId="{CBA442C1-CAD3-468B-B3D7-2B6C7C3F908E}" destId="{4E5E99A0-6B2D-4CC2-9440-A4014154FE63}" srcOrd="0" destOrd="0" presId="urn:microsoft.com/office/officeart/2005/8/layout/vList3#3"/>
    <dgm:cxn modelId="{37972D2F-748F-486D-AB40-C546F396573C}" srcId="{CBA442C1-CAD3-468B-B3D7-2B6C7C3F908E}" destId="{EE85124A-FA46-4806-92F8-71CB4BF7FF2A}" srcOrd="0" destOrd="0" parTransId="{F16221DA-E312-4F50-AC2C-8FCDD7D1BCFB}" sibTransId="{B83BFB24-F5BA-4AF5-9612-E14D1DB5B6A0}"/>
    <dgm:cxn modelId="{7659994F-2446-4380-8077-1839DAA9A773}" type="presParOf" srcId="{4E5E99A0-6B2D-4CC2-9440-A4014154FE63}" destId="{7D9FCF73-8D5F-4CE0-8778-1C4053CAFBA4}" srcOrd="0" destOrd="0" presId="urn:microsoft.com/office/officeart/2005/8/layout/vList3#3"/>
    <dgm:cxn modelId="{D71D865B-447A-4E49-B3CD-F15B484B0769}" type="presParOf" srcId="{7D9FCF73-8D5F-4CE0-8778-1C4053CAFBA4}" destId="{9B383490-7678-4E3A-820E-6AA660CE940C}" srcOrd="0" destOrd="0" presId="urn:microsoft.com/office/officeart/2005/8/layout/vList3#3"/>
    <dgm:cxn modelId="{501159E6-E195-4DAA-B2B0-D42B91EE051A}" type="presParOf" srcId="{7D9FCF73-8D5F-4CE0-8778-1C4053CAFBA4}" destId="{6DC161E0-66D9-47AF-B5C3-60E4B3F6AA38}" srcOrd="1" destOrd="0" presId="urn:microsoft.com/office/officeart/2005/8/layout/vList3#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BDD0F5-E08D-4D7D-A7D8-EEF9080301A6}" type="doc">
      <dgm:prSet loTypeId="urn:microsoft.com/office/officeart/2005/8/layout/radial2" loCatId="relationship" qsTypeId="urn:microsoft.com/office/officeart/2005/8/quickstyle/simple1" qsCatId="simple" csTypeId="urn:microsoft.com/office/officeart/2005/8/colors/accent3_5" csCatId="accent3" phldr="1"/>
      <dgm:spPr/>
      <dgm:t>
        <a:bodyPr/>
        <a:lstStyle/>
        <a:p>
          <a:endParaRPr lang="tr-TR"/>
        </a:p>
      </dgm:t>
    </dgm:pt>
    <dgm:pt modelId="{24F4513E-7E22-4AF3-9670-82D72DC84928}">
      <dgm:prSet custT="1"/>
      <dgm:spPr/>
      <dgm:t>
        <a:bodyPr/>
        <a:lstStyle/>
        <a:p>
          <a:pPr rtl="0"/>
          <a:r>
            <a:rPr lang="en-GB" sz="1200" b="1" dirty="0" smtClean="0"/>
            <a:t>The seed exchange campaign brings seed producers together</a:t>
          </a:r>
          <a:endParaRPr lang="tr-TR" sz="1200" b="1" dirty="0"/>
        </a:p>
      </dgm:t>
    </dgm:pt>
    <dgm:pt modelId="{6EE62CFA-82C1-44DC-ADEA-627E21217325}" type="parTrans" cxnId="{73DD5A1B-2777-4D48-8C9A-3B1074E6188F}">
      <dgm:prSet/>
      <dgm:spPr/>
      <dgm:t>
        <a:bodyPr/>
        <a:lstStyle/>
        <a:p>
          <a:endParaRPr lang="tr-TR"/>
        </a:p>
      </dgm:t>
    </dgm:pt>
    <dgm:pt modelId="{E9663678-5A80-482C-A4FD-7E6A4C68F771}" type="sibTrans" cxnId="{73DD5A1B-2777-4D48-8C9A-3B1074E6188F}">
      <dgm:prSet/>
      <dgm:spPr/>
      <dgm:t>
        <a:bodyPr/>
        <a:lstStyle/>
        <a:p>
          <a:endParaRPr lang="tr-TR"/>
        </a:p>
      </dgm:t>
    </dgm:pt>
    <dgm:pt modelId="{6A73B324-2E51-45BA-BE5F-CDA0A206AA50}">
      <dgm:prSet custT="1"/>
      <dgm:spPr/>
      <dgm:t>
        <a:bodyPr/>
        <a:lstStyle/>
        <a:p>
          <a:pPr rtl="0"/>
          <a:r>
            <a:rPr lang="en-GB" sz="1600" b="1" dirty="0" err="1" smtClean="0"/>
            <a:t>enabl</a:t>
          </a:r>
          <a:r>
            <a:rPr lang="tr-TR" sz="1600" b="1" dirty="0" smtClean="0"/>
            <a:t>es</a:t>
          </a:r>
          <a:r>
            <a:rPr lang="en-GB" sz="1600" b="1" dirty="0" smtClean="0"/>
            <a:t> the exchange of their seeds </a:t>
          </a:r>
          <a:endParaRPr lang="tr-TR" sz="1600" b="1" dirty="0"/>
        </a:p>
      </dgm:t>
    </dgm:pt>
    <dgm:pt modelId="{FD08FDEC-7BB1-4E0E-8A8D-720AB1143723}" type="parTrans" cxnId="{ACC3F2E6-5865-4E2A-AF58-70256207ED9D}">
      <dgm:prSet/>
      <dgm:spPr/>
      <dgm:t>
        <a:bodyPr/>
        <a:lstStyle/>
        <a:p>
          <a:endParaRPr lang="tr-TR"/>
        </a:p>
      </dgm:t>
    </dgm:pt>
    <dgm:pt modelId="{E970AD62-2F87-44E1-A096-F8E204583980}" type="sibTrans" cxnId="{ACC3F2E6-5865-4E2A-AF58-70256207ED9D}">
      <dgm:prSet/>
      <dgm:spPr/>
      <dgm:t>
        <a:bodyPr/>
        <a:lstStyle/>
        <a:p>
          <a:endParaRPr lang="tr-TR"/>
        </a:p>
      </dgm:t>
    </dgm:pt>
    <dgm:pt modelId="{96EF33CA-5C62-4BE4-AA3F-44765314D5DC}">
      <dgm:prSet custT="1"/>
      <dgm:spPr/>
      <dgm:t>
        <a:bodyPr/>
        <a:lstStyle/>
        <a:p>
          <a:pPr rtl="0"/>
          <a:r>
            <a:rPr lang="en-GB" sz="1200" b="1" dirty="0" smtClean="0"/>
            <a:t>forming a register system to provide their communication with each other through the festival</a:t>
          </a:r>
          <a:r>
            <a:rPr lang="tr-TR" sz="1200" b="1" dirty="0" smtClean="0"/>
            <a:t>.</a:t>
          </a:r>
          <a:endParaRPr lang="tr-TR" sz="1200" b="1" dirty="0"/>
        </a:p>
      </dgm:t>
    </dgm:pt>
    <dgm:pt modelId="{23E68757-002C-4FB5-974F-93A506638B97}" type="parTrans" cxnId="{F2BF3B66-3CD5-4C7C-AC25-978C83E2232F}">
      <dgm:prSet/>
      <dgm:spPr/>
      <dgm:t>
        <a:bodyPr/>
        <a:lstStyle/>
        <a:p>
          <a:endParaRPr lang="tr-TR"/>
        </a:p>
      </dgm:t>
    </dgm:pt>
    <dgm:pt modelId="{2C6DF94D-6839-4551-8901-1B6AE233D51D}" type="sibTrans" cxnId="{F2BF3B66-3CD5-4C7C-AC25-978C83E2232F}">
      <dgm:prSet/>
      <dgm:spPr/>
      <dgm:t>
        <a:bodyPr/>
        <a:lstStyle/>
        <a:p>
          <a:endParaRPr lang="tr-TR"/>
        </a:p>
      </dgm:t>
    </dgm:pt>
    <dgm:pt modelId="{9CF7E494-42D7-4610-B7C4-BCBC85312BF6}">
      <dgm:prSet/>
      <dgm:spPr/>
      <dgm:t>
        <a:bodyPr/>
        <a:lstStyle/>
        <a:p>
          <a:pPr rtl="0"/>
          <a:r>
            <a:rPr lang="en-GB" b="1" dirty="0" smtClean="0"/>
            <a:t>In particular, free of exchange of </a:t>
          </a:r>
          <a:r>
            <a:rPr lang="en-GB" b="1" i="1" dirty="0" smtClean="0"/>
            <a:t>Bornova Gumbo</a:t>
          </a:r>
          <a:endParaRPr lang="tr-TR" b="1" dirty="0"/>
        </a:p>
      </dgm:t>
    </dgm:pt>
    <dgm:pt modelId="{B68E3ACA-7E07-44E7-96DB-79E04CFA3FB2}" type="parTrans" cxnId="{260BFEBC-4DA4-4029-B6EA-C97FB41D9065}">
      <dgm:prSet/>
      <dgm:spPr/>
      <dgm:t>
        <a:bodyPr/>
        <a:lstStyle/>
        <a:p>
          <a:endParaRPr lang="tr-TR"/>
        </a:p>
      </dgm:t>
    </dgm:pt>
    <dgm:pt modelId="{B5689066-CD0A-4A85-A5FE-A7C3221C415F}" type="sibTrans" cxnId="{260BFEBC-4DA4-4029-B6EA-C97FB41D9065}">
      <dgm:prSet/>
      <dgm:spPr/>
      <dgm:t>
        <a:bodyPr/>
        <a:lstStyle/>
        <a:p>
          <a:endParaRPr lang="tr-TR"/>
        </a:p>
      </dgm:t>
    </dgm:pt>
    <dgm:pt modelId="{749D5CC1-45C1-4F83-AB4A-DDB1A5F1A59B}" type="pres">
      <dgm:prSet presAssocID="{88BDD0F5-E08D-4D7D-A7D8-EEF9080301A6}" presName="composite" presStyleCnt="0">
        <dgm:presLayoutVars>
          <dgm:chMax val="5"/>
          <dgm:dir/>
          <dgm:animLvl val="ctr"/>
          <dgm:resizeHandles val="exact"/>
        </dgm:presLayoutVars>
      </dgm:prSet>
      <dgm:spPr/>
      <dgm:t>
        <a:bodyPr/>
        <a:lstStyle/>
        <a:p>
          <a:endParaRPr lang="tr-TR"/>
        </a:p>
      </dgm:t>
    </dgm:pt>
    <dgm:pt modelId="{22DFECBD-7234-4A5C-BD93-48C981715CCF}" type="pres">
      <dgm:prSet presAssocID="{88BDD0F5-E08D-4D7D-A7D8-EEF9080301A6}" presName="cycle" presStyleCnt="0"/>
      <dgm:spPr/>
    </dgm:pt>
    <dgm:pt modelId="{1779B3D9-9851-4349-8D42-536D2A325944}" type="pres">
      <dgm:prSet presAssocID="{88BDD0F5-E08D-4D7D-A7D8-EEF9080301A6}" presName="centerShape" presStyleCnt="0"/>
      <dgm:spPr/>
    </dgm:pt>
    <dgm:pt modelId="{FBAA3C68-6D17-438E-B22E-4960582EF33E}" type="pres">
      <dgm:prSet presAssocID="{88BDD0F5-E08D-4D7D-A7D8-EEF9080301A6}" presName="connSite" presStyleLbl="node1" presStyleIdx="0" presStyleCnt="5"/>
      <dgm:spPr/>
    </dgm:pt>
    <dgm:pt modelId="{1E610A6B-7B6D-44E0-91CD-364F21437503}" type="pres">
      <dgm:prSet presAssocID="{88BDD0F5-E08D-4D7D-A7D8-EEF9080301A6}" presName="visible" presStyleLbl="node1" presStyleIdx="0" presStyleCnt="5" custScaleX="71982" custLinFactNeighborX="-23107" custLinFactNeighborY="6551"/>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54000" r="-54000"/>
          </a:stretch>
        </a:blipFill>
      </dgm:spPr>
    </dgm:pt>
    <dgm:pt modelId="{43421208-B2E9-4D1E-AAD5-DF424F83DE3D}" type="pres">
      <dgm:prSet presAssocID="{6EE62CFA-82C1-44DC-ADEA-627E21217325}" presName="Name25" presStyleLbl="parChTrans1D1" presStyleIdx="0" presStyleCnt="4"/>
      <dgm:spPr/>
      <dgm:t>
        <a:bodyPr/>
        <a:lstStyle/>
        <a:p>
          <a:endParaRPr lang="tr-TR"/>
        </a:p>
      </dgm:t>
    </dgm:pt>
    <dgm:pt modelId="{CD7243BA-7D47-4827-B1C0-DC84DF9701A2}" type="pres">
      <dgm:prSet presAssocID="{24F4513E-7E22-4AF3-9670-82D72DC84928}" presName="node" presStyleCnt="0"/>
      <dgm:spPr/>
    </dgm:pt>
    <dgm:pt modelId="{2BF0F7D6-28A5-482A-A3F6-01549BAD38EA}" type="pres">
      <dgm:prSet presAssocID="{24F4513E-7E22-4AF3-9670-82D72DC84928}" presName="parentNode" presStyleLbl="node1" presStyleIdx="1" presStyleCnt="5" custScaleX="174805" custScaleY="152028" custLinFactNeighborX="-52749" custLinFactNeighborY="-9736">
        <dgm:presLayoutVars>
          <dgm:chMax val="1"/>
          <dgm:bulletEnabled val="1"/>
        </dgm:presLayoutVars>
      </dgm:prSet>
      <dgm:spPr/>
      <dgm:t>
        <a:bodyPr/>
        <a:lstStyle/>
        <a:p>
          <a:endParaRPr lang="tr-TR"/>
        </a:p>
      </dgm:t>
    </dgm:pt>
    <dgm:pt modelId="{34EDD9BF-9837-41EF-9101-F1FBFC13A5CF}" type="pres">
      <dgm:prSet presAssocID="{24F4513E-7E22-4AF3-9670-82D72DC84928}" presName="childNode" presStyleLbl="revTx" presStyleIdx="0" presStyleCnt="0">
        <dgm:presLayoutVars>
          <dgm:bulletEnabled val="1"/>
        </dgm:presLayoutVars>
      </dgm:prSet>
      <dgm:spPr/>
    </dgm:pt>
    <dgm:pt modelId="{3DB9AE93-3D74-4C91-ABB0-AB12C462C14C}" type="pres">
      <dgm:prSet presAssocID="{FD08FDEC-7BB1-4E0E-8A8D-720AB1143723}" presName="Name25" presStyleLbl="parChTrans1D1" presStyleIdx="1" presStyleCnt="4"/>
      <dgm:spPr/>
      <dgm:t>
        <a:bodyPr/>
        <a:lstStyle/>
        <a:p>
          <a:endParaRPr lang="tr-TR"/>
        </a:p>
      </dgm:t>
    </dgm:pt>
    <dgm:pt modelId="{BE1EB7B8-EAA4-4CEC-986C-01F802DB53F2}" type="pres">
      <dgm:prSet presAssocID="{6A73B324-2E51-45BA-BE5F-CDA0A206AA50}" presName="node" presStyleCnt="0"/>
      <dgm:spPr/>
    </dgm:pt>
    <dgm:pt modelId="{5BF5983B-F600-43D1-9D4A-43B9A8846C83}" type="pres">
      <dgm:prSet presAssocID="{6A73B324-2E51-45BA-BE5F-CDA0A206AA50}" presName="parentNode" presStyleLbl="node1" presStyleIdx="2" presStyleCnt="5" custScaleX="166986" custScaleY="190646" custLinFactNeighborX="6268" custLinFactNeighborY="1310">
        <dgm:presLayoutVars>
          <dgm:chMax val="1"/>
          <dgm:bulletEnabled val="1"/>
        </dgm:presLayoutVars>
      </dgm:prSet>
      <dgm:spPr/>
      <dgm:t>
        <a:bodyPr/>
        <a:lstStyle/>
        <a:p>
          <a:endParaRPr lang="tr-TR"/>
        </a:p>
      </dgm:t>
    </dgm:pt>
    <dgm:pt modelId="{E05E67ED-D41A-4ABF-93E8-485747918E7D}" type="pres">
      <dgm:prSet presAssocID="{6A73B324-2E51-45BA-BE5F-CDA0A206AA50}" presName="childNode" presStyleLbl="revTx" presStyleIdx="0" presStyleCnt="0">
        <dgm:presLayoutVars>
          <dgm:bulletEnabled val="1"/>
        </dgm:presLayoutVars>
      </dgm:prSet>
      <dgm:spPr/>
    </dgm:pt>
    <dgm:pt modelId="{AB8264B9-6703-4E7C-B697-74E350CED43C}" type="pres">
      <dgm:prSet presAssocID="{23E68757-002C-4FB5-974F-93A506638B97}" presName="Name25" presStyleLbl="parChTrans1D1" presStyleIdx="2" presStyleCnt="4"/>
      <dgm:spPr/>
      <dgm:t>
        <a:bodyPr/>
        <a:lstStyle/>
        <a:p>
          <a:endParaRPr lang="tr-TR"/>
        </a:p>
      </dgm:t>
    </dgm:pt>
    <dgm:pt modelId="{11B2D2E2-7C4D-4A24-9360-756ECFDC581B}" type="pres">
      <dgm:prSet presAssocID="{96EF33CA-5C62-4BE4-AA3F-44765314D5DC}" presName="node" presStyleCnt="0"/>
      <dgm:spPr/>
    </dgm:pt>
    <dgm:pt modelId="{57AF3E1C-4CE5-4DDC-9EA8-01A468A49F09}" type="pres">
      <dgm:prSet presAssocID="{96EF33CA-5C62-4BE4-AA3F-44765314D5DC}" presName="parentNode" presStyleLbl="node1" presStyleIdx="3" presStyleCnt="5" custScaleX="151487" custScaleY="173963" custLinFactNeighborX="41351" custLinFactNeighborY="43244">
        <dgm:presLayoutVars>
          <dgm:chMax val="1"/>
          <dgm:bulletEnabled val="1"/>
        </dgm:presLayoutVars>
      </dgm:prSet>
      <dgm:spPr/>
      <dgm:t>
        <a:bodyPr/>
        <a:lstStyle/>
        <a:p>
          <a:endParaRPr lang="tr-TR"/>
        </a:p>
      </dgm:t>
    </dgm:pt>
    <dgm:pt modelId="{8F61FDFD-A2CC-4562-B95F-BD54286EF9D2}" type="pres">
      <dgm:prSet presAssocID="{96EF33CA-5C62-4BE4-AA3F-44765314D5DC}" presName="childNode" presStyleLbl="revTx" presStyleIdx="0" presStyleCnt="0">
        <dgm:presLayoutVars>
          <dgm:bulletEnabled val="1"/>
        </dgm:presLayoutVars>
      </dgm:prSet>
      <dgm:spPr/>
    </dgm:pt>
    <dgm:pt modelId="{804796C4-34BF-45D9-B123-896C68FEB2BE}" type="pres">
      <dgm:prSet presAssocID="{B68E3ACA-7E07-44E7-96DB-79E04CFA3FB2}" presName="Name25" presStyleLbl="parChTrans1D1" presStyleIdx="3" presStyleCnt="4"/>
      <dgm:spPr/>
      <dgm:t>
        <a:bodyPr/>
        <a:lstStyle/>
        <a:p>
          <a:endParaRPr lang="tr-TR"/>
        </a:p>
      </dgm:t>
    </dgm:pt>
    <dgm:pt modelId="{1E7C3E1F-EC0B-49C0-8CEF-CC3B8B83A839}" type="pres">
      <dgm:prSet presAssocID="{9CF7E494-42D7-4610-B7C4-BCBC85312BF6}" presName="node" presStyleCnt="0"/>
      <dgm:spPr/>
    </dgm:pt>
    <dgm:pt modelId="{2D526471-851B-4B4E-BA3A-BFFCEE12747A}" type="pres">
      <dgm:prSet presAssocID="{9CF7E494-42D7-4610-B7C4-BCBC85312BF6}" presName="parentNode" presStyleLbl="node1" presStyleIdx="4" presStyleCnt="5" custScaleX="133903" custScaleY="184240" custLinFactNeighborX="-47009" custLinFactNeighborY="21488">
        <dgm:presLayoutVars>
          <dgm:chMax val="1"/>
          <dgm:bulletEnabled val="1"/>
        </dgm:presLayoutVars>
      </dgm:prSet>
      <dgm:spPr/>
      <dgm:t>
        <a:bodyPr/>
        <a:lstStyle/>
        <a:p>
          <a:endParaRPr lang="tr-TR"/>
        </a:p>
      </dgm:t>
    </dgm:pt>
    <dgm:pt modelId="{DBB0C579-749C-4593-BDFC-E77433488B94}" type="pres">
      <dgm:prSet presAssocID="{9CF7E494-42D7-4610-B7C4-BCBC85312BF6}" presName="childNode" presStyleLbl="revTx" presStyleIdx="0" presStyleCnt="0">
        <dgm:presLayoutVars>
          <dgm:bulletEnabled val="1"/>
        </dgm:presLayoutVars>
      </dgm:prSet>
      <dgm:spPr/>
    </dgm:pt>
  </dgm:ptLst>
  <dgm:cxnLst>
    <dgm:cxn modelId="{8583265F-DB8E-449F-80E1-7B83548ABB2D}" type="presOf" srcId="{24F4513E-7E22-4AF3-9670-82D72DC84928}" destId="{2BF0F7D6-28A5-482A-A3F6-01549BAD38EA}" srcOrd="0" destOrd="0" presId="urn:microsoft.com/office/officeart/2005/8/layout/radial2"/>
    <dgm:cxn modelId="{BD222819-53C2-4A98-A775-DFC57515065F}" type="presOf" srcId="{B68E3ACA-7E07-44E7-96DB-79E04CFA3FB2}" destId="{804796C4-34BF-45D9-B123-896C68FEB2BE}" srcOrd="0" destOrd="0" presId="urn:microsoft.com/office/officeart/2005/8/layout/radial2"/>
    <dgm:cxn modelId="{928548FE-8D54-44EE-BAFD-A549E0DF27B2}" type="presOf" srcId="{FD08FDEC-7BB1-4E0E-8A8D-720AB1143723}" destId="{3DB9AE93-3D74-4C91-ABB0-AB12C462C14C}" srcOrd="0" destOrd="0" presId="urn:microsoft.com/office/officeart/2005/8/layout/radial2"/>
    <dgm:cxn modelId="{F2BF3B66-3CD5-4C7C-AC25-978C83E2232F}" srcId="{88BDD0F5-E08D-4D7D-A7D8-EEF9080301A6}" destId="{96EF33CA-5C62-4BE4-AA3F-44765314D5DC}" srcOrd="2" destOrd="0" parTransId="{23E68757-002C-4FB5-974F-93A506638B97}" sibTransId="{2C6DF94D-6839-4551-8901-1B6AE233D51D}"/>
    <dgm:cxn modelId="{260BFEBC-4DA4-4029-B6EA-C97FB41D9065}" srcId="{88BDD0F5-E08D-4D7D-A7D8-EEF9080301A6}" destId="{9CF7E494-42D7-4610-B7C4-BCBC85312BF6}" srcOrd="3" destOrd="0" parTransId="{B68E3ACA-7E07-44E7-96DB-79E04CFA3FB2}" sibTransId="{B5689066-CD0A-4A85-A5FE-A7C3221C415F}"/>
    <dgm:cxn modelId="{AA17F2EC-38E0-40C7-B682-1D5726E20FA6}" type="presOf" srcId="{9CF7E494-42D7-4610-B7C4-BCBC85312BF6}" destId="{2D526471-851B-4B4E-BA3A-BFFCEE12747A}" srcOrd="0" destOrd="0" presId="urn:microsoft.com/office/officeart/2005/8/layout/radial2"/>
    <dgm:cxn modelId="{ACC3F2E6-5865-4E2A-AF58-70256207ED9D}" srcId="{88BDD0F5-E08D-4D7D-A7D8-EEF9080301A6}" destId="{6A73B324-2E51-45BA-BE5F-CDA0A206AA50}" srcOrd="1" destOrd="0" parTransId="{FD08FDEC-7BB1-4E0E-8A8D-720AB1143723}" sibTransId="{E970AD62-2F87-44E1-A096-F8E204583980}"/>
    <dgm:cxn modelId="{791327DB-86B7-49BF-8047-6CB664A45BB5}" type="presOf" srcId="{88BDD0F5-E08D-4D7D-A7D8-EEF9080301A6}" destId="{749D5CC1-45C1-4F83-AB4A-DDB1A5F1A59B}" srcOrd="0" destOrd="0" presId="urn:microsoft.com/office/officeart/2005/8/layout/radial2"/>
    <dgm:cxn modelId="{73DD5A1B-2777-4D48-8C9A-3B1074E6188F}" srcId="{88BDD0F5-E08D-4D7D-A7D8-EEF9080301A6}" destId="{24F4513E-7E22-4AF3-9670-82D72DC84928}" srcOrd="0" destOrd="0" parTransId="{6EE62CFA-82C1-44DC-ADEA-627E21217325}" sibTransId="{E9663678-5A80-482C-A4FD-7E6A4C68F771}"/>
    <dgm:cxn modelId="{2381E5E2-B781-413F-89BA-6BE00B3120C2}" type="presOf" srcId="{6EE62CFA-82C1-44DC-ADEA-627E21217325}" destId="{43421208-B2E9-4D1E-AAD5-DF424F83DE3D}" srcOrd="0" destOrd="0" presId="urn:microsoft.com/office/officeart/2005/8/layout/radial2"/>
    <dgm:cxn modelId="{84F50205-7C5C-4507-A9E2-1191D28CDDF7}" type="presOf" srcId="{6A73B324-2E51-45BA-BE5F-CDA0A206AA50}" destId="{5BF5983B-F600-43D1-9D4A-43B9A8846C83}" srcOrd="0" destOrd="0" presId="urn:microsoft.com/office/officeart/2005/8/layout/radial2"/>
    <dgm:cxn modelId="{AA7705AA-72FD-460B-998C-F3F683A523E1}" type="presOf" srcId="{23E68757-002C-4FB5-974F-93A506638B97}" destId="{AB8264B9-6703-4E7C-B697-74E350CED43C}" srcOrd="0" destOrd="0" presId="urn:microsoft.com/office/officeart/2005/8/layout/radial2"/>
    <dgm:cxn modelId="{98A614C9-A780-47A5-97C3-60D27ED8124E}" type="presOf" srcId="{96EF33CA-5C62-4BE4-AA3F-44765314D5DC}" destId="{57AF3E1C-4CE5-4DDC-9EA8-01A468A49F09}" srcOrd="0" destOrd="0" presId="urn:microsoft.com/office/officeart/2005/8/layout/radial2"/>
    <dgm:cxn modelId="{5EC0F9E0-5DBC-4F5B-8D3D-31AEFBD5BEB3}" type="presParOf" srcId="{749D5CC1-45C1-4F83-AB4A-DDB1A5F1A59B}" destId="{22DFECBD-7234-4A5C-BD93-48C981715CCF}" srcOrd="0" destOrd="0" presId="urn:microsoft.com/office/officeart/2005/8/layout/radial2"/>
    <dgm:cxn modelId="{46A54FAA-B2C9-4DA0-B24E-1A2CF480275C}" type="presParOf" srcId="{22DFECBD-7234-4A5C-BD93-48C981715CCF}" destId="{1779B3D9-9851-4349-8D42-536D2A325944}" srcOrd="0" destOrd="0" presId="urn:microsoft.com/office/officeart/2005/8/layout/radial2"/>
    <dgm:cxn modelId="{30AADEE3-E63F-4E1E-A55A-10A4BD83DC16}" type="presParOf" srcId="{1779B3D9-9851-4349-8D42-536D2A325944}" destId="{FBAA3C68-6D17-438E-B22E-4960582EF33E}" srcOrd="0" destOrd="0" presId="urn:microsoft.com/office/officeart/2005/8/layout/radial2"/>
    <dgm:cxn modelId="{86CD6390-C1ED-4756-93AC-3C9F6010F2C5}" type="presParOf" srcId="{1779B3D9-9851-4349-8D42-536D2A325944}" destId="{1E610A6B-7B6D-44E0-91CD-364F21437503}" srcOrd="1" destOrd="0" presId="urn:microsoft.com/office/officeart/2005/8/layout/radial2"/>
    <dgm:cxn modelId="{B7088B43-9EA6-44E8-A92F-4200F0C1B578}" type="presParOf" srcId="{22DFECBD-7234-4A5C-BD93-48C981715CCF}" destId="{43421208-B2E9-4D1E-AAD5-DF424F83DE3D}" srcOrd="1" destOrd="0" presId="urn:microsoft.com/office/officeart/2005/8/layout/radial2"/>
    <dgm:cxn modelId="{90694F0D-EBF8-4052-B574-833FA8F323FB}" type="presParOf" srcId="{22DFECBD-7234-4A5C-BD93-48C981715CCF}" destId="{CD7243BA-7D47-4827-B1C0-DC84DF9701A2}" srcOrd="2" destOrd="0" presId="urn:microsoft.com/office/officeart/2005/8/layout/radial2"/>
    <dgm:cxn modelId="{0189E104-5D71-4A25-92D6-131A5113EA19}" type="presParOf" srcId="{CD7243BA-7D47-4827-B1C0-DC84DF9701A2}" destId="{2BF0F7D6-28A5-482A-A3F6-01549BAD38EA}" srcOrd="0" destOrd="0" presId="urn:microsoft.com/office/officeart/2005/8/layout/radial2"/>
    <dgm:cxn modelId="{E4EA3736-BF46-4C4A-B907-E71DF9301C99}" type="presParOf" srcId="{CD7243BA-7D47-4827-B1C0-DC84DF9701A2}" destId="{34EDD9BF-9837-41EF-9101-F1FBFC13A5CF}" srcOrd="1" destOrd="0" presId="urn:microsoft.com/office/officeart/2005/8/layout/radial2"/>
    <dgm:cxn modelId="{6ACBD977-6171-4E02-8C30-6D46E5844036}" type="presParOf" srcId="{22DFECBD-7234-4A5C-BD93-48C981715CCF}" destId="{3DB9AE93-3D74-4C91-ABB0-AB12C462C14C}" srcOrd="3" destOrd="0" presId="urn:microsoft.com/office/officeart/2005/8/layout/radial2"/>
    <dgm:cxn modelId="{F8E74A06-AC20-43E3-B084-1471DDB50B96}" type="presParOf" srcId="{22DFECBD-7234-4A5C-BD93-48C981715CCF}" destId="{BE1EB7B8-EAA4-4CEC-986C-01F802DB53F2}" srcOrd="4" destOrd="0" presId="urn:microsoft.com/office/officeart/2005/8/layout/radial2"/>
    <dgm:cxn modelId="{76810A81-F026-4B19-98F9-1856FD1DBC2E}" type="presParOf" srcId="{BE1EB7B8-EAA4-4CEC-986C-01F802DB53F2}" destId="{5BF5983B-F600-43D1-9D4A-43B9A8846C83}" srcOrd="0" destOrd="0" presId="urn:microsoft.com/office/officeart/2005/8/layout/radial2"/>
    <dgm:cxn modelId="{4681CF0B-EDAB-4485-8DDD-28D14AD9D6FE}" type="presParOf" srcId="{BE1EB7B8-EAA4-4CEC-986C-01F802DB53F2}" destId="{E05E67ED-D41A-4ABF-93E8-485747918E7D}" srcOrd="1" destOrd="0" presId="urn:microsoft.com/office/officeart/2005/8/layout/radial2"/>
    <dgm:cxn modelId="{66046AD1-BD8F-4DD6-BADF-EE580D63266D}" type="presParOf" srcId="{22DFECBD-7234-4A5C-BD93-48C981715CCF}" destId="{AB8264B9-6703-4E7C-B697-74E350CED43C}" srcOrd="5" destOrd="0" presId="urn:microsoft.com/office/officeart/2005/8/layout/radial2"/>
    <dgm:cxn modelId="{66EAA71C-50AB-4C4C-818D-BCA6C75B19C8}" type="presParOf" srcId="{22DFECBD-7234-4A5C-BD93-48C981715CCF}" destId="{11B2D2E2-7C4D-4A24-9360-756ECFDC581B}" srcOrd="6" destOrd="0" presId="urn:microsoft.com/office/officeart/2005/8/layout/radial2"/>
    <dgm:cxn modelId="{11DA56B8-A447-4F35-A6ED-754248D6099C}" type="presParOf" srcId="{11B2D2E2-7C4D-4A24-9360-756ECFDC581B}" destId="{57AF3E1C-4CE5-4DDC-9EA8-01A468A49F09}" srcOrd="0" destOrd="0" presId="urn:microsoft.com/office/officeart/2005/8/layout/radial2"/>
    <dgm:cxn modelId="{1D219419-A563-4945-BABD-CB413A854715}" type="presParOf" srcId="{11B2D2E2-7C4D-4A24-9360-756ECFDC581B}" destId="{8F61FDFD-A2CC-4562-B95F-BD54286EF9D2}" srcOrd="1" destOrd="0" presId="urn:microsoft.com/office/officeart/2005/8/layout/radial2"/>
    <dgm:cxn modelId="{0E5A33D4-1270-4A89-8710-258DF02539D2}" type="presParOf" srcId="{22DFECBD-7234-4A5C-BD93-48C981715CCF}" destId="{804796C4-34BF-45D9-B123-896C68FEB2BE}" srcOrd="7" destOrd="0" presId="urn:microsoft.com/office/officeart/2005/8/layout/radial2"/>
    <dgm:cxn modelId="{6FECF79D-AEBC-410F-B570-A5CA94E629C6}" type="presParOf" srcId="{22DFECBD-7234-4A5C-BD93-48C981715CCF}" destId="{1E7C3E1F-EC0B-49C0-8CEF-CC3B8B83A839}" srcOrd="8" destOrd="0" presId="urn:microsoft.com/office/officeart/2005/8/layout/radial2"/>
    <dgm:cxn modelId="{14F7861A-7A90-42F2-BDD4-21AE4342A6D7}" type="presParOf" srcId="{1E7C3E1F-EC0B-49C0-8CEF-CC3B8B83A839}" destId="{2D526471-851B-4B4E-BA3A-BFFCEE12747A}" srcOrd="0" destOrd="0" presId="urn:microsoft.com/office/officeart/2005/8/layout/radial2"/>
    <dgm:cxn modelId="{9D6F4ABA-036E-49E2-965D-0FA41F424B38}" type="presParOf" srcId="{1E7C3E1F-EC0B-49C0-8CEF-CC3B8B83A839}" destId="{DBB0C579-749C-4593-BDFC-E77433488B94}" srcOrd="1" destOrd="0" presId="urn:microsoft.com/office/officeart/2005/8/layout/radial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31C64F-197C-4F62-A8A4-D61D64C047C1}"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tr-TR"/>
        </a:p>
      </dgm:t>
    </dgm:pt>
    <dgm:pt modelId="{6C19FD30-7EE6-4BCC-958A-2D75869B196D}">
      <dgm:prSet/>
      <dgm:spPr/>
      <dgm:t>
        <a:bodyPr/>
        <a:lstStyle/>
        <a:p>
          <a:pPr rtl="0"/>
          <a:r>
            <a:rPr lang="tr-TR" b="1" i="0" dirty="0" smtClean="0"/>
            <a:t>T</a:t>
          </a:r>
          <a:r>
            <a:rPr lang="en-GB" b="1" i="0" dirty="0" smtClean="0"/>
            <a:t>he </a:t>
          </a:r>
          <a:r>
            <a:rPr lang="tr-TR" b="1" i="0" dirty="0" smtClean="0"/>
            <a:t>P</a:t>
          </a:r>
          <a:r>
            <a:rPr lang="en-GB" b="1" i="0" dirty="0" err="1" smtClean="0"/>
            <a:t>easants</a:t>
          </a:r>
          <a:r>
            <a:rPr lang="en-GB" b="1" i="0" dirty="0" smtClean="0"/>
            <a:t>’ </a:t>
          </a:r>
          <a:r>
            <a:rPr lang="tr-TR" b="1" i="0" dirty="0" smtClean="0"/>
            <a:t>P</a:t>
          </a:r>
          <a:r>
            <a:rPr lang="en-GB" b="1" i="0" dirty="0" err="1" smtClean="0"/>
            <a:t>roducer</a:t>
          </a:r>
          <a:r>
            <a:rPr lang="en-GB" b="1" i="0" dirty="0" smtClean="0"/>
            <a:t> </a:t>
          </a:r>
          <a:r>
            <a:rPr lang="tr-TR" b="1" i="0" dirty="0" smtClean="0"/>
            <a:t>M</a:t>
          </a:r>
          <a:r>
            <a:rPr lang="en-GB" b="1" i="0" dirty="0" err="1" smtClean="0"/>
            <a:t>arketplace</a:t>
          </a:r>
          <a:endParaRPr lang="tr-TR" dirty="0"/>
        </a:p>
      </dgm:t>
    </dgm:pt>
    <dgm:pt modelId="{A22CB587-7AC6-4760-8F05-B8F8917BEE1B}" type="parTrans" cxnId="{FAF4BCF5-1ACA-4406-BCD0-F3E0EB5ADF9A}">
      <dgm:prSet/>
      <dgm:spPr/>
      <dgm:t>
        <a:bodyPr/>
        <a:lstStyle/>
        <a:p>
          <a:endParaRPr lang="tr-TR"/>
        </a:p>
      </dgm:t>
    </dgm:pt>
    <dgm:pt modelId="{38B7C1EC-DB2B-41F3-B961-765332086E17}" type="sibTrans" cxnId="{FAF4BCF5-1ACA-4406-BCD0-F3E0EB5ADF9A}">
      <dgm:prSet/>
      <dgm:spPr/>
      <dgm:t>
        <a:bodyPr/>
        <a:lstStyle/>
        <a:p>
          <a:endParaRPr lang="tr-TR"/>
        </a:p>
      </dgm:t>
    </dgm:pt>
    <dgm:pt modelId="{E8BB79EE-127D-4AEA-921A-CC8E07B8B8EF}" type="pres">
      <dgm:prSet presAssocID="{5F31C64F-197C-4F62-A8A4-D61D64C047C1}" presName="Name0" presStyleCnt="0">
        <dgm:presLayoutVars>
          <dgm:chMax val="7"/>
          <dgm:dir/>
          <dgm:animLvl val="lvl"/>
          <dgm:resizeHandles val="exact"/>
        </dgm:presLayoutVars>
      </dgm:prSet>
      <dgm:spPr/>
      <dgm:t>
        <a:bodyPr/>
        <a:lstStyle/>
        <a:p>
          <a:endParaRPr lang="tr-TR"/>
        </a:p>
      </dgm:t>
    </dgm:pt>
    <dgm:pt modelId="{DFAB805A-79B0-4C69-A2C0-C4C5DB1B262C}" type="pres">
      <dgm:prSet presAssocID="{6C19FD30-7EE6-4BCC-958A-2D75869B196D}" presName="circle1" presStyleLbl="node1" presStyleIdx="0" presStyleCnt="1"/>
      <dgm:spPr/>
    </dgm:pt>
    <dgm:pt modelId="{84081148-1AE7-49A2-B349-482A36A93229}" type="pres">
      <dgm:prSet presAssocID="{6C19FD30-7EE6-4BCC-958A-2D75869B196D}" presName="space" presStyleCnt="0"/>
      <dgm:spPr/>
    </dgm:pt>
    <dgm:pt modelId="{46E78F0A-DD5C-48DD-861B-79B013050128}" type="pres">
      <dgm:prSet presAssocID="{6C19FD30-7EE6-4BCC-958A-2D75869B196D}" presName="rect1" presStyleLbl="alignAcc1" presStyleIdx="0" presStyleCnt="1" custLinFactNeighborX="252" custLinFactNeighborY="-432"/>
      <dgm:spPr/>
      <dgm:t>
        <a:bodyPr/>
        <a:lstStyle/>
        <a:p>
          <a:endParaRPr lang="tr-TR"/>
        </a:p>
      </dgm:t>
    </dgm:pt>
    <dgm:pt modelId="{393D7CE1-CD8C-4B47-B1C8-98C0821DB98C}" type="pres">
      <dgm:prSet presAssocID="{6C19FD30-7EE6-4BCC-958A-2D75869B196D}" presName="rect1ParTxNoCh" presStyleLbl="alignAcc1" presStyleIdx="0" presStyleCnt="1">
        <dgm:presLayoutVars>
          <dgm:chMax val="1"/>
          <dgm:bulletEnabled val="1"/>
        </dgm:presLayoutVars>
      </dgm:prSet>
      <dgm:spPr/>
      <dgm:t>
        <a:bodyPr/>
        <a:lstStyle/>
        <a:p>
          <a:endParaRPr lang="tr-TR"/>
        </a:p>
      </dgm:t>
    </dgm:pt>
  </dgm:ptLst>
  <dgm:cxnLst>
    <dgm:cxn modelId="{9A26D02D-5AA1-4FE4-9A14-15233ABD5379}" type="presOf" srcId="{5F31C64F-197C-4F62-A8A4-D61D64C047C1}" destId="{E8BB79EE-127D-4AEA-921A-CC8E07B8B8EF}" srcOrd="0" destOrd="0" presId="urn:microsoft.com/office/officeart/2005/8/layout/target3"/>
    <dgm:cxn modelId="{7B87CA9F-F469-4288-90C7-1B9D8C5A3636}" type="presOf" srcId="{6C19FD30-7EE6-4BCC-958A-2D75869B196D}" destId="{393D7CE1-CD8C-4B47-B1C8-98C0821DB98C}" srcOrd="1" destOrd="0" presId="urn:microsoft.com/office/officeart/2005/8/layout/target3"/>
    <dgm:cxn modelId="{B637EEF2-407B-4FE9-B96D-90049285A884}" type="presOf" srcId="{6C19FD30-7EE6-4BCC-958A-2D75869B196D}" destId="{46E78F0A-DD5C-48DD-861B-79B013050128}" srcOrd="0" destOrd="0" presId="urn:microsoft.com/office/officeart/2005/8/layout/target3"/>
    <dgm:cxn modelId="{FAF4BCF5-1ACA-4406-BCD0-F3E0EB5ADF9A}" srcId="{5F31C64F-197C-4F62-A8A4-D61D64C047C1}" destId="{6C19FD30-7EE6-4BCC-958A-2D75869B196D}" srcOrd="0" destOrd="0" parTransId="{A22CB587-7AC6-4760-8F05-B8F8917BEE1B}" sibTransId="{38B7C1EC-DB2B-41F3-B961-765332086E17}"/>
    <dgm:cxn modelId="{22AE57D4-85EC-4B06-8D60-AAD6BCAB72B3}" type="presParOf" srcId="{E8BB79EE-127D-4AEA-921A-CC8E07B8B8EF}" destId="{DFAB805A-79B0-4C69-A2C0-C4C5DB1B262C}" srcOrd="0" destOrd="0" presId="urn:microsoft.com/office/officeart/2005/8/layout/target3"/>
    <dgm:cxn modelId="{7725B474-8868-49C6-A5D0-8237BE655C0C}" type="presParOf" srcId="{E8BB79EE-127D-4AEA-921A-CC8E07B8B8EF}" destId="{84081148-1AE7-49A2-B349-482A36A93229}" srcOrd="1" destOrd="0" presId="urn:microsoft.com/office/officeart/2005/8/layout/target3"/>
    <dgm:cxn modelId="{C6595A53-2C29-4641-BAA7-E0506421C803}" type="presParOf" srcId="{E8BB79EE-127D-4AEA-921A-CC8E07B8B8EF}" destId="{46E78F0A-DD5C-48DD-861B-79B013050128}" srcOrd="2" destOrd="0" presId="urn:microsoft.com/office/officeart/2005/8/layout/target3"/>
    <dgm:cxn modelId="{8C3DBC7C-A5C5-4F3A-8AAC-BF092D3099AD}" type="presParOf" srcId="{E8BB79EE-127D-4AEA-921A-CC8E07B8B8EF}" destId="{393D7CE1-CD8C-4B47-B1C8-98C0821DB98C}"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6FC176-977C-46C5-AEEC-B99F66B754A1}"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tr-TR"/>
        </a:p>
      </dgm:t>
    </dgm:pt>
    <dgm:pt modelId="{574CD577-CC94-4322-998F-F5C95454E19E}">
      <dgm:prSet/>
      <dgm:spPr/>
      <dgm:t>
        <a:bodyPr/>
        <a:lstStyle/>
        <a:p>
          <a:pPr rtl="0"/>
          <a:r>
            <a:rPr lang="en-GB" b="1" dirty="0" smtClean="0"/>
            <a:t>The Municipality of </a:t>
          </a:r>
          <a:r>
            <a:rPr lang="en-GB" b="1" dirty="0" err="1" smtClean="0"/>
            <a:t>Bornova’s</a:t>
          </a:r>
          <a:r>
            <a:rPr lang="en-GB" b="1" dirty="0" smtClean="0"/>
            <a:t> initiative in establishing and supervising the peasants’ producer marketplace:</a:t>
          </a:r>
          <a:endParaRPr lang="tr-TR" b="1" dirty="0"/>
        </a:p>
      </dgm:t>
    </dgm:pt>
    <dgm:pt modelId="{B6F75145-88FA-4932-89CE-5BB908C09D50}" type="parTrans" cxnId="{83577D6B-C57D-49E9-82EF-7FEE7EF2ED0D}">
      <dgm:prSet/>
      <dgm:spPr/>
      <dgm:t>
        <a:bodyPr/>
        <a:lstStyle/>
        <a:p>
          <a:endParaRPr lang="tr-TR"/>
        </a:p>
      </dgm:t>
    </dgm:pt>
    <dgm:pt modelId="{D84B2BFC-DBFF-407C-9DDE-B763285309CD}" type="sibTrans" cxnId="{83577D6B-C57D-49E9-82EF-7FEE7EF2ED0D}">
      <dgm:prSet/>
      <dgm:spPr/>
      <dgm:t>
        <a:bodyPr/>
        <a:lstStyle/>
        <a:p>
          <a:endParaRPr lang="tr-TR"/>
        </a:p>
      </dgm:t>
    </dgm:pt>
    <dgm:pt modelId="{10E7B4F8-1863-4CB7-B1D0-CE80BA828AC7}">
      <dgm:prSet custT="1"/>
      <dgm:spPr/>
      <dgm:t>
        <a:bodyPr/>
        <a:lstStyle/>
        <a:p>
          <a:pPr rtl="0"/>
          <a:r>
            <a:rPr lang="tr-TR" sz="1600" b="1" dirty="0" smtClean="0"/>
            <a:t>C</a:t>
          </a:r>
          <a:r>
            <a:rPr lang="en-GB" sz="1600" b="1" dirty="0" err="1" smtClean="0"/>
            <a:t>onsumers</a:t>
          </a:r>
          <a:r>
            <a:rPr lang="en-GB" sz="1600" b="1" dirty="0" smtClean="0"/>
            <a:t> can buy products directly from the producers</a:t>
          </a:r>
          <a:endParaRPr lang="tr-TR" sz="1600" b="1" dirty="0"/>
        </a:p>
      </dgm:t>
    </dgm:pt>
    <dgm:pt modelId="{C0EC1621-F3E3-4FC5-98D3-5E73D29C9054}" type="parTrans" cxnId="{7EC66DED-777B-428F-8563-6ECE67A4718A}">
      <dgm:prSet/>
      <dgm:spPr/>
      <dgm:t>
        <a:bodyPr/>
        <a:lstStyle/>
        <a:p>
          <a:endParaRPr lang="tr-TR"/>
        </a:p>
      </dgm:t>
    </dgm:pt>
    <dgm:pt modelId="{F890264D-6DCB-4386-9B8F-EF291E4CEE26}" type="sibTrans" cxnId="{7EC66DED-777B-428F-8563-6ECE67A4718A}">
      <dgm:prSet/>
      <dgm:spPr/>
      <dgm:t>
        <a:bodyPr/>
        <a:lstStyle/>
        <a:p>
          <a:endParaRPr lang="tr-TR"/>
        </a:p>
      </dgm:t>
    </dgm:pt>
    <dgm:pt modelId="{E551D46F-9A0E-4427-A093-EADF93FDD8CB}">
      <dgm:prSet custT="1"/>
      <dgm:spPr/>
      <dgm:t>
        <a:bodyPr/>
        <a:lstStyle/>
        <a:p>
          <a:pPr rtl="0"/>
          <a:r>
            <a:rPr lang="en-GB" sz="1400" b="1" dirty="0" smtClean="0"/>
            <a:t>The majority of the peasants who are members of producers' co-operatives exhibit their products</a:t>
          </a:r>
          <a:r>
            <a:rPr lang="tr-TR" sz="1400" b="1" dirty="0" smtClean="0"/>
            <a:t>:</a:t>
          </a:r>
          <a:endParaRPr lang="tr-TR" sz="1400" b="1" dirty="0"/>
        </a:p>
      </dgm:t>
    </dgm:pt>
    <dgm:pt modelId="{FA66D392-A1EC-4656-85E2-11B85E86908F}" type="parTrans" cxnId="{E9B0BE58-F86E-4631-B377-A4A4089EC8D6}">
      <dgm:prSet/>
      <dgm:spPr/>
      <dgm:t>
        <a:bodyPr/>
        <a:lstStyle/>
        <a:p>
          <a:endParaRPr lang="tr-TR"/>
        </a:p>
      </dgm:t>
    </dgm:pt>
    <dgm:pt modelId="{44EE149A-2211-4C93-B2F4-0E6E4C3ACDD8}" type="sibTrans" cxnId="{E9B0BE58-F86E-4631-B377-A4A4089EC8D6}">
      <dgm:prSet/>
      <dgm:spPr/>
      <dgm:t>
        <a:bodyPr/>
        <a:lstStyle/>
        <a:p>
          <a:endParaRPr lang="tr-TR"/>
        </a:p>
      </dgm:t>
    </dgm:pt>
    <dgm:pt modelId="{5D0152B2-729D-49CF-AE19-CC4ACD6597FD}">
      <dgm:prSet custT="1"/>
      <dgm:spPr/>
      <dgm:t>
        <a:bodyPr/>
        <a:lstStyle/>
        <a:p>
          <a:pPr rtl="0"/>
          <a:r>
            <a:rPr lang="en-GB" sz="1400" b="1" dirty="0" smtClean="0"/>
            <a:t>have to be registered to the Chamber of Agriculture and be member of Village-Koop with producers certified</a:t>
          </a:r>
          <a:endParaRPr lang="tr-TR" sz="1400" b="1" dirty="0"/>
        </a:p>
      </dgm:t>
    </dgm:pt>
    <dgm:pt modelId="{14A5B534-65DA-4CAD-9172-0DDD83412C59}" type="parTrans" cxnId="{370D621A-E41A-4AA3-A8BF-318DD9FE8128}">
      <dgm:prSet/>
      <dgm:spPr/>
      <dgm:t>
        <a:bodyPr/>
        <a:lstStyle/>
        <a:p>
          <a:endParaRPr lang="tr-TR"/>
        </a:p>
      </dgm:t>
    </dgm:pt>
    <dgm:pt modelId="{11682FC1-67DC-46EB-8E42-CC7A3C506CF0}" type="sibTrans" cxnId="{370D621A-E41A-4AA3-A8BF-318DD9FE8128}">
      <dgm:prSet/>
      <dgm:spPr/>
      <dgm:t>
        <a:bodyPr/>
        <a:lstStyle/>
        <a:p>
          <a:endParaRPr lang="tr-TR"/>
        </a:p>
      </dgm:t>
    </dgm:pt>
    <dgm:pt modelId="{226343DF-04A4-485D-A52D-73D43582134D}">
      <dgm:prSet custT="1"/>
      <dgm:spPr/>
      <dgm:t>
        <a:bodyPr/>
        <a:lstStyle/>
        <a:p>
          <a:pPr rtl="0"/>
          <a:r>
            <a:rPr lang="en-GB" sz="1400" b="1" dirty="0" smtClean="0"/>
            <a:t>Aim: Supporting the peasants as well as fulfilling the desire of the citizens who want to be fed with natural and pure products</a:t>
          </a:r>
          <a:endParaRPr lang="tr-TR" sz="1400" b="1" dirty="0"/>
        </a:p>
      </dgm:t>
    </dgm:pt>
    <dgm:pt modelId="{AE133410-C3F9-4D7F-BF7E-679D6B191FFE}" type="parTrans" cxnId="{1D51F57A-13AF-4943-A5DC-C135AE51D4F4}">
      <dgm:prSet/>
      <dgm:spPr/>
      <dgm:t>
        <a:bodyPr/>
        <a:lstStyle/>
        <a:p>
          <a:endParaRPr lang="tr-TR"/>
        </a:p>
      </dgm:t>
    </dgm:pt>
    <dgm:pt modelId="{F564628E-7BBC-4DB4-9082-EC2B2AF0D1CF}" type="sibTrans" cxnId="{1D51F57A-13AF-4943-A5DC-C135AE51D4F4}">
      <dgm:prSet/>
      <dgm:spPr/>
      <dgm:t>
        <a:bodyPr/>
        <a:lstStyle/>
        <a:p>
          <a:endParaRPr lang="tr-TR"/>
        </a:p>
      </dgm:t>
    </dgm:pt>
    <dgm:pt modelId="{243E2F31-ACDD-46BC-8CED-1D8E9CAECBC4}">
      <dgm:prSet custT="1"/>
      <dgm:spPr/>
      <dgm:t>
        <a:bodyPr/>
        <a:lstStyle/>
        <a:p>
          <a:pPr rtl="0"/>
          <a:r>
            <a:rPr lang="en-GB" sz="1400" b="1" dirty="0" smtClean="0"/>
            <a:t>Peasants' producers from various districts of Izmir, mainly villages in Bornova, have started to sell their fresh and natural products every Saturday.</a:t>
          </a:r>
          <a:endParaRPr lang="tr-TR" sz="1400" b="1" dirty="0"/>
        </a:p>
      </dgm:t>
    </dgm:pt>
    <dgm:pt modelId="{A80FC2FF-2F85-448A-95F6-FC0056C14937}" type="parTrans" cxnId="{701CE1AE-A505-4B4A-B0DD-8CCDE35FAB53}">
      <dgm:prSet/>
      <dgm:spPr/>
      <dgm:t>
        <a:bodyPr/>
        <a:lstStyle/>
        <a:p>
          <a:endParaRPr lang="tr-TR"/>
        </a:p>
      </dgm:t>
    </dgm:pt>
    <dgm:pt modelId="{71456FFB-8FF5-4346-B6C1-42C375670C22}" type="sibTrans" cxnId="{701CE1AE-A505-4B4A-B0DD-8CCDE35FAB53}">
      <dgm:prSet/>
      <dgm:spPr/>
      <dgm:t>
        <a:bodyPr/>
        <a:lstStyle/>
        <a:p>
          <a:endParaRPr lang="tr-TR"/>
        </a:p>
      </dgm:t>
    </dgm:pt>
    <dgm:pt modelId="{88C91B5F-1EE3-411C-A2E2-EE007C2107C2}" type="pres">
      <dgm:prSet presAssocID="{486FC176-977C-46C5-AEEC-B99F66B754A1}" presName="hierChild1" presStyleCnt="0">
        <dgm:presLayoutVars>
          <dgm:orgChart val="1"/>
          <dgm:chPref val="1"/>
          <dgm:dir/>
          <dgm:animOne val="branch"/>
          <dgm:animLvl val="lvl"/>
          <dgm:resizeHandles/>
        </dgm:presLayoutVars>
      </dgm:prSet>
      <dgm:spPr/>
      <dgm:t>
        <a:bodyPr/>
        <a:lstStyle/>
        <a:p>
          <a:endParaRPr lang="tr-TR"/>
        </a:p>
      </dgm:t>
    </dgm:pt>
    <dgm:pt modelId="{AEE9B347-DE8A-44C5-8767-83D1F487C27E}" type="pres">
      <dgm:prSet presAssocID="{574CD577-CC94-4322-998F-F5C95454E19E}" presName="hierRoot1" presStyleCnt="0">
        <dgm:presLayoutVars>
          <dgm:hierBranch val="init"/>
        </dgm:presLayoutVars>
      </dgm:prSet>
      <dgm:spPr/>
    </dgm:pt>
    <dgm:pt modelId="{F18638FB-5B3E-4C10-AA1D-535092309016}" type="pres">
      <dgm:prSet presAssocID="{574CD577-CC94-4322-998F-F5C95454E19E}" presName="rootComposite1" presStyleCnt="0"/>
      <dgm:spPr/>
    </dgm:pt>
    <dgm:pt modelId="{95E8DA62-9D37-491E-82B3-858A05E02471}" type="pres">
      <dgm:prSet presAssocID="{574CD577-CC94-4322-998F-F5C95454E19E}" presName="rootText1" presStyleLbl="node0" presStyleIdx="0" presStyleCnt="2" custLinFactNeighborX="-58" custLinFactNeighborY="53874">
        <dgm:presLayoutVars>
          <dgm:chPref val="3"/>
        </dgm:presLayoutVars>
      </dgm:prSet>
      <dgm:spPr/>
      <dgm:t>
        <a:bodyPr/>
        <a:lstStyle/>
        <a:p>
          <a:endParaRPr lang="tr-TR"/>
        </a:p>
      </dgm:t>
    </dgm:pt>
    <dgm:pt modelId="{864053FD-6CA3-4F70-9F58-5F392FB5BC89}" type="pres">
      <dgm:prSet presAssocID="{574CD577-CC94-4322-998F-F5C95454E19E}" presName="rootConnector1" presStyleLbl="node1" presStyleIdx="0" presStyleCnt="0"/>
      <dgm:spPr/>
      <dgm:t>
        <a:bodyPr/>
        <a:lstStyle/>
        <a:p>
          <a:endParaRPr lang="tr-TR"/>
        </a:p>
      </dgm:t>
    </dgm:pt>
    <dgm:pt modelId="{137C8EDB-2C4C-41E5-8A78-FFB684875018}" type="pres">
      <dgm:prSet presAssocID="{574CD577-CC94-4322-998F-F5C95454E19E}" presName="hierChild2" presStyleCnt="0"/>
      <dgm:spPr/>
    </dgm:pt>
    <dgm:pt modelId="{CD8B4D72-86B7-49EE-ACB0-DC579054B7B9}" type="pres">
      <dgm:prSet presAssocID="{C0EC1621-F3E3-4FC5-98D3-5E73D29C9054}" presName="Name37" presStyleLbl="parChTrans1D2" presStyleIdx="0" presStyleCnt="4"/>
      <dgm:spPr/>
      <dgm:t>
        <a:bodyPr/>
        <a:lstStyle/>
        <a:p>
          <a:endParaRPr lang="tr-TR"/>
        </a:p>
      </dgm:t>
    </dgm:pt>
    <dgm:pt modelId="{A3B5ED88-1973-4311-8DD7-7DAE7ADD9C5D}" type="pres">
      <dgm:prSet presAssocID="{10E7B4F8-1863-4CB7-B1D0-CE80BA828AC7}" presName="hierRoot2" presStyleCnt="0">
        <dgm:presLayoutVars>
          <dgm:hierBranch val="init"/>
        </dgm:presLayoutVars>
      </dgm:prSet>
      <dgm:spPr/>
    </dgm:pt>
    <dgm:pt modelId="{A088FCCF-D3C3-48AD-A15C-E48C5E5BC254}" type="pres">
      <dgm:prSet presAssocID="{10E7B4F8-1863-4CB7-B1D0-CE80BA828AC7}" presName="rootComposite" presStyleCnt="0"/>
      <dgm:spPr/>
    </dgm:pt>
    <dgm:pt modelId="{71823903-5A2B-4FDC-A010-3AF327DDB023}" type="pres">
      <dgm:prSet presAssocID="{10E7B4F8-1863-4CB7-B1D0-CE80BA828AC7}" presName="rootText" presStyleLbl="node2" presStyleIdx="0" presStyleCnt="4" custLinFactNeighborX="-240" custLinFactNeighborY="49988">
        <dgm:presLayoutVars>
          <dgm:chPref val="3"/>
        </dgm:presLayoutVars>
      </dgm:prSet>
      <dgm:spPr/>
      <dgm:t>
        <a:bodyPr/>
        <a:lstStyle/>
        <a:p>
          <a:endParaRPr lang="tr-TR"/>
        </a:p>
      </dgm:t>
    </dgm:pt>
    <dgm:pt modelId="{53BBF55F-7820-406D-8502-6758195A1B1D}" type="pres">
      <dgm:prSet presAssocID="{10E7B4F8-1863-4CB7-B1D0-CE80BA828AC7}" presName="rootConnector" presStyleLbl="node2" presStyleIdx="0" presStyleCnt="4"/>
      <dgm:spPr/>
      <dgm:t>
        <a:bodyPr/>
        <a:lstStyle/>
        <a:p>
          <a:endParaRPr lang="tr-TR"/>
        </a:p>
      </dgm:t>
    </dgm:pt>
    <dgm:pt modelId="{61AD93B3-73C6-4CD8-943D-143E40672DD8}" type="pres">
      <dgm:prSet presAssocID="{10E7B4F8-1863-4CB7-B1D0-CE80BA828AC7}" presName="hierChild4" presStyleCnt="0"/>
      <dgm:spPr/>
    </dgm:pt>
    <dgm:pt modelId="{BCE4C81F-1D4C-4069-BDAA-914CD69E5A64}" type="pres">
      <dgm:prSet presAssocID="{10E7B4F8-1863-4CB7-B1D0-CE80BA828AC7}" presName="hierChild5" presStyleCnt="0"/>
      <dgm:spPr/>
    </dgm:pt>
    <dgm:pt modelId="{77A8592B-4E5E-40E1-AB46-FA7528DC6DFC}" type="pres">
      <dgm:prSet presAssocID="{574CD577-CC94-4322-998F-F5C95454E19E}" presName="hierChild3" presStyleCnt="0"/>
      <dgm:spPr/>
    </dgm:pt>
    <dgm:pt modelId="{C7204F86-CEAD-4ED8-8BA0-D017D4792351}" type="pres">
      <dgm:prSet presAssocID="{E551D46F-9A0E-4427-A093-EADF93FDD8CB}" presName="hierRoot1" presStyleCnt="0">
        <dgm:presLayoutVars>
          <dgm:hierBranch val="init"/>
        </dgm:presLayoutVars>
      </dgm:prSet>
      <dgm:spPr/>
    </dgm:pt>
    <dgm:pt modelId="{6BBC1A17-D437-4E64-8B40-B274DF661BC4}" type="pres">
      <dgm:prSet presAssocID="{E551D46F-9A0E-4427-A093-EADF93FDD8CB}" presName="rootComposite1" presStyleCnt="0"/>
      <dgm:spPr/>
    </dgm:pt>
    <dgm:pt modelId="{D1138F8E-DD80-4278-A1C0-626B9F1DEABA}" type="pres">
      <dgm:prSet presAssocID="{E551D46F-9A0E-4427-A093-EADF93FDD8CB}" presName="rootText1" presStyleLbl="node0" presStyleIdx="1" presStyleCnt="2" custLinFactX="-16346" custLinFactNeighborX="-100000" custLinFactNeighborY="39969">
        <dgm:presLayoutVars>
          <dgm:chPref val="3"/>
        </dgm:presLayoutVars>
      </dgm:prSet>
      <dgm:spPr/>
      <dgm:t>
        <a:bodyPr/>
        <a:lstStyle/>
        <a:p>
          <a:endParaRPr lang="tr-TR"/>
        </a:p>
      </dgm:t>
    </dgm:pt>
    <dgm:pt modelId="{9F32831D-B431-4E2E-B14C-5DDECD830807}" type="pres">
      <dgm:prSet presAssocID="{E551D46F-9A0E-4427-A093-EADF93FDD8CB}" presName="rootConnector1" presStyleLbl="node1" presStyleIdx="0" presStyleCnt="0"/>
      <dgm:spPr/>
      <dgm:t>
        <a:bodyPr/>
        <a:lstStyle/>
        <a:p>
          <a:endParaRPr lang="tr-TR"/>
        </a:p>
      </dgm:t>
    </dgm:pt>
    <dgm:pt modelId="{F5409EF7-4B53-4CA3-8858-A9A820F2D6C3}" type="pres">
      <dgm:prSet presAssocID="{E551D46F-9A0E-4427-A093-EADF93FDD8CB}" presName="hierChild2" presStyleCnt="0"/>
      <dgm:spPr/>
    </dgm:pt>
    <dgm:pt modelId="{C0BCED06-1680-494D-9703-E137479A6A1B}" type="pres">
      <dgm:prSet presAssocID="{14A5B534-65DA-4CAD-9172-0DDD83412C59}" presName="Name37" presStyleLbl="parChTrans1D2" presStyleIdx="1" presStyleCnt="4"/>
      <dgm:spPr/>
      <dgm:t>
        <a:bodyPr/>
        <a:lstStyle/>
        <a:p>
          <a:endParaRPr lang="tr-TR"/>
        </a:p>
      </dgm:t>
    </dgm:pt>
    <dgm:pt modelId="{DD3AF288-2B4C-4449-A3D5-95CDA3F2F4E2}" type="pres">
      <dgm:prSet presAssocID="{5D0152B2-729D-49CF-AE19-CC4ACD6597FD}" presName="hierRoot2" presStyleCnt="0">
        <dgm:presLayoutVars>
          <dgm:hierBranch val="init"/>
        </dgm:presLayoutVars>
      </dgm:prSet>
      <dgm:spPr/>
    </dgm:pt>
    <dgm:pt modelId="{AB3E5D0A-75FD-455C-A22C-28EAF1669909}" type="pres">
      <dgm:prSet presAssocID="{5D0152B2-729D-49CF-AE19-CC4ACD6597FD}" presName="rootComposite" presStyleCnt="0"/>
      <dgm:spPr/>
    </dgm:pt>
    <dgm:pt modelId="{41FE8761-3750-452D-BBBF-D7821753DCFE}" type="pres">
      <dgm:prSet presAssocID="{5D0152B2-729D-49CF-AE19-CC4ACD6597FD}" presName="rootText" presStyleLbl="node2" presStyleIdx="1" presStyleCnt="4" custScaleY="138165" custLinFactNeighborX="1005" custLinFactNeighborY="11823">
        <dgm:presLayoutVars>
          <dgm:chPref val="3"/>
        </dgm:presLayoutVars>
      </dgm:prSet>
      <dgm:spPr/>
      <dgm:t>
        <a:bodyPr/>
        <a:lstStyle/>
        <a:p>
          <a:endParaRPr lang="tr-TR"/>
        </a:p>
      </dgm:t>
    </dgm:pt>
    <dgm:pt modelId="{7D559D32-3A88-488C-8070-DF79ACBCF872}" type="pres">
      <dgm:prSet presAssocID="{5D0152B2-729D-49CF-AE19-CC4ACD6597FD}" presName="rootConnector" presStyleLbl="node2" presStyleIdx="1" presStyleCnt="4"/>
      <dgm:spPr/>
      <dgm:t>
        <a:bodyPr/>
        <a:lstStyle/>
        <a:p>
          <a:endParaRPr lang="tr-TR"/>
        </a:p>
      </dgm:t>
    </dgm:pt>
    <dgm:pt modelId="{3E64912F-ECE2-4937-8D60-820F142ABBDB}" type="pres">
      <dgm:prSet presAssocID="{5D0152B2-729D-49CF-AE19-CC4ACD6597FD}" presName="hierChild4" presStyleCnt="0"/>
      <dgm:spPr/>
    </dgm:pt>
    <dgm:pt modelId="{F3D250E9-96D0-4635-8381-F1A6F64EFD8D}" type="pres">
      <dgm:prSet presAssocID="{5D0152B2-729D-49CF-AE19-CC4ACD6597FD}" presName="hierChild5" presStyleCnt="0"/>
      <dgm:spPr/>
    </dgm:pt>
    <dgm:pt modelId="{19C81E99-A25E-47C6-BD19-690BE5487267}" type="pres">
      <dgm:prSet presAssocID="{AE133410-C3F9-4D7F-BF7E-679D6B191FFE}" presName="Name37" presStyleLbl="parChTrans1D2" presStyleIdx="2" presStyleCnt="4"/>
      <dgm:spPr/>
      <dgm:t>
        <a:bodyPr/>
        <a:lstStyle/>
        <a:p>
          <a:endParaRPr lang="tr-TR"/>
        </a:p>
      </dgm:t>
    </dgm:pt>
    <dgm:pt modelId="{A560BCF9-2671-4F5A-A3DA-A0119244BC2B}" type="pres">
      <dgm:prSet presAssocID="{226343DF-04A4-485D-A52D-73D43582134D}" presName="hierRoot2" presStyleCnt="0">
        <dgm:presLayoutVars>
          <dgm:hierBranch val="init"/>
        </dgm:presLayoutVars>
      </dgm:prSet>
      <dgm:spPr/>
    </dgm:pt>
    <dgm:pt modelId="{FDA6CC69-7021-4963-9E46-3FB9F322140C}" type="pres">
      <dgm:prSet presAssocID="{226343DF-04A4-485D-A52D-73D43582134D}" presName="rootComposite" presStyleCnt="0"/>
      <dgm:spPr/>
    </dgm:pt>
    <dgm:pt modelId="{1435AA7B-7001-4103-95CE-9531F0F29131}" type="pres">
      <dgm:prSet presAssocID="{226343DF-04A4-485D-A52D-73D43582134D}" presName="rootText" presStyleLbl="node2" presStyleIdx="2" presStyleCnt="4" custScaleY="154153" custLinFactNeighborX="450" custLinFactNeighborY="48446">
        <dgm:presLayoutVars>
          <dgm:chPref val="3"/>
        </dgm:presLayoutVars>
      </dgm:prSet>
      <dgm:spPr/>
      <dgm:t>
        <a:bodyPr/>
        <a:lstStyle/>
        <a:p>
          <a:endParaRPr lang="tr-TR"/>
        </a:p>
      </dgm:t>
    </dgm:pt>
    <dgm:pt modelId="{1108589A-4DC9-4C06-8657-2A783DBE9C1F}" type="pres">
      <dgm:prSet presAssocID="{226343DF-04A4-485D-A52D-73D43582134D}" presName="rootConnector" presStyleLbl="node2" presStyleIdx="2" presStyleCnt="4"/>
      <dgm:spPr/>
      <dgm:t>
        <a:bodyPr/>
        <a:lstStyle/>
        <a:p>
          <a:endParaRPr lang="tr-TR"/>
        </a:p>
      </dgm:t>
    </dgm:pt>
    <dgm:pt modelId="{FF51BBC4-A751-4F72-B9B3-52ABDB3EFDD3}" type="pres">
      <dgm:prSet presAssocID="{226343DF-04A4-485D-A52D-73D43582134D}" presName="hierChild4" presStyleCnt="0"/>
      <dgm:spPr/>
    </dgm:pt>
    <dgm:pt modelId="{7EA871BB-241D-436D-A8E4-19CF23BFB0A9}" type="pres">
      <dgm:prSet presAssocID="{226343DF-04A4-485D-A52D-73D43582134D}" presName="hierChild5" presStyleCnt="0"/>
      <dgm:spPr/>
    </dgm:pt>
    <dgm:pt modelId="{CCB48BDA-6BAD-46FB-8B97-30A5FA3F6094}" type="pres">
      <dgm:prSet presAssocID="{A80FC2FF-2F85-448A-95F6-FC0056C14937}" presName="Name37" presStyleLbl="parChTrans1D2" presStyleIdx="3" presStyleCnt="4"/>
      <dgm:spPr/>
      <dgm:t>
        <a:bodyPr/>
        <a:lstStyle/>
        <a:p>
          <a:endParaRPr lang="tr-TR"/>
        </a:p>
      </dgm:t>
    </dgm:pt>
    <dgm:pt modelId="{C0BFC620-9E0A-4559-82EF-04048382B549}" type="pres">
      <dgm:prSet presAssocID="{243E2F31-ACDD-46BC-8CED-1D8E9CAECBC4}" presName="hierRoot2" presStyleCnt="0">
        <dgm:presLayoutVars>
          <dgm:hierBranch val="init"/>
        </dgm:presLayoutVars>
      </dgm:prSet>
      <dgm:spPr/>
    </dgm:pt>
    <dgm:pt modelId="{05564A0E-CB28-4D0B-BD85-D99F13770EEA}" type="pres">
      <dgm:prSet presAssocID="{243E2F31-ACDD-46BC-8CED-1D8E9CAECBC4}" presName="rootComposite" presStyleCnt="0"/>
      <dgm:spPr/>
    </dgm:pt>
    <dgm:pt modelId="{15C8B19C-D38B-4A98-B34B-245F7C9D467A}" type="pres">
      <dgm:prSet presAssocID="{243E2F31-ACDD-46BC-8CED-1D8E9CAECBC4}" presName="rootText" presStyleLbl="node2" presStyleIdx="3" presStyleCnt="4" custScaleY="149926" custLinFactNeighborX="-133" custLinFactNeighborY="36264">
        <dgm:presLayoutVars>
          <dgm:chPref val="3"/>
        </dgm:presLayoutVars>
      </dgm:prSet>
      <dgm:spPr/>
      <dgm:t>
        <a:bodyPr/>
        <a:lstStyle/>
        <a:p>
          <a:endParaRPr lang="tr-TR"/>
        </a:p>
      </dgm:t>
    </dgm:pt>
    <dgm:pt modelId="{067B456C-791D-455F-91E7-CFBB425502C3}" type="pres">
      <dgm:prSet presAssocID="{243E2F31-ACDD-46BC-8CED-1D8E9CAECBC4}" presName="rootConnector" presStyleLbl="node2" presStyleIdx="3" presStyleCnt="4"/>
      <dgm:spPr/>
      <dgm:t>
        <a:bodyPr/>
        <a:lstStyle/>
        <a:p>
          <a:endParaRPr lang="tr-TR"/>
        </a:p>
      </dgm:t>
    </dgm:pt>
    <dgm:pt modelId="{495EE3CA-2BDF-41BF-92CD-13806FC98749}" type="pres">
      <dgm:prSet presAssocID="{243E2F31-ACDD-46BC-8CED-1D8E9CAECBC4}" presName="hierChild4" presStyleCnt="0"/>
      <dgm:spPr/>
    </dgm:pt>
    <dgm:pt modelId="{2A4FFB6E-4738-465E-A82E-C36BD22FA18F}" type="pres">
      <dgm:prSet presAssocID="{243E2F31-ACDD-46BC-8CED-1D8E9CAECBC4}" presName="hierChild5" presStyleCnt="0"/>
      <dgm:spPr/>
    </dgm:pt>
    <dgm:pt modelId="{C6AAB86A-E112-422D-93CF-7B1294A53901}" type="pres">
      <dgm:prSet presAssocID="{E551D46F-9A0E-4427-A093-EADF93FDD8CB}" presName="hierChild3" presStyleCnt="0"/>
      <dgm:spPr/>
    </dgm:pt>
  </dgm:ptLst>
  <dgm:cxnLst>
    <dgm:cxn modelId="{6C70AB63-C299-443A-8006-62A093C0D40E}" type="presOf" srcId="{574CD577-CC94-4322-998F-F5C95454E19E}" destId="{864053FD-6CA3-4F70-9F58-5F392FB5BC89}" srcOrd="1" destOrd="0" presId="urn:microsoft.com/office/officeart/2005/8/layout/orgChart1"/>
    <dgm:cxn modelId="{D48894B6-3E75-40F4-868C-910418B9D72C}" type="presOf" srcId="{E551D46F-9A0E-4427-A093-EADF93FDD8CB}" destId="{D1138F8E-DD80-4278-A1C0-626B9F1DEABA}" srcOrd="0" destOrd="0" presId="urn:microsoft.com/office/officeart/2005/8/layout/orgChart1"/>
    <dgm:cxn modelId="{46D8BD7B-905B-41F3-9D0F-BEA82A1F12FF}" type="presOf" srcId="{243E2F31-ACDD-46BC-8CED-1D8E9CAECBC4}" destId="{15C8B19C-D38B-4A98-B34B-245F7C9D467A}" srcOrd="0" destOrd="0" presId="urn:microsoft.com/office/officeart/2005/8/layout/orgChart1"/>
    <dgm:cxn modelId="{7EC66DED-777B-428F-8563-6ECE67A4718A}" srcId="{574CD577-CC94-4322-998F-F5C95454E19E}" destId="{10E7B4F8-1863-4CB7-B1D0-CE80BA828AC7}" srcOrd="0" destOrd="0" parTransId="{C0EC1621-F3E3-4FC5-98D3-5E73D29C9054}" sibTransId="{F890264D-6DCB-4386-9B8F-EF291E4CEE26}"/>
    <dgm:cxn modelId="{ED985C33-5162-4C53-B8A5-CA31659B8EAE}" type="presOf" srcId="{A80FC2FF-2F85-448A-95F6-FC0056C14937}" destId="{CCB48BDA-6BAD-46FB-8B97-30A5FA3F6094}" srcOrd="0" destOrd="0" presId="urn:microsoft.com/office/officeart/2005/8/layout/orgChart1"/>
    <dgm:cxn modelId="{59A24BD8-6CE6-4D9F-ABE0-5BFB0E67B626}" type="presOf" srcId="{486FC176-977C-46C5-AEEC-B99F66B754A1}" destId="{88C91B5F-1EE3-411C-A2E2-EE007C2107C2}" srcOrd="0" destOrd="0" presId="urn:microsoft.com/office/officeart/2005/8/layout/orgChart1"/>
    <dgm:cxn modelId="{93948FF7-EBC4-4515-B83A-FC083A95463A}" type="presOf" srcId="{574CD577-CC94-4322-998F-F5C95454E19E}" destId="{95E8DA62-9D37-491E-82B3-858A05E02471}" srcOrd="0" destOrd="0" presId="urn:microsoft.com/office/officeart/2005/8/layout/orgChart1"/>
    <dgm:cxn modelId="{A622AA9D-1066-48FC-9078-8FF845EE40F1}" type="presOf" srcId="{5D0152B2-729D-49CF-AE19-CC4ACD6597FD}" destId="{7D559D32-3A88-488C-8070-DF79ACBCF872}" srcOrd="1" destOrd="0" presId="urn:microsoft.com/office/officeart/2005/8/layout/orgChart1"/>
    <dgm:cxn modelId="{83C7CAE9-F80B-43AF-BC7C-9B88DB1941C6}" type="presOf" srcId="{10E7B4F8-1863-4CB7-B1D0-CE80BA828AC7}" destId="{71823903-5A2B-4FDC-A010-3AF327DDB023}" srcOrd="0" destOrd="0" presId="urn:microsoft.com/office/officeart/2005/8/layout/orgChart1"/>
    <dgm:cxn modelId="{A293AC4C-CB89-4406-BCCE-5C45D51AA332}" type="presOf" srcId="{14A5B534-65DA-4CAD-9172-0DDD83412C59}" destId="{C0BCED06-1680-494D-9703-E137479A6A1B}" srcOrd="0" destOrd="0" presId="urn:microsoft.com/office/officeart/2005/8/layout/orgChart1"/>
    <dgm:cxn modelId="{2686DB7A-0FC3-40FF-B714-F3E297D50469}" type="presOf" srcId="{C0EC1621-F3E3-4FC5-98D3-5E73D29C9054}" destId="{CD8B4D72-86B7-49EE-ACB0-DC579054B7B9}" srcOrd="0" destOrd="0" presId="urn:microsoft.com/office/officeart/2005/8/layout/orgChart1"/>
    <dgm:cxn modelId="{E9B0BE58-F86E-4631-B377-A4A4089EC8D6}" srcId="{486FC176-977C-46C5-AEEC-B99F66B754A1}" destId="{E551D46F-9A0E-4427-A093-EADF93FDD8CB}" srcOrd="1" destOrd="0" parTransId="{FA66D392-A1EC-4656-85E2-11B85E86908F}" sibTransId="{44EE149A-2211-4C93-B2F4-0E6E4C3ACDD8}"/>
    <dgm:cxn modelId="{8329F988-D93D-44B6-BB86-FE8CA1E5FAE9}" type="presOf" srcId="{E551D46F-9A0E-4427-A093-EADF93FDD8CB}" destId="{9F32831D-B431-4E2E-B14C-5DDECD830807}" srcOrd="1" destOrd="0" presId="urn:microsoft.com/office/officeart/2005/8/layout/orgChart1"/>
    <dgm:cxn modelId="{370D621A-E41A-4AA3-A8BF-318DD9FE8128}" srcId="{E551D46F-9A0E-4427-A093-EADF93FDD8CB}" destId="{5D0152B2-729D-49CF-AE19-CC4ACD6597FD}" srcOrd="0" destOrd="0" parTransId="{14A5B534-65DA-4CAD-9172-0DDD83412C59}" sibTransId="{11682FC1-67DC-46EB-8E42-CC7A3C506CF0}"/>
    <dgm:cxn modelId="{28363528-296C-4528-BA31-A91BE58B33BE}" type="presOf" srcId="{AE133410-C3F9-4D7F-BF7E-679D6B191FFE}" destId="{19C81E99-A25E-47C6-BD19-690BE5487267}" srcOrd="0" destOrd="0" presId="urn:microsoft.com/office/officeart/2005/8/layout/orgChart1"/>
    <dgm:cxn modelId="{1D51F57A-13AF-4943-A5DC-C135AE51D4F4}" srcId="{E551D46F-9A0E-4427-A093-EADF93FDD8CB}" destId="{226343DF-04A4-485D-A52D-73D43582134D}" srcOrd="1" destOrd="0" parTransId="{AE133410-C3F9-4D7F-BF7E-679D6B191FFE}" sibTransId="{F564628E-7BBC-4DB4-9082-EC2B2AF0D1CF}"/>
    <dgm:cxn modelId="{701CE1AE-A505-4B4A-B0DD-8CCDE35FAB53}" srcId="{E551D46F-9A0E-4427-A093-EADF93FDD8CB}" destId="{243E2F31-ACDD-46BC-8CED-1D8E9CAECBC4}" srcOrd="2" destOrd="0" parTransId="{A80FC2FF-2F85-448A-95F6-FC0056C14937}" sibTransId="{71456FFB-8FF5-4346-B6C1-42C375670C22}"/>
    <dgm:cxn modelId="{F2970D32-53DB-4221-9510-E907E91B563E}" type="presOf" srcId="{243E2F31-ACDD-46BC-8CED-1D8E9CAECBC4}" destId="{067B456C-791D-455F-91E7-CFBB425502C3}" srcOrd="1" destOrd="0" presId="urn:microsoft.com/office/officeart/2005/8/layout/orgChart1"/>
    <dgm:cxn modelId="{6CA09FE9-07E6-40AC-92F3-D583A82F3ABB}" type="presOf" srcId="{226343DF-04A4-485D-A52D-73D43582134D}" destId="{1435AA7B-7001-4103-95CE-9531F0F29131}" srcOrd="0" destOrd="0" presId="urn:microsoft.com/office/officeart/2005/8/layout/orgChart1"/>
    <dgm:cxn modelId="{B9A03497-1308-4655-81E2-B4E8C115DDA7}" type="presOf" srcId="{5D0152B2-729D-49CF-AE19-CC4ACD6597FD}" destId="{41FE8761-3750-452D-BBBF-D7821753DCFE}" srcOrd="0" destOrd="0" presId="urn:microsoft.com/office/officeart/2005/8/layout/orgChart1"/>
    <dgm:cxn modelId="{83577D6B-C57D-49E9-82EF-7FEE7EF2ED0D}" srcId="{486FC176-977C-46C5-AEEC-B99F66B754A1}" destId="{574CD577-CC94-4322-998F-F5C95454E19E}" srcOrd="0" destOrd="0" parTransId="{B6F75145-88FA-4932-89CE-5BB908C09D50}" sibTransId="{D84B2BFC-DBFF-407C-9DDE-B763285309CD}"/>
    <dgm:cxn modelId="{40862407-8E8E-41D4-856C-30419E7E5FFB}" type="presOf" srcId="{10E7B4F8-1863-4CB7-B1D0-CE80BA828AC7}" destId="{53BBF55F-7820-406D-8502-6758195A1B1D}" srcOrd="1" destOrd="0" presId="urn:microsoft.com/office/officeart/2005/8/layout/orgChart1"/>
    <dgm:cxn modelId="{4F6146A1-6753-4781-88A8-A68F98366BA9}" type="presOf" srcId="{226343DF-04A4-485D-A52D-73D43582134D}" destId="{1108589A-4DC9-4C06-8657-2A783DBE9C1F}" srcOrd="1" destOrd="0" presId="urn:microsoft.com/office/officeart/2005/8/layout/orgChart1"/>
    <dgm:cxn modelId="{03F27F88-6C37-4821-B1D1-6B88B80AC1A6}" type="presParOf" srcId="{88C91B5F-1EE3-411C-A2E2-EE007C2107C2}" destId="{AEE9B347-DE8A-44C5-8767-83D1F487C27E}" srcOrd="0" destOrd="0" presId="urn:microsoft.com/office/officeart/2005/8/layout/orgChart1"/>
    <dgm:cxn modelId="{7D9B13FA-810D-4C4D-BAD0-8D432CC6BD16}" type="presParOf" srcId="{AEE9B347-DE8A-44C5-8767-83D1F487C27E}" destId="{F18638FB-5B3E-4C10-AA1D-535092309016}" srcOrd="0" destOrd="0" presId="urn:microsoft.com/office/officeart/2005/8/layout/orgChart1"/>
    <dgm:cxn modelId="{28C93BB4-8C16-41C5-9825-8DE0FE01942A}" type="presParOf" srcId="{F18638FB-5B3E-4C10-AA1D-535092309016}" destId="{95E8DA62-9D37-491E-82B3-858A05E02471}" srcOrd="0" destOrd="0" presId="urn:microsoft.com/office/officeart/2005/8/layout/orgChart1"/>
    <dgm:cxn modelId="{814F5338-D43B-4879-B13F-E807F64345FA}" type="presParOf" srcId="{F18638FB-5B3E-4C10-AA1D-535092309016}" destId="{864053FD-6CA3-4F70-9F58-5F392FB5BC89}" srcOrd="1" destOrd="0" presId="urn:microsoft.com/office/officeart/2005/8/layout/orgChart1"/>
    <dgm:cxn modelId="{25BDCDBF-ABE1-4375-8675-166220D1E6B5}" type="presParOf" srcId="{AEE9B347-DE8A-44C5-8767-83D1F487C27E}" destId="{137C8EDB-2C4C-41E5-8A78-FFB684875018}" srcOrd="1" destOrd="0" presId="urn:microsoft.com/office/officeart/2005/8/layout/orgChart1"/>
    <dgm:cxn modelId="{4725F2C6-720B-4680-8D69-949665FD08CC}" type="presParOf" srcId="{137C8EDB-2C4C-41E5-8A78-FFB684875018}" destId="{CD8B4D72-86B7-49EE-ACB0-DC579054B7B9}" srcOrd="0" destOrd="0" presId="urn:microsoft.com/office/officeart/2005/8/layout/orgChart1"/>
    <dgm:cxn modelId="{1043883F-3820-491E-B6A3-9820F9DD40E3}" type="presParOf" srcId="{137C8EDB-2C4C-41E5-8A78-FFB684875018}" destId="{A3B5ED88-1973-4311-8DD7-7DAE7ADD9C5D}" srcOrd="1" destOrd="0" presId="urn:microsoft.com/office/officeart/2005/8/layout/orgChart1"/>
    <dgm:cxn modelId="{C8DB5076-FAC5-4033-922A-6F6F3731EE36}" type="presParOf" srcId="{A3B5ED88-1973-4311-8DD7-7DAE7ADD9C5D}" destId="{A088FCCF-D3C3-48AD-A15C-E48C5E5BC254}" srcOrd="0" destOrd="0" presId="urn:microsoft.com/office/officeart/2005/8/layout/orgChart1"/>
    <dgm:cxn modelId="{BFC62F8C-D966-4B95-AB40-5BA9C3D97F90}" type="presParOf" srcId="{A088FCCF-D3C3-48AD-A15C-E48C5E5BC254}" destId="{71823903-5A2B-4FDC-A010-3AF327DDB023}" srcOrd="0" destOrd="0" presId="urn:microsoft.com/office/officeart/2005/8/layout/orgChart1"/>
    <dgm:cxn modelId="{F6A47205-CB94-41C6-8B88-E250A84716D7}" type="presParOf" srcId="{A088FCCF-D3C3-48AD-A15C-E48C5E5BC254}" destId="{53BBF55F-7820-406D-8502-6758195A1B1D}" srcOrd="1" destOrd="0" presId="urn:microsoft.com/office/officeart/2005/8/layout/orgChart1"/>
    <dgm:cxn modelId="{FEB77668-5A8C-40D2-984C-78670D32B849}" type="presParOf" srcId="{A3B5ED88-1973-4311-8DD7-7DAE7ADD9C5D}" destId="{61AD93B3-73C6-4CD8-943D-143E40672DD8}" srcOrd="1" destOrd="0" presId="urn:microsoft.com/office/officeart/2005/8/layout/orgChart1"/>
    <dgm:cxn modelId="{9D00D55F-3DB9-47D2-9966-D87E2D6B4755}" type="presParOf" srcId="{A3B5ED88-1973-4311-8DD7-7DAE7ADD9C5D}" destId="{BCE4C81F-1D4C-4069-BDAA-914CD69E5A64}" srcOrd="2" destOrd="0" presId="urn:microsoft.com/office/officeart/2005/8/layout/orgChart1"/>
    <dgm:cxn modelId="{DDB8E64C-4ADF-4E29-90A0-42753551CEFF}" type="presParOf" srcId="{AEE9B347-DE8A-44C5-8767-83D1F487C27E}" destId="{77A8592B-4E5E-40E1-AB46-FA7528DC6DFC}" srcOrd="2" destOrd="0" presId="urn:microsoft.com/office/officeart/2005/8/layout/orgChart1"/>
    <dgm:cxn modelId="{60DEA1B5-A15F-4643-B2E1-1F085C81373B}" type="presParOf" srcId="{88C91B5F-1EE3-411C-A2E2-EE007C2107C2}" destId="{C7204F86-CEAD-4ED8-8BA0-D017D4792351}" srcOrd="1" destOrd="0" presId="urn:microsoft.com/office/officeart/2005/8/layout/orgChart1"/>
    <dgm:cxn modelId="{2E7D75B7-B9B1-46AE-8B31-A8FB2B5E6A11}" type="presParOf" srcId="{C7204F86-CEAD-4ED8-8BA0-D017D4792351}" destId="{6BBC1A17-D437-4E64-8B40-B274DF661BC4}" srcOrd="0" destOrd="0" presId="urn:microsoft.com/office/officeart/2005/8/layout/orgChart1"/>
    <dgm:cxn modelId="{9DDF0C8B-E00E-4239-82AD-96C3288381D1}" type="presParOf" srcId="{6BBC1A17-D437-4E64-8B40-B274DF661BC4}" destId="{D1138F8E-DD80-4278-A1C0-626B9F1DEABA}" srcOrd="0" destOrd="0" presId="urn:microsoft.com/office/officeart/2005/8/layout/orgChart1"/>
    <dgm:cxn modelId="{9078816D-2ECF-49F4-B752-18D4892F6865}" type="presParOf" srcId="{6BBC1A17-D437-4E64-8B40-B274DF661BC4}" destId="{9F32831D-B431-4E2E-B14C-5DDECD830807}" srcOrd="1" destOrd="0" presId="urn:microsoft.com/office/officeart/2005/8/layout/orgChart1"/>
    <dgm:cxn modelId="{5BB3AEF0-D209-439B-8A6C-514B284131BA}" type="presParOf" srcId="{C7204F86-CEAD-4ED8-8BA0-D017D4792351}" destId="{F5409EF7-4B53-4CA3-8858-A9A820F2D6C3}" srcOrd="1" destOrd="0" presId="urn:microsoft.com/office/officeart/2005/8/layout/orgChart1"/>
    <dgm:cxn modelId="{5E4C61C6-58BA-4FD5-95B6-DAE9CD5012B6}" type="presParOf" srcId="{F5409EF7-4B53-4CA3-8858-A9A820F2D6C3}" destId="{C0BCED06-1680-494D-9703-E137479A6A1B}" srcOrd="0" destOrd="0" presId="urn:microsoft.com/office/officeart/2005/8/layout/orgChart1"/>
    <dgm:cxn modelId="{CBE45A89-13AA-43E6-9578-3A5779F55026}" type="presParOf" srcId="{F5409EF7-4B53-4CA3-8858-A9A820F2D6C3}" destId="{DD3AF288-2B4C-4449-A3D5-95CDA3F2F4E2}" srcOrd="1" destOrd="0" presId="urn:microsoft.com/office/officeart/2005/8/layout/orgChart1"/>
    <dgm:cxn modelId="{B27E18C9-86E2-4D71-A7FD-A68C2DC46B0E}" type="presParOf" srcId="{DD3AF288-2B4C-4449-A3D5-95CDA3F2F4E2}" destId="{AB3E5D0A-75FD-455C-A22C-28EAF1669909}" srcOrd="0" destOrd="0" presId="urn:microsoft.com/office/officeart/2005/8/layout/orgChart1"/>
    <dgm:cxn modelId="{2333B2AA-FF87-4E74-955A-C11E323752EC}" type="presParOf" srcId="{AB3E5D0A-75FD-455C-A22C-28EAF1669909}" destId="{41FE8761-3750-452D-BBBF-D7821753DCFE}" srcOrd="0" destOrd="0" presId="urn:microsoft.com/office/officeart/2005/8/layout/orgChart1"/>
    <dgm:cxn modelId="{55D29DC3-EBB0-4827-BA2B-45024ACA342B}" type="presParOf" srcId="{AB3E5D0A-75FD-455C-A22C-28EAF1669909}" destId="{7D559D32-3A88-488C-8070-DF79ACBCF872}" srcOrd="1" destOrd="0" presId="urn:microsoft.com/office/officeart/2005/8/layout/orgChart1"/>
    <dgm:cxn modelId="{86C97806-47DB-47BE-9171-D97A99349C2E}" type="presParOf" srcId="{DD3AF288-2B4C-4449-A3D5-95CDA3F2F4E2}" destId="{3E64912F-ECE2-4937-8D60-820F142ABBDB}" srcOrd="1" destOrd="0" presId="urn:microsoft.com/office/officeart/2005/8/layout/orgChart1"/>
    <dgm:cxn modelId="{5B65EBB1-0B79-4F19-866D-A0A6941DDB99}" type="presParOf" srcId="{DD3AF288-2B4C-4449-A3D5-95CDA3F2F4E2}" destId="{F3D250E9-96D0-4635-8381-F1A6F64EFD8D}" srcOrd="2" destOrd="0" presId="urn:microsoft.com/office/officeart/2005/8/layout/orgChart1"/>
    <dgm:cxn modelId="{897F4A33-9DFD-4DCD-95A1-2D42872FACB0}" type="presParOf" srcId="{F5409EF7-4B53-4CA3-8858-A9A820F2D6C3}" destId="{19C81E99-A25E-47C6-BD19-690BE5487267}" srcOrd="2" destOrd="0" presId="urn:microsoft.com/office/officeart/2005/8/layout/orgChart1"/>
    <dgm:cxn modelId="{FA19633F-9878-49BD-814F-A1303EB2153C}" type="presParOf" srcId="{F5409EF7-4B53-4CA3-8858-A9A820F2D6C3}" destId="{A560BCF9-2671-4F5A-A3DA-A0119244BC2B}" srcOrd="3" destOrd="0" presId="urn:microsoft.com/office/officeart/2005/8/layout/orgChart1"/>
    <dgm:cxn modelId="{4A1B3F88-8296-4EF3-9772-DDD507546F96}" type="presParOf" srcId="{A560BCF9-2671-4F5A-A3DA-A0119244BC2B}" destId="{FDA6CC69-7021-4963-9E46-3FB9F322140C}" srcOrd="0" destOrd="0" presId="urn:microsoft.com/office/officeart/2005/8/layout/orgChart1"/>
    <dgm:cxn modelId="{F71AC42F-C1C2-4DB8-B95F-9CFC241D2A42}" type="presParOf" srcId="{FDA6CC69-7021-4963-9E46-3FB9F322140C}" destId="{1435AA7B-7001-4103-95CE-9531F0F29131}" srcOrd="0" destOrd="0" presId="urn:microsoft.com/office/officeart/2005/8/layout/orgChart1"/>
    <dgm:cxn modelId="{F8978136-4312-46D9-B6E7-5C97C9C02D4C}" type="presParOf" srcId="{FDA6CC69-7021-4963-9E46-3FB9F322140C}" destId="{1108589A-4DC9-4C06-8657-2A783DBE9C1F}" srcOrd="1" destOrd="0" presId="urn:microsoft.com/office/officeart/2005/8/layout/orgChart1"/>
    <dgm:cxn modelId="{8DCF79D0-5B9D-4B66-B3EE-00AC90270A69}" type="presParOf" srcId="{A560BCF9-2671-4F5A-A3DA-A0119244BC2B}" destId="{FF51BBC4-A751-4F72-B9B3-52ABDB3EFDD3}" srcOrd="1" destOrd="0" presId="urn:microsoft.com/office/officeart/2005/8/layout/orgChart1"/>
    <dgm:cxn modelId="{3EEBE824-86AE-49E0-87F4-E37CFC4C5635}" type="presParOf" srcId="{A560BCF9-2671-4F5A-A3DA-A0119244BC2B}" destId="{7EA871BB-241D-436D-A8E4-19CF23BFB0A9}" srcOrd="2" destOrd="0" presId="urn:microsoft.com/office/officeart/2005/8/layout/orgChart1"/>
    <dgm:cxn modelId="{D0C233E3-C3E4-4ABB-ACB6-8FB03F03D095}" type="presParOf" srcId="{F5409EF7-4B53-4CA3-8858-A9A820F2D6C3}" destId="{CCB48BDA-6BAD-46FB-8B97-30A5FA3F6094}" srcOrd="4" destOrd="0" presId="urn:microsoft.com/office/officeart/2005/8/layout/orgChart1"/>
    <dgm:cxn modelId="{D3CE0E45-0C05-47C0-B15E-A8B0F8800D70}" type="presParOf" srcId="{F5409EF7-4B53-4CA3-8858-A9A820F2D6C3}" destId="{C0BFC620-9E0A-4559-82EF-04048382B549}" srcOrd="5" destOrd="0" presId="urn:microsoft.com/office/officeart/2005/8/layout/orgChart1"/>
    <dgm:cxn modelId="{106D0CE3-869A-4059-8E13-407BC5742793}" type="presParOf" srcId="{C0BFC620-9E0A-4559-82EF-04048382B549}" destId="{05564A0E-CB28-4D0B-BD85-D99F13770EEA}" srcOrd="0" destOrd="0" presId="urn:microsoft.com/office/officeart/2005/8/layout/orgChart1"/>
    <dgm:cxn modelId="{90E6283E-1838-4FB6-B943-F26D2749287E}" type="presParOf" srcId="{05564A0E-CB28-4D0B-BD85-D99F13770EEA}" destId="{15C8B19C-D38B-4A98-B34B-245F7C9D467A}" srcOrd="0" destOrd="0" presId="urn:microsoft.com/office/officeart/2005/8/layout/orgChart1"/>
    <dgm:cxn modelId="{DA1AD867-F956-4233-B23E-20FC55B0093B}" type="presParOf" srcId="{05564A0E-CB28-4D0B-BD85-D99F13770EEA}" destId="{067B456C-791D-455F-91E7-CFBB425502C3}" srcOrd="1" destOrd="0" presId="urn:microsoft.com/office/officeart/2005/8/layout/orgChart1"/>
    <dgm:cxn modelId="{384F725C-62AC-4213-98DE-FAE85D0E662C}" type="presParOf" srcId="{C0BFC620-9E0A-4559-82EF-04048382B549}" destId="{495EE3CA-2BDF-41BF-92CD-13806FC98749}" srcOrd="1" destOrd="0" presId="urn:microsoft.com/office/officeart/2005/8/layout/orgChart1"/>
    <dgm:cxn modelId="{F19750D9-194E-4AEF-9434-367D9ACC3DA2}" type="presParOf" srcId="{C0BFC620-9E0A-4559-82EF-04048382B549}" destId="{2A4FFB6E-4738-465E-A82E-C36BD22FA18F}" srcOrd="2" destOrd="0" presId="urn:microsoft.com/office/officeart/2005/8/layout/orgChart1"/>
    <dgm:cxn modelId="{CF6C75B6-A7A4-4F6E-B427-91CD2EF0A175}" type="presParOf" srcId="{C7204F86-CEAD-4ED8-8BA0-D017D4792351}" destId="{C6AAB86A-E112-422D-93CF-7B1294A53901}" srcOrd="2" destOrd="0" presId="urn:microsoft.com/office/officeart/2005/8/layout/orgChar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architecture+Icon#1">
  <dgm:title val="Mimari düzeni"/>
  <dgm:desc val="Aşağıdan yukarıya doğru oluşturulan hiyerarşik ilişkileri göstermek için kullanın. Bu düzen, mimari bileşenleri veya başka nesnelerin üzerinde yapılandırılan nesneleri göstermek için çok uygundur."/>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3.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C73FB9-CC39-4F1B-9C29-C574524E5137}" type="datetimeFigureOut">
              <a:rPr lang="pl-PL" smtClean="0"/>
              <a:pPr/>
              <a:t>2013-10-09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BC521-3252-41A3-B154-D8AAE0EF39CB}" type="slidenum">
              <a:rPr lang="pl-PL" smtClean="0"/>
              <a:pPr/>
              <a:t>‹#›</a:t>
            </a:fld>
            <a:endParaRPr lang="pl-PL"/>
          </a:p>
        </p:txBody>
      </p:sp>
    </p:spTree>
    <p:extLst>
      <p:ext uri="{BB962C8B-B14F-4D97-AF65-F5344CB8AC3E}">
        <p14:creationId xmlns="" xmlns:p14="http://schemas.microsoft.com/office/powerpoint/2010/main" val="27769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A0745CB-BB4A-4C29-8569-4DBBACB668F3}"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it-IT"/>
              <a:t>pippo</a:t>
            </a:r>
          </a:p>
        </p:txBody>
      </p:sp>
      <p:sp>
        <p:nvSpPr>
          <p:cNvPr id="5" name="Rectangle 5"/>
          <p:cNvSpPr>
            <a:spLocks noGrp="1" noChangeArrowheads="1"/>
          </p:cNvSpPr>
          <p:nvPr>
            <p:ph type="dt" idx="1"/>
          </p:nvPr>
        </p:nvSpPr>
        <p:spPr>
          <a:ln/>
        </p:spPr>
        <p:txBody>
          <a:bodyPr/>
          <a:lstStyle/>
          <a:p>
            <a:r>
              <a:rPr lang="it-IT"/>
              <a:t>------------</a:t>
            </a:r>
          </a:p>
        </p:txBody>
      </p:sp>
      <p:sp>
        <p:nvSpPr>
          <p:cNvPr id="7" name="Rectangle 7"/>
          <p:cNvSpPr>
            <a:spLocks noGrp="1" noChangeArrowheads="1"/>
          </p:cNvSpPr>
          <p:nvPr>
            <p:ph type="sldNum" sz="quarter" idx="5"/>
          </p:nvPr>
        </p:nvSpPr>
        <p:spPr>
          <a:ln/>
        </p:spPr>
        <p:txBody>
          <a:bodyPr/>
          <a:lstStyle/>
          <a:p>
            <a:fld id="{A9907511-F683-435F-87FB-F9980C791234}" type="slidenum">
              <a:rPr lang="it-IT"/>
              <a:pPr/>
              <a:t>23</a:t>
            </a:fld>
            <a:endParaRPr lang="it-IT"/>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it-IT"/>
              <a:t>pippo</a:t>
            </a:r>
          </a:p>
        </p:txBody>
      </p:sp>
      <p:sp>
        <p:nvSpPr>
          <p:cNvPr id="5" name="Rectangle 5"/>
          <p:cNvSpPr>
            <a:spLocks noGrp="1" noChangeArrowheads="1"/>
          </p:cNvSpPr>
          <p:nvPr>
            <p:ph type="dt" idx="1"/>
          </p:nvPr>
        </p:nvSpPr>
        <p:spPr>
          <a:ln/>
        </p:spPr>
        <p:txBody>
          <a:bodyPr/>
          <a:lstStyle/>
          <a:p>
            <a:r>
              <a:rPr lang="it-IT"/>
              <a:t>------------</a:t>
            </a:r>
          </a:p>
        </p:txBody>
      </p:sp>
      <p:sp>
        <p:nvSpPr>
          <p:cNvPr id="7" name="Rectangle 7"/>
          <p:cNvSpPr>
            <a:spLocks noGrp="1" noChangeArrowheads="1"/>
          </p:cNvSpPr>
          <p:nvPr>
            <p:ph type="sldNum" sz="quarter" idx="5"/>
          </p:nvPr>
        </p:nvSpPr>
        <p:spPr>
          <a:ln/>
        </p:spPr>
        <p:txBody>
          <a:bodyPr/>
          <a:lstStyle/>
          <a:p>
            <a:fld id="{A9907511-F683-435F-87FB-F9980C791234}" type="slidenum">
              <a:rPr lang="it-IT"/>
              <a:pPr/>
              <a:t>24</a:t>
            </a:fld>
            <a:endParaRPr lang="it-IT"/>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it-IT"/>
              <a:t>pippo</a:t>
            </a:r>
          </a:p>
        </p:txBody>
      </p:sp>
      <p:sp>
        <p:nvSpPr>
          <p:cNvPr id="5" name="Rectangle 5"/>
          <p:cNvSpPr>
            <a:spLocks noGrp="1" noChangeArrowheads="1"/>
          </p:cNvSpPr>
          <p:nvPr>
            <p:ph type="dt" idx="1"/>
          </p:nvPr>
        </p:nvSpPr>
        <p:spPr>
          <a:ln/>
        </p:spPr>
        <p:txBody>
          <a:bodyPr/>
          <a:lstStyle/>
          <a:p>
            <a:r>
              <a:rPr lang="it-IT"/>
              <a:t>------------</a:t>
            </a:r>
          </a:p>
        </p:txBody>
      </p:sp>
      <p:sp>
        <p:nvSpPr>
          <p:cNvPr id="7" name="Rectangle 7"/>
          <p:cNvSpPr>
            <a:spLocks noGrp="1" noChangeArrowheads="1"/>
          </p:cNvSpPr>
          <p:nvPr>
            <p:ph type="sldNum" sz="quarter" idx="5"/>
          </p:nvPr>
        </p:nvSpPr>
        <p:spPr>
          <a:ln/>
        </p:spPr>
        <p:txBody>
          <a:bodyPr/>
          <a:lstStyle/>
          <a:p>
            <a:fld id="{A9907511-F683-435F-87FB-F9980C791234}" type="slidenum">
              <a:rPr lang="it-IT"/>
              <a:pPr/>
              <a:t>25</a:t>
            </a:fld>
            <a:endParaRPr lang="it-IT"/>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it-IT"/>
              <a:t>pippo</a:t>
            </a:r>
          </a:p>
        </p:txBody>
      </p:sp>
      <p:sp>
        <p:nvSpPr>
          <p:cNvPr id="5" name="Rectangle 5"/>
          <p:cNvSpPr>
            <a:spLocks noGrp="1" noChangeArrowheads="1"/>
          </p:cNvSpPr>
          <p:nvPr>
            <p:ph type="dt" idx="1"/>
          </p:nvPr>
        </p:nvSpPr>
        <p:spPr>
          <a:ln/>
        </p:spPr>
        <p:txBody>
          <a:bodyPr/>
          <a:lstStyle/>
          <a:p>
            <a:r>
              <a:rPr lang="it-IT"/>
              <a:t>------------</a:t>
            </a:r>
          </a:p>
        </p:txBody>
      </p:sp>
      <p:sp>
        <p:nvSpPr>
          <p:cNvPr id="7" name="Rectangle 7"/>
          <p:cNvSpPr>
            <a:spLocks noGrp="1" noChangeArrowheads="1"/>
          </p:cNvSpPr>
          <p:nvPr>
            <p:ph type="sldNum" sz="quarter" idx="5"/>
          </p:nvPr>
        </p:nvSpPr>
        <p:spPr>
          <a:ln/>
        </p:spPr>
        <p:txBody>
          <a:bodyPr/>
          <a:lstStyle/>
          <a:p>
            <a:fld id="{A9907511-F683-435F-87FB-F9980C791234}" type="slidenum">
              <a:rPr lang="it-IT"/>
              <a:pPr/>
              <a:t>26</a:t>
            </a:fld>
            <a:endParaRPr lang="it-IT"/>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it-IT"/>
              <a:t>pippo</a:t>
            </a:r>
          </a:p>
        </p:txBody>
      </p:sp>
      <p:sp>
        <p:nvSpPr>
          <p:cNvPr id="5" name="Rectangle 5"/>
          <p:cNvSpPr>
            <a:spLocks noGrp="1" noChangeArrowheads="1"/>
          </p:cNvSpPr>
          <p:nvPr>
            <p:ph type="dt" idx="1"/>
          </p:nvPr>
        </p:nvSpPr>
        <p:spPr>
          <a:ln/>
        </p:spPr>
        <p:txBody>
          <a:bodyPr/>
          <a:lstStyle/>
          <a:p>
            <a:r>
              <a:rPr lang="it-IT"/>
              <a:t>------------</a:t>
            </a:r>
          </a:p>
        </p:txBody>
      </p:sp>
      <p:sp>
        <p:nvSpPr>
          <p:cNvPr id="7" name="Rectangle 7"/>
          <p:cNvSpPr>
            <a:spLocks noGrp="1" noChangeArrowheads="1"/>
          </p:cNvSpPr>
          <p:nvPr>
            <p:ph type="sldNum" sz="quarter" idx="5"/>
          </p:nvPr>
        </p:nvSpPr>
        <p:spPr>
          <a:ln/>
        </p:spPr>
        <p:txBody>
          <a:bodyPr/>
          <a:lstStyle/>
          <a:p>
            <a:fld id="{A9907511-F683-435F-87FB-F9980C791234}" type="slidenum">
              <a:rPr lang="it-IT"/>
              <a:pPr/>
              <a:t>27</a:t>
            </a:fld>
            <a:endParaRPr lang="it-IT"/>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89B21-1BC6-1A43-B870-C3DA2A63FE2D}" type="slidenum">
              <a:rPr lang="en-US" smtClean="0"/>
              <a:pPr/>
              <a:t>33</a:t>
            </a:fld>
            <a:endParaRPr lang="en-US"/>
          </a:p>
        </p:txBody>
      </p:sp>
    </p:spTree>
    <p:extLst>
      <p:ext uri="{BB962C8B-B14F-4D97-AF65-F5344CB8AC3E}">
        <p14:creationId xmlns="" xmlns:p14="http://schemas.microsoft.com/office/powerpoint/2010/main" val="677929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err="1" smtClean="0">
                <a:solidFill>
                  <a:schemeClr val="tx1"/>
                </a:solidFill>
                <a:effectLst/>
                <a:latin typeface="+mn-lt"/>
                <a:ea typeface="+mn-ea"/>
                <a:cs typeface="+mn-cs"/>
              </a:rPr>
              <a:t>European</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Cookmunity</a:t>
            </a:r>
            <a:endParaRPr lang="en-GB"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Researchers, chefs, food scientists, agriculturist, nutritionist and stake holders </a:t>
            </a:r>
            <a:endParaRPr lang="en-GB"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Through the change in the cookery and the culinary habits intend to change and improve:</a:t>
            </a:r>
            <a:endParaRPr lang="en-GB"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Health</a:t>
            </a:r>
            <a:endParaRPr lang="en-GB"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Economy</a:t>
            </a:r>
            <a:endParaRPr lang="en-GB"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Environment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creation of a food culture that </a:t>
            </a:r>
            <a:r>
              <a:rPr lang="en-US" sz="1200" b="1" kern="1200" dirty="0" smtClean="0">
                <a:solidFill>
                  <a:schemeClr val="tx1"/>
                </a:solidFill>
                <a:effectLst/>
                <a:latin typeface="+mn-lt"/>
                <a:ea typeface="+mn-ea"/>
                <a:cs typeface="+mn-cs"/>
              </a:rPr>
              <a:t>respects the environment and human health</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(“Eating is an agricultural act” </a:t>
            </a:r>
            <a:r>
              <a:rPr lang="en-US" sz="1200" b="1" kern="1200" baseline="-25000" dirty="0" smtClean="0">
                <a:solidFill>
                  <a:schemeClr val="tx1"/>
                </a:solidFill>
                <a:effectLst/>
                <a:latin typeface="+mn-lt"/>
                <a:ea typeface="+mn-ea"/>
                <a:cs typeface="+mn-cs"/>
              </a:rPr>
              <a:t>Wendell Berry </a:t>
            </a:r>
            <a:r>
              <a:rPr lang="en-US" sz="1200" b="1" kern="1200" dirty="0" smtClean="0">
                <a:solidFill>
                  <a:schemeClr val="tx1"/>
                </a:solidFill>
                <a:effectLst/>
                <a:latin typeface="+mn-lt"/>
                <a:ea typeface="+mn-ea"/>
                <a:cs typeface="+mn-cs"/>
              </a:rPr>
              <a:t> “It’s a political act as well” </a:t>
            </a:r>
            <a:r>
              <a:rPr lang="en-US" sz="1200" b="1" kern="1200" baseline="-25000" dirty="0" smtClean="0">
                <a:solidFill>
                  <a:schemeClr val="tx1"/>
                </a:solidFill>
                <a:effectLst/>
                <a:latin typeface="+mn-lt"/>
                <a:ea typeface="+mn-ea"/>
                <a:cs typeface="+mn-cs"/>
              </a:rPr>
              <a:t>Michael </a:t>
            </a:r>
            <a:r>
              <a:rPr lang="en-US" sz="1200" b="1" kern="1200" baseline="-25000" dirty="0" err="1" smtClean="0">
                <a:solidFill>
                  <a:schemeClr val="tx1"/>
                </a:solidFill>
                <a:effectLst/>
                <a:latin typeface="+mn-lt"/>
                <a:ea typeface="+mn-ea"/>
                <a:cs typeface="+mn-cs"/>
              </a:rPr>
              <a:t>Pollan</a:t>
            </a:r>
            <a:r>
              <a:rPr lang="en-US" sz="1200" b="1" kern="1200" baseline="-250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889B21-1BC6-1A43-B870-C3DA2A63FE2D}" type="slidenum">
              <a:rPr lang="en-US" smtClean="0"/>
              <a:pPr/>
              <a:t>34</a:t>
            </a:fld>
            <a:endParaRPr lang="en-US"/>
          </a:p>
        </p:txBody>
      </p:sp>
    </p:spTree>
    <p:extLst>
      <p:ext uri="{BB962C8B-B14F-4D97-AF65-F5344CB8AC3E}">
        <p14:creationId xmlns="" xmlns:p14="http://schemas.microsoft.com/office/powerpoint/2010/main" val="4067059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premises:</a:t>
            </a:r>
            <a:endParaRPr lang="en-GB"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Agriculture’s challenge of in the 21st century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World population is expected to grow by over a third during the next 40 years (2050)</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TO FEED THE POPULATION?</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Reintroduction of neglected and underused crops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Neglected: used for centuries or even millennia for their food, </a:t>
            </a:r>
            <a:r>
              <a:rPr lang="en-US" sz="1200" kern="1200" dirty="0" err="1" smtClean="0">
                <a:solidFill>
                  <a:schemeClr val="tx1"/>
                </a:solidFill>
                <a:effectLst/>
                <a:latin typeface="+mn-lt"/>
                <a:ea typeface="+mn-ea"/>
                <a:cs typeface="+mn-cs"/>
              </a:rPr>
              <a:t>fibre</a:t>
            </a:r>
            <a:r>
              <a:rPr lang="en-US" sz="1200" kern="1200" dirty="0" smtClean="0">
                <a:solidFill>
                  <a:schemeClr val="tx1"/>
                </a:solidFill>
                <a:effectLst/>
                <a:latin typeface="+mn-lt"/>
                <a:ea typeface="+mn-ea"/>
                <a:cs typeface="+mn-cs"/>
              </a:rPr>
              <a:t>, fodder, oil or medicinal properties, but have been reduced in importance over time owing to particular supply and use constraints (The following are frequent constraints:[1] limited </a:t>
            </a:r>
            <a:r>
              <a:rPr lang="en-US" sz="1200" kern="1200" dirty="0" err="1" smtClean="0">
                <a:solidFill>
                  <a:schemeClr val="tx1"/>
                </a:solidFill>
                <a:effectLst/>
                <a:latin typeface="+mn-lt"/>
                <a:ea typeface="+mn-ea"/>
                <a:cs typeface="+mn-cs"/>
              </a:rPr>
              <a:t>germplasm</a:t>
            </a:r>
            <a:r>
              <a:rPr lang="en-US" sz="1200" kern="1200" dirty="0" smtClean="0">
                <a:solidFill>
                  <a:schemeClr val="tx1"/>
                </a:solidFill>
                <a:effectLst/>
                <a:latin typeface="+mn-lt"/>
                <a:ea typeface="+mn-ea"/>
                <a:cs typeface="+mn-cs"/>
              </a:rPr>
              <a:t> available; lack of technical information; lack of national policy; lack of interest by researchers, agriculturists and extension workers; lack of producer interest.</a:t>
            </a:r>
            <a:endParaRPr lang="en-GB"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Introduction of new species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(plants that can grow in extreme environment and that could be part of the human diet)</a:t>
            </a:r>
            <a:endParaRPr lang="en-GB"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Functional foods - food given an additional function (often related to health-promotion or disease prevention - "vitamin-enriched" products)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"Functional Food is a Natural or processed food that contains known biologically-active compounds which when in defined quantitative and qualitative amounts provides a clinically proven and documented health benefit, and thus, an important source in the prevention, management and treatment of chronic diseases of the modern age”. Functional foods are an emerging field in food science due to their increasing popularity with health-conscious consumers and the ability of marketers to create new interest in existing products.</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889B21-1BC6-1A43-B870-C3DA2A63FE2D}" type="slidenum">
              <a:rPr lang="en-US" smtClean="0"/>
              <a:pPr/>
              <a:t>35</a:t>
            </a:fld>
            <a:endParaRPr lang="en-US"/>
          </a:p>
        </p:txBody>
      </p:sp>
    </p:spTree>
    <p:extLst>
      <p:ext uri="{BB962C8B-B14F-4D97-AF65-F5344CB8AC3E}">
        <p14:creationId xmlns="" xmlns:p14="http://schemas.microsoft.com/office/powerpoint/2010/main" val="153515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B79D67B-ED73-D24D-9078-5D14CF90C21B}" type="slidenum">
              <a:rPr lang="en-US" smtClean="0"/>
              <a:pPr/>
              <a:t>38</a:t>
            </a:fld>
            <a:endParaRPr lang="en-US"/>
          </a:p>
        </p:txBody>
      </p:sp>
    </p:spTree>
    <p:extLst>
      <p:ext uri="{BB962C8B-B14F-4D97-AF65-F5344CB8AC3E}">
        <p14:creationId xmlns="" xmlns:p14="http://schemas.microsoft.com/office/powerpoint/2010/main" val="96961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DEB8FB91-91A4-459D-9279-C955B4A0ADF9}" type="slidenum">
              <a:rPr lang="en-US" smtClean="0">
                <a:solidFill>
                  <a:prstClr val="black"/>
                </a:solidFill>
              </a:rPr>
              <a:pPr/>
              <a:t>2</a:t>
            </a:fld>
            <a:endParaRPr lang="en-US" smtClean="0">
              <a:solidFill>
                <a:prstClr val="black"/>
              </a:solidFill>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buFont typeface="Wingdings" pitchFamily="2" charset="2"/>
              <a:buNone/>
            </a:pPr>
            <a:endParaRPr lang="en-US" dirty="0" smtClean="0">
              <a:ea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B79D67B-ED73-D24D-9078-5D14CF90C21B}" type="slidenum">
              <a:rPr lang="en-US" smtClean="0"/>
              <a:pPr/>
              <a:t>39</a:t>
            </a:fld>
            <a:endParaRPr lang="en-US"/>
          </a:p>
        </p:txBody>
      </p:sp>
    </p:spTree>
    <p:extLst>
      <p:ext uri="{BB962C8B-B14F-4D97-AF65-F5344CB8AC3E}">
        <p14:creationId xmlns="" xmlns:p14="http://schemas.microsoft.com/office/powerpoint/2010/main" val="249345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B1E41F-C564-9B42-84BB-9AE650203A16}" type="slidenum">
              <a:rPr lang="en-US" smtClean="0"/>
              <a:pPr/>
              <a:t>40</a:t>
            </a:fld>
            <a:endParaRPr lang="en-US"/>
          </a:p>
        </p:txBody>
      </p:sp>
    </p:spTree>
    <p:extLst>
      <p:ext uri="{BB962C8B-B14F-4D97-AF65-F5344CB8AC3E}">
        <p14:creationId xmlns="" xmlns:p14="http://schemas.microsoft.com/office/powerpoint/2010/main" val="3518022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9D67B-ED73-D24D-9078-5D14CF90C21B}" type="slidenum">
              <a:rPr lang="en-US" smtClean="0"/>
              <a:pPr/>
              <a:t>41</a:t>
            </a:fld>
            <a:endParaRPr lang="en-US"/>
          </a:p>
        </p:txBody>
      </p:sp>
    </p:spTree>
    <p:extLst>
      <p:ext uri="{BB962C8B-B14F-4D97-AF65-F5344CB8AC3E}">
        <p14:creationId xmlns="" xmlns:p14="http://schemas.microsoft.com/office/powerpoint/2010/main" val="378509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miter lim="800000"/>
            <a:headEnd/>
            <a:tailEnd/>
          </a:ln>
        </p:spPr>
        <p:txBody>
          <a:bodyPr/>
          <a:lstStyle/>
          <a:p>
            <a:fld id="{40893C7A-DF6D-4FD4-9F45-1A374F3D70A6}" type="slidenum">
              <a:rPr lang="pl-PL" altLang="pl-PL" smtClean="0"/>
              <a:pPr/>
              <a:t>54</a:t>
            </a:fld>
            <a:endParaRPr lang="pl-PL" altLang="pl-PL"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GB" alt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A2271DA5-DC6C-46D4-8E7D-684A18B3A6A9}" type="slidenum">
              <a:rPr lang="it-IT" smtClean="0"/>
              <a:pPr/>
              <a:t>63</a:t>
            </a:fld>
            <a:endParaRPr lang="it-IT" smtClean="0"/>
          </a:p>
        </p:txBody>
      </p:sp>
      <p:sp>
        <p:nvSpPr>
          <p:cNvPr id="9219" name="Rectangle 2"/>
          <p:cNvSpPr>
            <a:spLocks noGrp="1" noRot="1" noChangeAspect="1" noChangeArrowheads="1" noTextEdit="1"/>
          </p:cNvSpPr>
          <p:nvPr>
            <p:ph type="sldImg"/>
          </p:nvPr>
        </p:nvSpPr>
        <p:spPr>
          <a:ln cap="flat"/>
        </p:spPr>
      </p:sp>
      <p:sp>
        <p:nvSpPr>
          <p:cNvPr id="9220"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miter lim="800000"/>
            <a:headEnd/>
            <a:tailEnd/>
          </a:ln>
        </p:spPr>
        <p:txBody>
          <a:bodyPr/>
          <a:lstStyle/>
          <a:p>
            <a:fld id="{CCBCB5CE-5563-4389-A042-A484BE5CEF71}" type="slidenum">
              <a:rPr lang="it-IT" smtClean="0"/>
              <a:pPr/>
              <a:t>64</a:t>
            </a:fld>
            <a:endParaRPr lang="it-IT"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fld id="{A9EDE396-A5B8-43FE-A5D6-4AD0818B2BA9}" type="slidenum">
              <a:rPr lang="it-IT" smtClean="0"/>
              <a:pPr/>
              <a:t>65</a:t>
            </a:fld>
            <a:endParaRPr lang="it-IT"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miter lim="800000"/>
            <a:headEnd/>
            <a:tailEnd/>
          </a:ln>
        </p:spPr>
        <p:txBody>
          <a:bodyPr/>
          <a:lstStyle/>
          <a:p>
            <a:fld id="{92B5C076-F4E2-4B7B-8944-9AC86A85BA1A}" type="slidenum">
              <a:rPr lang="it-IT" smtClean="0"/>
              <a:pPr/>
              <a:t>66</a:t>
            </a:fld>
            <a:endParaRPr lang="it-IT"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miter lim="800000"/>
            <a:headEnd/>
            <a:tailEnd/>
          </a:ln>
        </p:spPr>
        <p:txBody>
          <a:bodyPr/>
          <a:lstStyle/>
          <a:p>
            <a:fld id="{8E2B4520-F2EA-40C2-AB6E-B38B5BE1B627}" type="slidenum">
              <a:rPr lang="it-IT" smtClean="0"/>
              <a:pPr/>
              <a:t>67</a:t>
            </a:fld>
            <a:endParaRPr lang="it-IT"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miter lim="800000"/>
            <a:headEnd/>
            <a:tailEnd/>
          </a:ln>
        </p:spPr>
        <p:txBody>
          <a:bodyPr/>
          <a:lstStyle/>
          <a:p>
            <a:fld id="{B15EFD90-54EA-47DF-B8E3-CDA21AA91E14}" type="slidenum">
              <a:rPr lang="it-IT" smtClean="0"/>
              <a:pPr/>
              <a:t>68</a:t>
            </a:fld>
            <a:endParaRPr lang="it-IT"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0EBBB-1628-449D-BBF8-FDE3F873B4C2}" type="slidenum">
              <a:rPr lang="en-GB">
                <a:solidFill>
                  <a:prstClr val="black"/>
                </a:solidFill>
              </a:rPr>
              <a:pPr/>
              <a:t>3</a:t>
            </a:fld>
            <a:endParaRPr lang="en-GB">
              <a:solidFill>
                <a:prstClr val="black"/>
              </a:solidFill>
            </a:endParaRPr>
          </a:p>
        </p:txBody>
      </p:sp>
      <p:sp>
        <p:nvSpPr>
          <p:cNvPr id="543746" name="Rectangle 2"/>
          <p:cNvSpPr>
            <a:spLocks noGrp="1" noRot="1" noChangeAspect="1" noTextEdit="1"/>
          </p:cNvSpPr>
          <p:nvPr>
            <p:ph type="sldImg"/>
          </p:nvPr>
        </p:nvSpPr>
        <p:spPr>
          <a:ln/>
        </p:spPr>
      </p:sp>
      <p:sp>
        <p:nvSpPr>
          <p:cNvPr id="543747" name="Rectangle 3"/>
          <p:cNvSpPr>
            <a:spLocks noGrp="1"/>
          </p:cNvSpPr>
          <p:nvPr>
            <p:ph type="body" idx="1"/>
          </p:nvPr>
        </p:nvSpPr>
        <p:spPr>
          <a:xfrm>
            <a:off x="914509" y="4342451"/>
            <a:ext cx="5028986" cy="4115824"/>
          </a:xfrm>
        </p:spPr>
        <p:txBody>
          <a:bodyPr lIns="91564" tIns="45781" rIns="91564" bIns="45781"/>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0AAFBBA-083A-4787-9D29-4701D0D96EB8}" type="slidenum">
              <a:rPr lang="en-US" smtClean="0"/>
              <a:pPr/>
              <a:t>80</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75C4263-F095-42D7-9FE5-B6E995C33E46}" type="slidenum">
              <a:rPr lang="en-US" smtClean="0"/>
              <a:pPr/>
              <a:t>81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37984E0-B176-4336-A09C-2A9B7B96F4E4}" type="slidenum">
              <a:rPr lang="en-US" smtClean="0"/>
              <a:pPr/>
              <a:t>82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pPr>
              <a:defRPr/>
            </a:pPr>
            <a:fld id="{0F213ED4-59C7-4166-A1E5-B80229B0C861}" type="slidenum">
              <a:rPr lang="en-US" smtClean="0"/>
              <a:pPr>
                <a:defRPr/>
              </a:pPr>
              <a:t>83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8688" indent="-218688" algn="just">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0F213ED4-59C7-4166-A1E5-B80229B0C861}" type="slidenum">
              <a:rPr lang="en-US" smtClean="0"/>
              <a:pPr>
                <a:defRPr/>
              </a:pPr>
              <a:t>84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F213ED4-59C7-4166-A1E5-B80229B0C861}" type="slidenum">
              <a:rPr lang="en-US" smtClean="0"/>
              <a:pPr>
                <a:defRPr/>
              </a:pPr>
              <a:t>85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F213ED4-59C7-4166-A1E5-B80229B0C861}" type="slidenum">
              <a:rPr lang="en-US" smtClean="0"/>
              <a:pPr>
                <a:defRPr/>
              </a:pPr>
              <a:t>86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pPr>
              <a:defRPr/>
            </a:pPr>
            <a:fld id="{94FB6293-8EB5-41AF-86CA-70710EC72F50}" type="slidenum">
              <a:rPr lang="en-US" smtClean="0"/>
              <a:pPr>
                <a:defRPr/>
              </a:pPr>
              <a:t>87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GB" dirty="0" smtClean="0">
              <a:latin typeface="Arial" pitchFamily="34" charset="0"/>
            </a:endParaRPr>
          </a:p>
          <a:p>
            <a:endParaRPr lang="en-GB" dirty="0" smtClean="0">
              <a:latin typeface="Arial" pitchFamily="34" charset="0"/>
            </a:endParaRPr>
          </a:p>
        </p:txBody>
      </p:sp>
      <p:sp>
        <p:nvSpPr>
          <p:cNvPr id="63492" name="Slide Number Placeholder 3"/>
          <p:cNvSpPr>
            <a:spLocks noGrp="1"/>
          </p:cNvSpPr>
          <p:nvPr>
            <p:ph type="sldNum" sz="quarter" idx="5"/>
          </p:nvPr>
        </p:nvSpPr>
        <p:spPr>
          <a:noFill/>
        </p:spPr>
        <p:txBody>
          <a:bodyPr/>
          <a:lstStyle/>
          <a:p>
            <a:fld id="{EAF908BD-3F2A-40ED-8C83-08F4B03BF10F}" type="slidenum">
              <a:rPr lang="en-US" smtClean="0">
                <a:latin typeface="Arial" pitchFamily="34" charset="0"/>
                <a:ea typeface="MS PGothic" pitchFamily="34" charset="-128"/>
              </a:rPr>
              <a:pPr/>
              <a:t>88</a:t>
            </a:fld>
            <a:endParaRPr lang="en-US" smtClean="0">
              <a:latin typeface="Arial" pitchFamily="34" charset="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232636F9-62CE-4CE0-8666-2B6CCB083B2B}" type="slidenum">
              <a:rPr lang="en-GB" smtClean="0">
                <a:solidFill>
                  <a:srgbClr val="000000"/>
                </a:solidFill>
              </a:rPr>
              <a:pPr eaLnBrk="1" fontAlgn="base" hangingPunct="1">
                <a:spcBef>
                  <a:spcPct val="0"/>
                </a:spcBef>
                <a:spcAft>
                  <a:spcPct val="0"/>
                </a:spcAft>
                <a:defRPr/>
              </a:pPr>
              <a:t>11</a:t>
            </a:fld>
            <a:endParaRPr lang="en-GB"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fld id="{B5F192AC-4B19-45BF-AF87-6F2AA74868C6}" type="slidenum">
              <a:rPr lang="en-GB" sz="1200">
                <a:solidFill>
                  <a:srgbClr val="000000"/>
                </a:solidFill>
              </a:rPr>
              <a:pPr algn="r"/>
              <a:t>12</a:t>
            </a:fld>
            <a:endParaRPr lang="en-GB" sz="1200">
              <a:solidFill>
                <a:srgbClr val="000000"/>
              </a:solidFill>
            </a:endParaRPr>
          </a:p>
        </p:txBody>
      </p:sp>
      <p:sp>
        <p:nvSpPr>
          <p:cNvPr id="6451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3828" tIns="46914" rIns="93828" bIns="46914" anchor="b"/>
          <a:lstStyle/>
          <a:p>
            <a:pPr algn="r" defTabSz="938213"/>
            <a:fld id="{BC7CA976-E67D-47C2-9CA0-41E7C7B5EC1B}" type="slidenum">
              <a:rPr lang="en-GB" sz="1300">
                <a:solidFill>
                  <a:srgbClr val="000000"/>
                </a:solidFill>
              </a:rPr>
              <a:pPr algn="r" defTabSz="938213"/>
              <a:t>12</a:t>
            </a:fld>
            <a:endParaRPr lang="en-GB" sz="1300">
              <a:solidFill>
                <a:srgbClr val="000000"/>
              </a:solidFill>
            </a:endParaRPr>
          </a:p>
        </p:txBody>
      </p:sp>
      <p:sp>
        <p:nvSpPr>
          <p:cNvPr id="64516" name="Rectangle 2"/>
          <p:cNvSpPr>
            <a:spLocks noGrp="1" noRot="1" noChangeAspect="1" noChangeArrowheads="1" noTextEdit="1"/>
          </p:cNvSpPr>
          <p:nvPr>
            <p:ph type="sldImg"/>
          </p:nvPr>
        </p:nvSpPr>
        <p:spPr bwMode="auto">
          <a:xfrm>
            <a:off x="1601788" y="744538"/>
            <a:ext cx="3608387" cy="2706687"/>
          </a:xfrm>
          <a:noFill/>
          <a:ln>
            <a:solidFill>
              <a:srgbClr val="000000"/>
            </a:solidFill>
            <a:miter lim="800000"/>
            <a:headEnd/>
            <a:tailEnd/>
          </a:ln>
        </p:spPr>
      </p:sp>
      <p:sp>
        <p:nvSpPr>
          <p:cNvPr id="64517" name="Rectangle 3"/>
          <p:cNvSpPr>
            <a:spLocks noGrp="1" noChangeArrowheads="1"/>
          </p:cNvSpPr>
          <p:nvPr>
            <p:ph type="body" idx="1"/>
          </p:nvPr>
        </p:nvSpPr>
        <p:spPr bwMode="auto">
          <a:xfrm>
            <a:off x="681038" y="3665538"/>
            <a:ext cx="5435600" cy="5516562"/>
          </a:xfrm>
          <a:noFill/>
        </p:spPr>
        <p:txBody>
          <a:bodyPr wrap="square" lIns="93828" tIns="46914" rIns="93828" bIns="46914" numCol="1" anchor="t" anchorCtr="0" compatLnSpc="1">
            <a:prstTxWarp prst="textNoShape">
              <a:avLst/>
            </a:prstTxWarp>
          </a:bodyPr>
          <a:lstStyle/>
          <a:p>
            <a:pPr marL="228600" indent="-228600" eaLnBrk="1" hangingPunct="1">
              <a:spcBef>
                <a:spcPct val="0"/>
              </a:spcBef>
            </a:pPr>
            <a:endParaRPr 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EFCA2CBA-BDE3-4D8F-AA1C-2C3358E73A02}" type="slidenum">
              <a:rPr lang="en-GB" smtClean="0">
                <a:solidFill>
                  <a:srgbClr val="000000"/>
                </a:solidFill>
              </a:rPr>
              <a:pPr eaLnBrk="1" fontAlgn="base" hangingPunct="1">
                <a:spcBef>
                  <a:spcPct val="0"/>
                </a:spcBef>
                <a:spcAft>
                  <a:spcPct val="0"/>
                </a:spcAft>
                <a:defRPr/>
              </a:pPr>
              <a:t>15</a:t>
            </a:fld>
            <a:endParaRPr lang="en-GB" smtClean="0">
              <a:solidFill>
                <a:srgbClr val="000000"/>
              </a:solidFill>
            </a:endParaRPr>
          </a:p>
        </p:txBody>
      </p:sp>
      <p:sp>
        <p:nvSpPr>
          <p:cNvPr id="65539"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3828" tIns="46914" rIns="93828" bIns="46914" anchor="b"/>
          <a:lstStyle/>
          <a:p>
            <a:pPr algn="r" defTabSz="938213"/>
            <a:fld id="{BCAC3C3A-1236-41C0-99D5-009F48B3A976}" type="slidenum">
              <a:rPr lang="en-GB" sz="1300">
                <a:solidFill>
                  <a:srgbClr val="000000"/>
                </a:solidFill>
              </a:rPr>
              <a:pPr algn="r" defTabSz="938213"/>
              <a:t>15</a:t>
            </a:fld>
            <a:endParaRPr lang="en-GB" sz="1300">
              <a:solidFill>
                <a:srgbClr val="000000"/>
              </a:solidFill>
            </a:endParaRPr>
          </a:p>
        </p:txBody>
      </p:sp>
      <p:sp>
        <p:nvSpPr>
          <p:cNvPr id="65540" name="Rectangle 2"/>
          <p:cNvSpPr>
            <a:spLocks noGrp="1" noRot="1" noChangeAspect="1" noChangeArrowheads="1" noTextEdit="1"/>
          </p:cNvSpPr>
          <p:nvPr>
            <p:ph type="sldImg"/>
          </p:nvPr>
        </p:nvSpPr>
        <p:spPr bwMode="auto">
          <a:xfrm>
            <a:off x="1601788" y="744538"/>
            <a:ext cx="3608387" cy="2706687"/>
          </a:xfrm>
          <a:noFill/>
          <a:ln>
            <a:solidFill>
              <a:srgbClr val="000000"/>
            </a:solidFill>
            <a:miter lim="800000"/>
            <a:headEnd/>
            <a:tailEnd/>
          </a:ln>
        </p:spPr>
      </p:sp>
      <p:sp>
        <p:nvSpPr>
          <p:cNvPr id="65541" name="Rectangle 3"/>
          <p:cNvSpPr>
            <a:spLocks noGrp="1" noChangeArrowheads="1"/>
          </p:cNvSpPr>
          <p:nvPr>
            <p:ph type="body" idx="1"/>
          </p:nvPr>
        </p:nvSpPr>
        <p:spPr bwMode="auto">
          <a:xfrm>
            <a:off x="681038" y="3665538"/>
            <a:ext cx="5435600" cy="5516562"/>
          </a:xfrm>
          <a:noFill/>
        </p:spPr>
        <p:txBody>
          <a:bodyPr wrap="square" lIns="93828" tIns="46914" rIns="93828" bIns="46914" numCol="1" anchor="t" anchorCtr="0" compatLnSpc="1">
            <a:prstTxWarp prst="textNoShape">
              <a:avLst/>
            </a:prstTxWarp>
          </a:bodyPr>
          <a:lstStyle/>
          <a:p>
            <a:pPr marL="228600" indent="-228600" eaLnBrk="1" hangingPunct="1">
              <a:spcBef>
                <a:spcPct val="0"/>
              </a:spcBef>
            </a:pPr>
            <a:endParaRPr 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60000"/>
              </a:spcBef>
              <a:spcAft>
                <a:spcPct val="60000"/>
              </a:spcAft>
            </a:pPr>
            <a:r>
              <a:rPr lang="en-GB" sz="1000" smtClean="0">
                <a:solidFill>
                  <a:schemeClr val="bg1"/>
                </a:solidFill>
              </a:rPr>
              <a:t>Rural Development Programmes:</a:t>
            </a:r>
          </a:p>
          <a:p>
            <a:pPr lvl="1" eaLnBrk="1" hangingPunct="1">
              <a:spcBef>
                <a:spcPct val="10000"/>
              </a:spcBef>
              <a:spcAft>
                <a:spcPct val="30000"/>
              </a:spcAft>
              <a:buClr>
                <a:schemeClr val="bg1"/>
              </a:buClr>
            </a:pPr>
            <a:r>
              <a:rPr lang="en-GB" b="1" smtClean="0">
                <a:solidFill>
                  <a:schemeClr val="bg1"/>
                </a:solidFill>
              </a:rPr>
              <a:t>Cooperation (establishing “operational groups”)</a:t>
            </a:r>
          </a:p>
          <a:p>
            <a:pPr lvl="1" eaLnBrk="1" hangingPunct="1">
              <a:spcBef>
                <a:spcPct val="10000"/>
              </a:spcBef>
              <a:spcAft>
                <a:spcPct val="30000"/>
              </a:spcAft>
              <a:buClr>
                <a:schemeClr val="bg1"/>
              </a:buClr>
            </a:pPr>
            <a:r>
              <a:rPr lang="en-GB" b="1" smtClean="0">
                <a:solidFill>
                  <a:schemeClr val="bg1"/>
                </a:solidFill>
              </a:rPr>
              <a:t>Pilot and demonstration projects</a:t>
            </a:r>
          </a:p>
          <a:p>
            <a:pPr lvl="1" eaLnBrk="1" hangingPunct="1">
              <a:spcBef>
                <a:spcPct val="10000"/>
              </a:spcBef>
              <a:spcAft>
                <a:spcPct val="30000"/>
              </a:spcAft>
              <a:buClr>
                <a:schemeClr val="bg1"/>
              </a:buClr>
            </a:pPr>
            <a:r>
              <a:rPr lang="en-GB" b="1" smtClean="0">
                <a:solidFill>
                  <a:schemeClr val="bg1"/>
                </a:solidFill>
              </a:rPr>
              <a:t>Knowledge transfer and advisory services</a:t>
            </a:r>
          </a:p>
          <a:p>
            <a:pPr lvl="1" eaLnBrk="1" hangingPunct="1">
              <a:spcBef>
                <a:spcPct val="10000"/>
              </a:spcBef>
              <a:spcAft>
                <a:spcPct val="30000"/>
              </a:spcAft>
              <a:buClr>
                <a:schemeClr val="bg1"/>
              </a:buClr>
            </a:pPr>
            <a:r>
              <a:rPr lang="en-GB" b="1" smtClean="0">
                <a:solidFill>
                  <a:schemeClr val="bg1"/>
                </a:solidFill>
              </a:rPr>
              <a:t>Investment</a:t>
            </a:r>
          </a:p>
          <a:p>
            <a:pPr lvl="1" eaLnBrk="1" hangingPunct="1">
              <a:spcBef>
                <a:spcPct val="10000"/>
              </a:spcBef>
              <a:spcAft>
                <a:spcPct val="30000"/>
              </a:spcAft>
              <a:buClr>
                <a:schemeClr val="bg1"/>
              </a:buClr>
            </a:pPr>
            <a:r>
              <a:rPr lang="en-GB" b="1" smtClean="0">
                <a:solidFill>
                  <a:schemeClr val="bg1"/>
                </a:solidFill>
              </a:rPr>
              <a:t>Quality schemes</a:t>
            </a:r>
          </a:p>
          <a:p>
            <a:pPr eaLnBrk="1" hangingPunct="1">
              <a:spcBef>
                <a:spcPts val="1800"/>
              </a:spcBef>
              <a:spcAft>
                <a:spcPct val="60000"/>
              </a:spcAft>
            </a:pPr>
            <a:r>
              <a:rPr lang="en-GB" sz="1000" smtClean="0">
                <a:solidFill>
                  <a:schemeClr val="bg1"/>
                </a:solidFill>
              </a:rPr>
              <a:t>European Union Research Policy (Horizon 2020)</a:t>
            </a:r>
          </a:p>
          <a:p>
            <a:pPr lvl="1" eaLnBrk="1" hangingPunct="1">
              <a:spcBef>
                <a:spcPct val="10000"/>
              </a:spcBef>
              <a:spcAft>
                <a:spcPct val="30000"/>
              </a:spcAft>
              <a:buClr>
                <a:schemeClr val="bg1"/>
              </a:buClr>
            </a:pPr>
            <a:r>
              <a:rPr lang="en-GB" b="1" smtClean="0">
                <a:solidFill>
                  <a:schemeClr val="bg1"/>
                </a:solidFill>
              </a:rPr>
              <a:t>Research projects enhancing the knowledge base</a:t>
            </a:r>
          </a:p>
          <a:p>
            <a:pPr lvl="1" eaLnBrk="1" hangingPunct="1">
              <a:spcBef>
                <a:spcPct val="10000"/>
              </a:spcBef>
              <a:spcAft>
                <a:spcPct val="30000"/>
              </a:spcAft>
              <a:buClr>
                <a:schemeClr val="bg1"/>
              </a:buClr>
            </a:pPr>
            <a:r>
              <a:rPr lang="en-GB" b="1" smtClean="0">
                <a:solidFill>
                  <a:schemeClr val="bg1"/>
                </a:solidFill>
              </a:rPr>
              <a:t>Clusters of innovation actions and multi-actor projects</a:t>
            </a:r>
          </a:p>
          <a:p>
            <a:pPr lvl="1" eaLnBrk="1" hangingPunct="1">
              <a:spcBef>
                <a:spcPct val="10000"/>
              </a:spcBef>
              <a:spcAft>
                <a:spcPct val="30000"/>
              </a:spcAft>
              <a:buClr>
                <a:schemeClr val="bg1"/>
              </a:buClr>
            </a:pPr>
            <a:r>
              <a:rPr lang="en-GB" b="1" smtClean="0">
                <a:solidFill>
                  <a:schemeClr val="bg1"/>
                </a:solidFill>
              </a:rPr>
              <a:t>Support for innovation brokers and innovation centres</a:t>
            </a:r>
          </a:p>
          <a:p>
            <a:pPr lvl="1" eaLnBrk="1" hangingPunct="1">
              <a:spcBef>
                <a:spcPct val="10000"/>
              </a:spcBef>
              <a:spcAft>
                <a:spcPct val="30000"/>
              </a:spcAft>
              <a:buClr>
                <a:schemeClr val="bg1"/>
              </a:buClr>
            </a:pPr>
            <a:r>
              <a:rPr lang="en-GB" b="1" smtClean="0">
                <a:solidFill>
                  <a:schemeClr val="bg1"/>
                </a:solidFill>
              </a:rPr>
              <a:t>On-farm experiments</a:t>
            </a:r>
          </a:p>
          <a:p>
            <a:pPr eaLnBrk="1" hangingPunct="1">
              <a:spcBef>
                <a:spcPct val="0"/>
              </a:spcBef>
            </a:pPr>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60000"/>
              </a:spcBef>
              <a:spcAft>
                <a:spcPct val="60000"/>
              </a:spcAft>
            </a:pPr>
            <a:r>
              <a:rPr lang="en-GB" sz="1000" smtClean="0">
                <a:solidFill>
                  <a:schemeClr val="bg1"/>
                </a:solidFill>
              </a:rPr>
              <a:t>Rural Development Programmes:</a:t>
            </a:r>
          </a:p>
          <a:p>
            <a:pPr lvl="1" eaLnBrk="1" hangingPunct="1">
              <a:spcBef>
                <a:spcPct val="10000"/>
              </a:spcBef>
              <a:spcAft>
                <a:spcPct val="30000"/>
              </a:spcAft>
              <a:buClr>
                <a:schemeClr val="bg1"/>
              </a:buClr>
            </a:pPr>
            <a:r>
              <a:rPr lang="en-GB" b="1" smtClean="0">
                <a:solidFill>
                  <a:schemeClr val="bg1"/>
                </a:solidFill>
              </a:rPr>
              <a:t>Cooperation (establishing “operational groups”)</a:t>
            </a:r>
          </a:p>
          <a:p>
            <a:pPr lvl="1" eaLnBrk="1" hangingPunct="1">
              <a:spcBef>
                <a:spcPct val="10000"/>
              </a:spcBef>
              <a:spcAft>
                <a:spcPct val="30000"/>
              </a:spcAft>
              <a:buClr>
                <a:schemeClr val="bg1"/>
              </a:buClr>
            </a:pPr>
            <a:r>
              <a:rPr lang="en-GB" b="1" smtClean="0">
                <a:solidFill>
                  <a:schemeClr val="bg1"/>
                </a:solidFill>
              </a:rPr>
              <a:t>Pilot and demonstration projects</a:t>
            </a:r>
          </a:p>
          <a:p>
            <a:pPr lvl="1" eaLnBrk="1" hangingPunct="1">
              <a:spcBef>
                <a:spcPct val="10000"/>
              </a:spcBef>
              <a:spcAft>
                <a:spcPct val="30000"/>
              </a:spcAft>
              <a:buClr>
                <a:schemeClr val="bg1"/>
              </a:buClr>
            </a:pPr>
            <a:r>
              <a:rPr lang="en-GB" b="1" smtClean="0">
                <a:solidFill>
                  <a:schemeClr val="bg1"/>
                </a:solidFill>
              </a:rPr>
              <a:t>Knowledge transfer and advisory services</a:t>
            </a:r>
          </a:p>
          <a:p>
            <a:pPr lvl="1" eaLnBrk="1" hangingPunct="1">
              <a:spcBef>
                <a:spcPct val="10000"/>
              </a:spcBef>
              <a:spcAft>
                <a:spcPct val="30000"/>
              </a:spcAft>
              <a:buClr>
                <a:schemeClr val="bg1"/>
              </a:buClr>
            </a:pPr>
            <a:r>
              <a:rPr lang="en-GB" b="1" smtClean="0">
                <a:solidFill>
                  <a:schemeClr val="bg1"/>
                </a:solidFill>
              </a:rPr>
              <a:t>Investment</a:t>
            </a:r>
          </a:p>
          <a:p>
            <a:pPr lvl="1" eaLnBrk="1" hangingPunct="1">
              <a:spcBef>
                <a:spcPct val="10000"/>
              </a:spcBef>
              <a:spcAft>
                <a:spcPct val="30000"/>
              </a:spcAft>
              <a:buClr>
                <a:schemeClr val="bg1"/>
              </a:buClr>
            </a:pPr>
            <a:r>
              <a:rPr lang="en-GB" b="1" smtClean="0">
                <a:solidFill>
                  <a:schemeClr val="bg1"/>
                </a:solidFill>
              </a:rPr>
              <a:t>Quality schemes</a:t>
            </a:r>
          </a:p>
          <a:p>
            <a:pPr eaLnBrk="1" hangingPunct="1">
              <a:spcBef>
                <a:spcPts val="1800"/>
              </a:spcBef>
              <a:spcAft>
                <a:spcPct val="60000"/>
              </a:spcAft>
            </a:pPr>
            <a:r>
              <a:rPr lang="en-GB" sz="1000" smtClean="0">
                <a:solidFill>
                  <a:schemeClr val="bg1"/>
                </a:solidFill>
              </a:rPr>
              <a:t>European Union Research Policy (Horizon 2020)</a:t>
            </a:r>
          </a:p>
          <a:p>
            <a:pPr lvl="1" eaLnBrk="1" hangingPunct="1">
              <a:spcBef>
                <a:spcPct val="10000"/>
              </a:spcBef>
              <a:spcAft>
                <a:spcPct val="30000"/>
              </a:spcAft>
              <a:buClr>
                <a:schemeClr val="bg1"/>
              </a:buClr>
            </a:pPr>
            <a:r>
              <a:rPr lang="en-GB" b="1" smtClean="0">
                <a:solidFill>
                  <a:schemeClr val="bg1"/>
                </a:solidFill>
              </a:rPr>
              <a:t>Research projects enhancing the knowledge base</a:t>
            </a:r>
          </a:p>
          <a:p>
            <a:pPr lvl="1" eaLnBrk="1" hangingPunct="1">
              <a:spcBef>
                <a:spcPct val="10000"/>
              </a:spcBef>
              <a:spcAft>
                <a:spcPct val="30000"/>
              </a:spcAft>
              <a:buClr>
                <a:schemeClr val="bg1"/>
              </a:buClr>
            </a:pPr>
            <a:r>
              <a:rPr lang="en-GB" b="1" smtClean="0">
                <a:solidFill>
                  <a:schemeClr val="bg1"/>
                </a:solidFill>
              </a:rPr>
              <a:t>Clusters of innovation actions and multi-actor projects</a:t>
            </a:r>
          </a:p>
          <a:p>
            <a:pPr lvl="1" eaLnBrk="1" hangingPunct="1">
              <a:spcBef>
                <a:spcPct val="10000"/>
              </a:spcBef>
              <a:spcAft>
                <a:spcPct val="30000"/>
              </a:spcAft>
              <a:buClr>
                <a:schemeClr val="bg1"/>
              </a:buClr>
            </a:pPr>
            <a:r>
              <a:rPr lang="en-GB" b="1" smtClean="0">
                <a:solidFill>
                  <a:schemeClr val="bg1"/>
                </a:solidFill>
              </a:rPr>
              <a:t>Support for innovation brokers and innovation centres</a:t>
            </a:r>
          </a:p>
          <a:p>
            <a:pPr lvl="1" eaLnBrk="1" hangingPunct="1">
              <a:spcBef>
                <a:spcPct val="10000"/>
              </a:spcBef>
              <a:spcAft>
                <a:spcPct val="30000"/>
              </a:spcAft>
              <a:buClr>
                <a:schemeClr val="bg1"/>
              </a:buClr>
            </a:pPr>
            <a:r>
              <a:rPr lang="en-GB" b="1" smtClean="0">
                <a:solidFill>
                  <a:schemeClr val="bg1"/>
                </a:solidFill>
              </a:rPr>
              <a:t>On-farm experiments</a:t>
            </a:r>
          </a:p>
          <a:p>
            <a:pPr eaLnBrk="1" hangingPunct="1">
              <a:spcBef>
                <a:spcPct val="0"/>
              </a:spcBef>
            </a:pP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it-IT"/>
              <a:t>pippo</a:t>
            </a:r>
          </a:p>
        </p:txBody>
      </p:sp>
      <p:sp>
        <p:nvSpPr>
          <p:cNvPr id="5" name="Rectangle 5"/>
          <p:cNvSpPr>
            <a:spLocks noGrp="1" noChangeArrowheads="1"/>
          </p:cNvSpPr>
          <p:nvPr>
            <p:ph type="dt" idx="1"/>
          </p:nvPr>
        </p:nvSpPr>
        <p:spPr>
          <a:ln/>
        </p:spPr>
        <p:txBody>
          <a:bodyPr/>
          <a:lstStyle/>
          <a:p>
            <a:r>
              <a:rPr lang="it-IT"/>
              <a:t>------------</a:t>
            </a:r>
          </a:p>
        </p:txBody>
      </p:sp>
      <p:sp>
        <p:nvSpPr>
          <p:cNvPr id="7" name="Rectangle 7"/>
          <p:cNvSpPr>
            <a:spLocks noGrp="1" noChangeArrowheads="1"/>
          </p:cNvSpPr>
          <p:nvPr>
            <p:ph type="sldNum" sz="quarter" idx="5"/>
          </p:nvPr>
        </p:nvSpPr>
        <p:spPr>
          <a:ln/>
        </p:spPr>
        <p:txBody>
          <a:bodyPr/>
          <a:lstStyle/>
          <a:p>
            <a:fld id="{107DAFC9-A676-4A5A-9FA1-65C4A75DF8DB}" type="slidenum">
              <a:rPr lang="it-IT"/>
              <a:pPr/>
              <a:t>22</a:t>
            </a:fld>
            <a:endParaRPr lang="it-IT"/>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1066800" y="1981200"/>
            <a:ext cx="7543800" cy="4114800"/>
          </a:xfrm>
        </p:spPr>
        <p:txBody>
          <a:bodyPr rtlCol="0">
            <a:normAutofit/>
          </a:bodyPr>
          <a:lstStyle/>
          <a:p>
            <a:pPr lvl="0"/>
            <a:endParaRPr lang="it-IT" noProof="0" smtClean="0"/>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16EF2C-AFC0-47DF-99AA-F003B41264BC}" type="slidenum">
              <a:rPr lang="it-IT"/>
              <a:pPr>
                <a:defRPr/>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3"/>
          <p:cNvSpPr>
            <a:spLocks noChangeArrowheads="1"/>
          </p:cNvSpPr>
          <p:nvPr/>
        </p:nvSpPr>
        <p:spPr bwMode="auto">
          <a:xfrm>
            <a:off x="0" y="835025"/>
            <a:ext cx="9180513" cy="6022975"/>
          </a:xfrm>
          <a:prstGeom prst="rect">
            <a:avLst/>
          </a:prstGeom>
          <a:solidFill>
            <a:srgbClr val="42A62A"/>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i="1" dirty="0">
              <a:solidFill>
                <a:srgbClr val="FFFFFF"/>
              </a:solidFill>
            </a:endParaRPr>
          </a:p>
        </p:txBody>
      </p:sp>
      <p:pic>
        <p:nvPicPr>
          <p:cNvPr id="3" name="Picture 6"/>
          <p:cNvPicPr>
            <a:picLocks noChangeAspect="1" noChangeArrowheads="1"/>
          </p:cNvPicPr>
          <p:nvPr userDrawn="1"/>
        </p:nvPicPr>
        <p:blipFill>
          <a:blip r:embed="rId2" cstate="print"/>
          <a:srcRect/>
          <a:stretch>
            <a:fillRect/>
          </a:stretch>
        </p:blipFill>
        <p:spPr bwMode="auto">
          <a:xfrm>
            <a:off x="4254500" y="6486525"/>
            <a:ext cx="611188" cy="407988"/>
          </a:xfrm>
          <a:prstGeom prst="rect">
            <a:avLst/>
          </a:prstGeom>
          <a:noFill/>
          <a:ln w="9525">
            <a:noFill/>
            <a:miter lim="800000"/>
            <a:headEnd/>
            <a:tailEnd/>
          </a:ln>
        </p:spPr>
      </p:pic>
      <p:pic>
        <p:nvPicPr>
          <p:cNvPr id="4" name="Picture 2"/>
          <p:cNvPicPr>
            <a:picLocks noChangeAspect="1" noChangeArrowheads="1"/>
          </p:cNvPicPr>
          <p:nvPr userDrawn="1"/>
        </p:nvPicPr>
        <p:blipFill>
          <a:blip r:embed="rId3" cstate="print"/>
          <a:srcRect/>
          <a:stretch>
            <a:fillRect/>
          </a:stretch>
        </p:blipFill>
        <p:spPr bwMode="auto">
          <a:xfrm>
            <a:off x="3649663" y="33338"/>
            <a:ext cx="1814512" cy="1398587"/>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A51F6BD-B291-48A8-BEA6-7779BBE28D06}" type="datetimeFigureOut">
              <a:rPr lang="pl-PL" smtClean="0"/>
              <a:pPr/>
              <a:t>2013-10-09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F68E442-4081-4E56-82AC-83315C208DC2}"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1F6BD-B291-48A8-BEA6-7779BBE28D06}" type="datetimeFigureOut">
              <a:rPr lang="pl-PL" smtClean="0"/>
              <a:pPr/>
              <a:t>2013-10-09</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8E442-4081-4E56-82AC-83315C208DC2}"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jpeg"/><Relationship Id="rId4" Type="http://schemas.openxmlformats.org/officeDocument/2006/relationships/image" Target="../media/image28.wmf"/></Relationships>
</file>

<file path=ppt/slides/_rels/slide2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Stefano.mancuso@unifi.it" TargetMode="External"/><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hyperlink" Target="mailto:camilla.pandolfi@unifi.i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http://www.kielce.uw.gov.pl/uw/images/herbwoj2.gif" TargetMode="External"/><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www.lgd-sandomierz.eu/images/szlak_jablkowy/01.jpg" TargetMode="External"/><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6.png"/><Relationship Id="rId7" Type="http://schemas.openxmlformats.org/officeDocument/2006/relationships/diagramColors" Target="../diagrams/colors1.xml"/><Relationship Id="rId12"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99.jpeg"/><Relationship Id="rId5" Type="http://schemas.openxmlformats.org/officeDocument/2006/relationships/diagramLayout" Target="../diagrams/layout1.xml"/><Relationship Id="rId10" Type="http://schemas.openxmlformats.org/officeDocument/2006/relationships/image" Target="../media/image98.png"/><Relationship Id="rId4" Type="http://schemas.openxmlformats.org/officeDocument/2006/relationships/diagramData" Target="../diagrams/data1.xml"/><Relationship Id="rId9" Type="http://schemas.openxmlformats.org/officeDocument/2006/relationships/image" Target="../media/image9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7.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7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75.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76.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113.jpeg"/><Relationship Id="rId4" Type="http://schemas.openxmlformats.org/officeDocument/2006/relationships/diagramLayout" Target="../diagrams/layout16.xml"/><Relationship Id="rId9" Type="http://schemas.openxmlformats.org/officeDocument/2006/relationships/image" Target="../media/image112.jpeg"/></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18" Type="http://schemas.openxmlformats.org/officeDocument/2006/relationships/diagramColors" Target="../diagrams/colors19.xml"/><Relationship Id="rId3" Type="http://schemas.openxmlformats.org/officeDocument/2006/relationships/image" Target="../media/image115.jpeg"/><Relationship Id="rId7" Type="http://schemas.openxmlformats.org/officeDocument/2006/relationships/diagramQuickStyle" Target="../diagrams/quickStyle17.xml"/><Relationship Id="rId12" Type="http://schemas.openxmlformats.org/officeDocument/2006/relationships/diagramQuickStyle" Target="../diagrams/quickStyle18.xml"/><Relationship Id="rId17" Type="http://schemas.openxmlformats.org/officeDocument/2006/relationships/diagramQuickStyle" Target="../diagrams/quickStyle19.xml"/><Relationship Id="rId2" Type="http://schemas.openxmlformats.org/officeDocument/2006/relationships/image" Target="../media/image114.jpeg"/><Relationship Id="rId16" Type="http://schemas.openxmlformats.org/officeDocument/2006/relationships/diagramLayout" Target="../diagrams/layout19.xml"/><Relationship Id="rId1" Type="http://schemas.openxmlformats.org/officeDocument/2006/relationships/slideLayout" Target="../slideLayouts/slideLayout2.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5" Type="http://schemas.openxmlformats.org/officeDocument/2006/relationships/diagramData" Target="../diagrams/data19.xml"/><Relationship Id="rId10" Type="http://schemas.openxmlformats.org/officeDocument/2006/relationships/diagramData" Target="../diagrams/data18.xml"/><Relationship Id="rId19" Type="http://schemas.microsoft.com/office/2007/relationships/diagramDrawing" Target="../diagrams/drawing19.xml"/><Relationship Id="rId4" Type="http://schemas.openxmlformats.org/officeDocument/2006/relationships/image" Target="../media/image116.jpeg"/><Relationship Id="rId9" Type="http://schemas.microsoft.com/office/2007/relationships/diagramDrawing" Target="../diagrams/drawing17.xml"/><Relationship Id="rId14" Type="http://schemas.microsoft.com/office/2007/relationships/diagramDrawing" Target="../diagrams/drawing1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8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8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492896"/>
            <a:ext cx="7772400" cy="1470025"/>
          </a:xfrm>
        </p:spPr>
        <p:txBody>
          <a:bodyPr>
            <a:normAutofit fontScale="90000"/>
          </a:bodyPr>
          <a:lstStyle/>
          <a:p>
            <a:r>
              <a:rPr lang="de-DE" dirty="0"/>
              <a:t> </a:t>
            </a:r>
            <a:r>
              <a:rPr lang="en-GB" dirty="0"/>
              <a:t/>
            </a:r>
            <a:br>
              <a:rPr lang="en-GB" dirty="0"/>
            </a:br>
            <a:r>
              <a:rPr lang="en-GB" sz="3100" b="1" dirty="0"/>
              <a:t>Partnership ‘</a:t>
            </a:r>
            <a:r>
              <a:rPr lang="en-GB" sz="3100" b="1" dirty="0" err="1"/>
              <a:t>AgriFood</a:t>
            </a:r>
            <a:r>
              <a:rPr lang="en-GB" sz="3100" b="1" dirty="0"/>
              <a:t> Innovators’</a:t>
            </a:r>
            <a:r>
              <a:rPr lang="en-GB" sz="3100" dirty="0"/>
              <a:t/>
            </a:r>
            <a:br>
              <a:rPr lang="en-GB" sz="3100" dirty="0"/>
            </a:br>
            <a:r>
              <a:rPr lang="en-GB" sz="3100" b="1" u="sng" dirty="0" smtClean="0"/>
              <a:t>‘Regions </a:t>
            </a:r>
            <a:r>
              <a:rPr lang="en-GB" sz="3100" b="1" u="sng" dirty="0"/>
              <a:t>for Agricultural Productivity and Sustainability’</a:t>
            </a:r>
            <a:r>
              <a:rPr lang="en-GB" dirty="0"/>
              <a:t/>
            </a:r>
            <a:br>
              <a:rPr lang="en-GB" dirty="0"/>
            </a:br>
            <a:endParaRPr lang="en-GB" dirty="0"/>
          </a:p>
        </p:txBody>
      </p:sp>
      <p:sp>
        <p:nvSpPr>
          <p:cNvPr id="3" name="Subtitle 2"/>
          <p:cNvSpPr>
            <a:spLocks noGrp="1"/>
          </p:cNvSpPr>
          <p:nvPr>
            <p:ph type="subTitle" idx="1"/>
          </p:nvPr>
        </p:nvSpPr>
        <p:spPr>
          <a:xfrm>
            <a:off x="1187624" y="4653136"/>
            <a:ext cx="6400800" cy="1752600"/>
          </a:xfrm>
        </p:spPr>
        <p:txBody>
          <a:bodyPr>
            <a:normAutofit/>
          </a:bodyPr>
          <a:lstStyle/>
          <a:p>
            <a:r>
              <a:rPr lang="en-GB" sz="2400" b="1" dirty="0" smtClean="0">
                <a:solidFill>
                  <a:schemeClr val="tx1"/>
                </a:solidFill>
              </a:rPr>
              <a:t>9 </a:t>
            </a:r>
            <a:r>
              <a:rPr lang="en-GB" sz="2400" b="1" dirty="0">
                <a:solidFill>
                  <a:schemeClr val="tx1"/>
                </a:solidFill>
              </a:rPr>
              <a:t>October 09.00 - 13.00</a:t>
            </a:r>
          </a:p>
          <a:p>
            <a:r>
              <a:rPr lang="en-GB" sz="2400" b="1" dirty="0" smtClean="0">
                <a:solidFill>
                  <a:schemeClr val="tx1"/>
                </a:solidFill>
              </a:rPr>
              <a:t> </a:t>
            </a:r>
            <a:r>
              <a:rPr lang="en-GB" sz="2400" b="1" dirty="0">
                <a:solidFill>
                  <a:schemeClr val="tx1"/>
                </a:solidFill>
              </a:rPr>
              <a:t>Northern Ireland Executive, 180 </a:t>
            </a:r>
            <a:r>
              <a:rPr lang="en-GB" sz="2400" b="1" dirty="0" err="1">
                <a:solidFill>
                  <a:schemeClr val="tx1"/>
                </a:solidFill>
              </a:rPr>
              <a:t>Chaussée</a:t>
            </a:r>
            <a:r>
              <a:rPr lang="en-GB" sz="2400" b="1" dirty="0">
                <a:solidFill>
                  <a:schemeClr val="tx1"/>
                </a:solidFill>
              </a:rPr>
              <a:t> </a:t>
            </a:r>
            <a:r>
              <a:rPr lang="en-GB" sz="2400" b="1" dirty="0" err="1">
                <a:solidFill>
                  <a:schemeClr val="tx1"/>
                </a:solidFill>
              </a:rPr>
              <a:t>d'Etterbeek</a:t>
            </a:r>
            <a:r>
              <a:rPr lang="en-GB" sz="2400" b="1" dirty="0">
                <a:solidFill>
                  <a:schemeClr val="tx1"/>
                </a:solidFill>
              </a:rPr>
              <a:t>, 1040 Brussels</a:t>
            </a:r>
          </a:p>
        </p:txBody>
      </p:sp>
      <p:pic>
        <p:nvPicPr>
          <p:cNvPr id="4" name="Picture 3" descr="Logo OD2013 horiz"/>
          <p:cNvPicPr/>
          <p:nvPr/>
        </p:nvPicPr>
        <p:blipFill>
          <a:blip r:embed="rId3" cstate="print"/>
          <a:srcRect/>
          <a:stretch>
            <a:fillRect/>
          </a:stretch>
        </p:blipFill>
        <p:spPr bwMode="auto">
          <a:xfrm>
            <a:off x="1619672" y="548680"/>
            <a:ext cx="5457825" cy="119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806700" y="2816225"/>
            <a:ext cx="2732088" cy="1487488"/>
            <a:chOff x="1764" y="1135"/>
            <a:chExt cx="1721" cy="937"/>
          </a:xfrm>
        </p:grpSpPr>
        <p:pic>
          <p:nvPicPr>
            <p:cNvPr id="33814" name="Picture 3" descr="getreide_weizen"/>
            <p:cNvPicPr>
              <a:picLocks noChangeAspect="1" noChangeArrowheads="1"/>
            </p:cNvPicPr>
            <p:nvPr/>
          </p:nvPicPr>
          <p:blipFill>
            <a:blip r:embed="rId2" cstate="print"/>
            <a:srcRect/>
            <a:stretch>
              <a:fillRect/>
            </a:stretch>
          </p:blipFill>
          <p:spPr bwMode="auto">
            <a:xfrm>
              <a:off x="1764" y="1156"/>
              <a:ext cx="1228" cy="916"/>
            </a:xfrm>
            <a:prstGeom prst="rect">
              <a:avLst/>
            </a:prstGeom>
            <a:noFill/>
            <a:ln w="9525">
              <a:noFill/>
              <a:miter lim="800000"/>
              <a:headEnd/>
              <a:tailEnd/>
            </a:ln>
          </p:spPr>
        </p:pic>
        <p:sp>
          <p:nvSpPr>
            <p:cNvPr id="33815" name="Text Box 4"/>
            <p:cNvSpPr txBox="1">
              <a:spLocks noChangeArrowheads="1"/>
            </p:cNvSpPr>
            <p:nvPr/>
          </p:nvSpPr>
          <p:spPr bwMode="auto">
            <a:xfrm>
              <a:off x="2977" y="1135"/>
              <a:ext cx="508" cy="250"/>
            </a:xfrm>
            <a:prstGeom prst="rect">
              <a:avLst/>
            </a:prstGeom>
            <a:noFill/>
            <a:ln w="9525">
              <a:noFill/>
              <a:miter lim="800000"/>
              <a:headEnd/>
              <a:tailEnd/>
            </a:ln>
          </p:spPr>
          <p:txBody>
            <a:bodyPr wrap="none">
              <a:spAutoFit/>
            </a:bodyPr>
            <a:lstStyle/>
            <a:p>
              <a:pPr>
                <a:spcBef>
                  <a:spcPct val="30000"/>
                </a:spcBef>
              </a:pPr>
              <a:r>
                <a:rPr lang="en-GB" sz="2000" b="1">
                  <a:solidFill>
                    <a:srgbClr val="003366"/>
                  </a:solidFill>
                  <a:ea typeface="MS PGothic" pitchFamily="34" charset="-128"/>
                </a:rPr>
                <a:t>Food</a:t>
              </a:r>
            </a:p>
          </p:txBody>
        </p:sp>
      </p:grpSp>
      <p:grpSp>
        <p:nvGrpSpPr>
          <p:cNvPr id="3" name="Group 5"/>
          <p:cNvGrpSpPr>
            <a:grpSpLocks/>
          </p:cNvGrpSpPr>
          <p:nvPr/>
        </p:nvGrpSpPr>
        <p:grpSpPr bwMode="auto">
          <a:xfrm>
            <a:off x="788988" y="1666875"/>
            <a:ext cx="3578225" cy="1535113"/>
            <a:chOff x="339" y="656"/>
            <a:chExt cx="2254" cy="967"/>
          </a:xfrm>
        </p:grpSpPr>
        <p:sp>
          <p:nvSpPr>
            <p:cNvPr id="33812" name="Text Box 6"/>
            <p:cNvSpPr txBox="1">
              <a:spLocks noChangeArrowheads="1"/>
            </p:cNvSpPr>
            <p:nvPr/>
          </p:nvSpPr>
          <p:spPr bwMode="auto">
            <a:xfrm>
              <a:off x="1518" y="656"/>
              <a:ext cx="1075" cy="442"/>
            </a:xfrm>
            <a:prstGeom prst="rect">
              <a:avLst/>
            </a:prstGeom>
            <a:noFill/>
            <a:ln w="9525">
              <a:noFill/>
              <a:miter lim="800000"/>
              <a:headEnd/>
              <a:tailEnd/>
            </a:ln>
          </p:spPr>
          <p:txBody>
            <a:bodyPr wrap="none">
              <a:spAutoFit/>
            </a:bodyPr>
            <a:lstStyle/>
            <a:p>
              <a:pPr>
                <a:spcBef>
                  <a:spcPct val="30000"/>
                </a:spcBef>
              </a:pPr>
              <a:r>
                <a:rPr lang="en-GB" sz="2000" b="1">
                  <a:solidFill>
                    <a:srgbClr val="003366"/>
                  </a:solidFill>
                </a:rPr>
                <a:t>Biodiversity</a:t>
              </a:r>
              <a:r>
                <a:rPr lang="en-GB" sz="2000">
                  <a:solidFill>
                    <a:srgbClr val="003366"/>
                  </a:solidFill>
                </a:rPr>
                <a:t> </a:t>
              </a:r>
              <a:br>
                <a:rPr lang="en-GB" sz="2000">
                  <a:solidFill>
                    <a:srgbClr val="003366"/>
                  </a:solidFill>
                </a:rPr>
              </a:br>
              <a:r>
                <a:rPr lang="en-GB" sz="2000" b="1">
                  <a:solidFill>
                    <a:srgbClr val="003366"/>
                  </a:solidFill>
                  <a:ea typeface="MS PGothic" pitchFamily="34" charset="-128"/>
                </a:rPr>
                <a:t>Habitats</a:t>
              </a:r>
            </a:p>
          </p:txBody>
        </p:sp>
        <p:pic>
          <p:nvPicPr>
            <p:cNvPr id="33813" name="Picture 7" descr="pictures%5CTB_attractions%5C1%5C2004%5Cnad_Sv"/>
            <p:cNvPicPr>
              <a:picLocks noChangeAspect="1" noChangeArrowheads="1"/>
            </p:cNvPicPr>
            <p:nvPr/>
          </p:nvPicPr>
          <p:blipFill>
            <a:blip r:embed="rId3" cstate="print"/>
            <a:srcRect t="13481" r="11530" b="10637"/>
            <a:stretch>
              <a:fillRect/>
            </a:stretch>
          </p:blipFill>
          <p:spPr bwMode="auto">
            <a:xfrm>
              <a:off x="339" y="708"/>
              <a:ext cx="1177" cy="915"/>
            </a:xfrm>
            <a:prstGeom prst="rect">
              <a:avLst/>
            </a:prstGeom>
            <a:noFill/>
            <a:ln w="9525">
              <a:noFill/>
              <a:miter lim="800000"/>
              <a:headEnd/>
              <a:tailEnd/>
            </a:ln>
          </p:spPr>
        </p:pic>
      </p:grpSp>
      <p:grpSp>
        <p:nvGrpSpPr>
          <p:cNvPr id="4" name="Group 8"/>
          <p:cNvGrpSpPr>
            <a:grpSpLocks/>
          </p:cNvGrpSpPr>
          <p:nvPr/>
        </p:nvGrpSpPr>
        <p:grpSpPr bwMode="auto">
          <a:xfrm>
            <a:off x="4683125" y="2020888"/>
            <a:ext cx="4144963" cy="1560512"/>
            <a:chOff x="2897" y="2592"/>
            <a:chExt cx="2611" cy="983"/>
          </a:xfrm>
        </p:grpSpPr>
        <p:sp>
          <p:nvSpPr>
            <p:cNvPr id="33810" name="Text Box 9"/>
            <p:cNvSpPr txBox="1">
              <a:spLocks noChangeArrowheads="1"/>
            </p:cNvSpPr>
            <p:nvPr/>
          </p:nvSpPr>
          <p:spPr bwMode="auto">
            <a:xfrm>
              <a:off x="2897" y="2592"/>
              <a:ext cx="1145" cy="442"/>
            </a:xfrm>
            <a:prstGeom prst="rect">
              <a:avLst/>
            </a:prstGeom>
            <a:noFill/>
            <a:ln w="9525">
              <a:noFill/>
              <a:miter lim="800000"/>
              <a:headEnd/>
              <a:tailEnd/>
            </a:ln>
          </p:spPr>
          <p:txBody>
            <a:bodyPr wrap="none">
              <a:spAutoFit/>
            </a:bodyPr>
            <a:lstStyle/>
            <a:p>
              <a:pPr>
                <a:spcBef>
                  <a:spcPct val="30000"/>
                </a:spcBef>
              </a:pPr>
              <a:r>
                <a:rPr lang="en-GB" sz="2000" b="1">
                  <a:solidFill>
                    <a:srgbClr val="003366"/>
                  </a:solidFill>
                  <a:ea typeface="MS PGothic" pitchFamily="34" charset="-128"/>
                </a:rPr>
                <a:t>      Economic</a:t>
              </a:r>
              <a:br>
                <a:rPr lang="en-GB" sz="2000" b="1">
                  <a:solidFill>
                    <a:srgbClr val="003366"/>
                  </a:solidFill>
                  <a:ea typeface="MS PGothic" pitchFamily="34" charset="-128"/>
                </a:rPr>
              </a:br>
              <a:r>
                <a:rPr lang="en-GB" sz="2000" b="1">
                  <a:solidFill>
                    <a:srgbClr val="003366"/>
                  </a:solidFill>
                  <a:ea typeface="MS PGothic" pitchFamily="34" charset="-128"/>
                </a:rPr>
                <a:t>      Viability</a:t>
              </a:r>
            </a:p>
          </p:txBody>
        </p:sp>
        <p:pic>
          <p:nvPicPr>
            <p:cNvPr id="33811" name="Picture 10"/>
            <p:cNvPicPr>
              <a:picLocks noChangeAspect="1" noChangeArrowheads="1"/>
            </p:cNvPicPr>
            <p:nvPr/>
          </p:nvPicPr>
          <p:blipFill>
            <a:blip r:embed="rId4" cstate="print"/>
            <a:srcRect l="11145" t="24927" r="59364" b="29350"/>
            <a:stretch>
              <a:fillRect/>
            </a:stretch>
          </p:blipFill>
          <p:spPr bwMode="auto">
            <a:xfrm>
              <a:off x="4301" y="2652"/>
              <a:ext cx="1207" cy="923"/>
            </a:xfrm>
            <a:prstGeom prst="rect">
              <a:avLst/>
            </a:prstGeom>
            <a:noFill/>
            <a:ln w="9525">
              <a:noFill/>
              <a:miter lim="800000"/>
              <a:headEnd/>
              <a:tailEnd/>
            </a:ln>
          </p:spPr>
        </p:pic>
      </p:grpSp>
      <p:grpSp>
        <p:nvGrpSpPr>
          <p:cNvPr id="5" name="Group 11"/>
          <p:cNvGrpSpPr>
            <a:grpSpLocks/>
          </p:cNvGrpSpPr>
          <p:nvPr/>
        </p:nvGrpSpPr>
        <p:grpSpPr bwMode="auto">
          <a:xfrm>
            <a:off x="423863" y="3514725"/>
            <a:ext cx="4533900" cy="1471613"/>
            <a:chOff x="249" y="1603"/>
            <a:chExt cx="2856" cy="927"/>
          </a:xfrm>
        </p:grpSpPr>
        <p:pic>
          <p:nvPicPr>
            <p:cNvPr id="33808" name="Picture 12"/>
            <p:cNvPicPr>
              <a:picLocks noChangeAspect="1" noChangeArrowheads="1"/>
            </p:cNvPicPr>
            <p:nvPr/>
          </p:nvPicPr>
          <p:blipFill>
            <a:blip r:embed="rId5" cstate="print"/>
            <a:srcRect/>
            <a:stretch>
              <a:fillRect/>
            </a:stretch>
          </p:blipFill>
          <p:spPr bwMode="auto">
            <a:xfrm>
              <a:off x="249" y="1603"/>
              <a:ext cx="1241" cy="912"/>
            </a:xfrm>
            <a:prstGeom prst="rect">
              <a:avLst/>
            </a:prstGeom>
            <a:noFill/>
            <a:ln w="9525">
              <a:noFill/>
              <a:miter lim="800000"/>
              <a:headEnd/>
              <a:tailEnd/>
            </a:ln>
          </p:spPr>
        </p:pic>
        <p:sp>
          <p:nvSpPr>
            <p:cNvPr id="33809" name="Text Box 13"/>
            <p:cNvSpPr txBox="1">
              <a:spLocks noChangeArrowheads="1"/>
            </p:cNvSpPr>
            <p:nvPr/>
          </p:nvSpPr>
          <p:spPr bwMode="auto">
            <a:xfrm>
              <a:off x="1462" y="2280"/>
              <a:ext cx="1643" cy="250"/>
            </a:xfrm>
            <a:prstGeom prst="rect">
              <a:avLst/>
            </a:prstGeom>
            <a:noFill/>
            <a:ln w="9525">
              <a:noFill/>
              <a:miter lim="800000"/>
              <a:headEnd/>
              <a:tailEnd/>
            </a:ln>
          </p:spPr>
          <p:txBody>
            <a:bodyPr>
              <a:spAutoFit/>
            </a:bodyPr>
            <a:lstStyle/>
            <a:p>
              <a:pPr>
                <a:spcBef>
                  <a:spcPct val="30000"/>
                </a:spcBef>
              </a:pPr>
              <a:r>
                <a:rPr lang="en-GB" sz="2000" b="1">
                  <a:solidFill>
                    <a:srgbClr val="003366"/>
                  </a:solidFill>
                  <a:ea typeface="MS PGothic" pitchFamily="34" charset="-128"/>
                </a:rPr>
                <a:t>Climate Change</a:t>
              </a:r>
            </a:p>
          </p:txBody>
        </p:sp>
      </p:grpSp>
      <p:grpSp>
        <p:nvGrpSpPr>
          <p:cNvPr id="6" name="Group 14"/>
          <p:cNvGrpSpPr>
            <a:grpSpLocks/>
          </p:cNvGrpSpPr>
          <p:nvPr/>
        </p:nvGrpSpPr>
        <p:grpSpPr bwMode="auto">
          <a:xfrm>
            <a:off x="936625" y="5145088"/>
            <a:ext cx="3632200" cy="1485900"/>
            <a:chOff x="1768" y="3102"/>
            <a:chExt cx="2288" cy="936"/>
          </a:xfrm>
        </p:grpSpPr>
        <p:pic>
          <p:nvPicPr>
            <p:cNvPr id="33806" name="Picture 15" descr="bewaesserung"/>
            <p:cNvPicPr>
              <a:picLocks noChangeAspect="1" noChangeArrowheads="1"/>
            </p:cNvPicPr>
            <p:nvPr/>
          </p:nvPicPr>
          <p:blipFill>
            <a:blip r:embed="rId6" cstate="print"/>
            <a:srcRect l="13052" t="2431" r="22145" b="30583"/>
            <a:stretch>
              <a:fillRect/>
            </a:stretch>
          </p:blipFill>
          <p:spPr bwMode="auto">
            <a:xfrm>
              <a:off x="1768" y="3133"/>
              <a:ext cx="1203" cy="905"/>
            </a:xfrm>
            <a:prstGeom prst="rect">
              <a:avLst/>
            </a:prstGeom>
            <a:noFill/>
            <a:ln w="9525">
              <a:noFill/>
              <a:miter lim="800000"/>
              <a:headEnd/>
              <a:tailEnd/>
            </a:ln>
          </p:spPr>
        </p:pic>
        <p:sp>
          <p:nvSpPr>
            <p:cNvPr id="33807" name="Text Box 16"/>
            <p:cNvSpPr txBox="1">
              <a:spLocks noChangeArrowheads="1"/>
            </p:cNvSpPr>
            <p:nvPr/>
          </p:nvSpPr>
          <p:spPr bwMode="auto">
            <a:xfrm>
              <a:off x="2953" y="3102"/>
              <a:ext cx="1103" cy="442"/>
            </a:xfrm>
            <a:prstGeom prst="rect">
              <a:avLst/>
            </a:prstGeom>
            <a:noFill/>
            <a:ln w="9525">
              <a:noFill/>
              <a:miter lim="800000"/>
              <a:headEnd/>
              <a:tailEnd/>
            </a:ln>
          </p:spPr>
          <p:txBody>
            <a:bodyPr wrap="none">
              <a:spAutoFit/>
            </a:bodyPr>
            <a:lstStyle/>
            <a:p>
              <a:pPr>
                <a:spcBef>
                  <a:spcPct val="30000"/>
                </a:spcBef>
              </a:pPr>
              <a:r>
                <a:rPr lang="en-GB" sz="2000" b="1">
                  <a:solidFill>
                    <a:srgbClr val="003366"/>
                  </a:solidFill>
                  <a:ea typeface="MS PGothic" pitchFamily="34" charset="-128"/>
                </a:rPr>
                <a:t>Resource-</a:t>
              </a:r>
              <a:br>
                <a:rPr lang="en-GB" sz="2000" b="1">
                  <a:solidFill>
                    <a:srgbClr val="003366"/>
                  </a:solidFill>
                  <a:ea typeface="MS PGothic" pitchFamily="34" charset="-128"/>
                </a:rPr>
              </a:br>
              <a:r>
                <a:rPr lang="en-GB" sz="2000" b="1">
                  <a:solidFill>
                    <a:srgbClr val="003366"/>
                  </a:solidFill>
                  <a:ea typeface="MS PGothic" pitchFamily="34" charset="-128"/>
                </a:rPr>
                <a:t>management</a:t>
              </a:r>
            </a:p>
          </p:txBody>
        </p:sp>
      </p:grpSp>
      <p:grpSp>
        <p:nvGrpSpPr>
          <p:cNvPr id="7" name="Group 21"/>
          <p:cNvGrpSpPr>
            <a:grpSpLocks/>
          </p:cNvGrpSpPr>
          <p:nvPr/>
        </p:nvGrpSpPr>
        <p:grpSpPr bwMode="auto">
          <a:xfrm>
            <a:off x="4926013" y="3263900"/>
            <a:ext cx="3267075" cy="1379538"/>
            <a:chOff x="3053" y="1645"/>
            <a:chExt cx="2058" cy="869"/>
          </a:xfrm>
        </p:grpSpPr>
        <p:sp>
          <p:nvSpPr>
            <p:cNvPr id="33804" name="Text Box 22"/>
            <p:cNvSpPr txBox="1">
              <a:spLocks noChangeArrowheads="1"/>
            </p:cNvSpPr>
            <p:nvPr/>
          </p:nvSpPr>
          <p:spPr bwMode="auto">
            <a:xfrm>
              <a:off x="4204" y="2068"/>
              <a:ext cx="907" cy="446"/>
            </a:xfrm>
            <a:prstGeom prst="rect">
              <a:avLst/>
            </a:prstGeom>
            <a:noFill/>
            <a:ln w="9525">
              <a:noFill/>
              <a:miter lim="800000"/>
              <a:headEnd/>
              <a:tailEnd/>
            </a:ln>
          </p:spPr>
          <p:txBody>
            <a:bodyPr wrap="none">
              <a:spAutoFit/>
            </a:bodyPr>
            <a:lstStyle/>
            <a:p>
              <a:pPr>
                <a:spcBef>
                  <a:spcPct val="30000"/>
                </a:spcBef>
              </a:pPr>
              <a:r>
                <a:rPr lang="en-GB" sz="2000" b="1">
                  <a:solidFill>
                    <a:srgbClr val="003366"/>
                  </a:solidFill>
                  <a:ea typeface="MS PGothic" pitchFamily="34" charset="-128"/>
                </a:rPr>
                <a:t>Bioenergy</a:t>
              </a:r>
              <a:br>
                <a:rPr lang="en-GB" sz="2000" b="1">
                  <a:solidFill>
                    <a:srgbClr val="003366"/>
                  </a:solidFill>
                  <a:ea typeface="MS PGothic" pitchFamily="34" charset="-128"/>
                </a:rPr>
              </a:br>
              <a:r>
                <a:rPr lang="en-GB" sz="2000" b="1">
                  <a:solidFill>
                    <a:srgbClr val="003366"/>
                  </a:solidFill>
                  <a:ea typeface="MS PGothic" pitchFamily="34" charset="-128"/>
                </a:rPr>
                <a:t>Biomass</a:t>
              </a:r>
            </a:p>
          </p:txBody>
        </p:sp>
        <p:pic>
          <p:nvPicPr>
            <p:cNvPr id="33805" name="Picture 23" descr="Vollbild anzeigen"/>
            <p:cNvPicPr>
              <a:picLocks noChangeAspect="1" noChangeArrowheads="1"/>
            </p:cNvPicPr>
            <p:nvPr/>
          </p:nvPicPr>
          <p:blipFill>
            <a:blip r:embed="rId7" cstate="print"/>
            <a:srcRect/>
            <a:stretch>
              <a:fillRect/>
            </a:stretch>
          </p:blipFill>
          <p:spPr bwMode="auto">
            <a:xfrm>
              <a:off x="3053" y="1645"/>
              <a:ext cx="1180" cy="868"/>
            </a:xfrm>
            <a:prstGeom prst="rect">
              <a:avLst/>
            </a:prstGeom>
            <a:noFill/>
            <a:ln w="9525">
              <a:noFill/>
              <a:miter lim="800000"/>
              <a:headEnd/>
              <a:tailEnd/>
            </a:ln>
          </p:spPr>
        </p:pic>
      </p:grpSp>
      <p:grpSp>
        <p:nvGrpSpPr>
          <p:cNvPr id="8" name="Group 24"/>
          <p:cNvGrpSpPr>
            <a:grpSpLocks/>
          </p:cNvGrpSpPr>
          <p:nvPr/>
        </p:nvGrpSpPr>
        <p:grpSpPr bwMode="auto">
          <a:xfrm>
            <a:off x="4754563" y="5021263"/>
            <a:ext cx="3976687" cy="1490662"/>
            <a:chOff x="2995" y="2472"/>
            <a:chExt cx="2505" cy="939"/>
          </a:xfrm>
        </p:grpSpPr>
        <p:sp>
          <p:nvSpPr>
            <p:cNvPr id="33802" name="Text Box 25"/>
            <p:cNvSpPr txBox="1">
              <a:spLocks noChangeArrowheads="1"/>
            </p:cNvSpPr>
            <p:nvPr/>
          </p:nvSpPr>
          <p:spPr bwMode="auto">
            <a:xfrm>
              <a:off x="2995" y="2472"/>
              <a:ext cx="1367" cy="442"/>
            </a:xfrm>
            <a:prstGeom prst="rect">
              <a:avLst/>
            </a:prstGeom>
            <a:noFill/>
            <a:ln w="9525">
              <a:noFill/>
              <a:miter lim="800000"/>
              <a:headEnd/>
              <a:tailEnd/>
            </a:ln>
          </p:spPr>
          <p:txBody>
            <a:bodyPr>
              <a:spAutoFit/>
            </a:bodyPr>
            <a:lstStyle/>
            <a:p>
              <a:pPr>
                <a:spcBef>
                  <a:spcPct val="30000"/>
                </a:spcBef>
              </a:pPr>
              <a:r>
                <a:rPr lang="en-GB" sz="2000" b="1">
                  <a:solidFill>
                    <a:srgbClr val="003366"/>
                  </a:solidFill>
                  <a:ea typeface="MS PGothic" pitchFamily="34" charset="-128"/>
                </a:rPr>
                <a:t>Supply Chain</a:t>
              </a:r>
              <a:br>
                <a:rPr lang="en-GB" sz="2000" b="1">
                  <a:solidFill>
                    <a:srgbClr val="003366"/>
                  </a:solidFill>
                  <a:ea typeface="MS PGothic" pitchFamily="34" charset="-128"/>
                </a:rPr>
              </a:br>
              <a:r>
                <a:rPr lang="en-GB" sz="2000" b="1">
                  <a:solidFill>
                    <a:srgbClr val="003366"/>
                  </a:solidFill>
                  <a:ea typeface="MS PGothic" pitchFamily="34" charset="-128"/>
                </a:rPr>
                <a:t>Integration</a:t>
              </a:r>
            </a:p>
          </p:txBody>
        </p:sp>
        <p:pic>
          <p:nvPicPr>
            <p:cNvPr id="33803" name="Picture 26"/>
            <p:cNvPicPr>
              <a:picLocks noChangeAspect="1" noChangeArrowheads="1"/>
            </p:cNvPicPr>
            <p:nvPr/>
          </p:nvPicPr>
          <p:blipFill>
            <a:blip r:embed="rId8" cstate="print"/>
            <a:srcRect r="1949" b="1358"/>
            <a:stretch>
              <a:fillRect/>
            </a:stretch>
          </p:blipFill>
          <p:spPr bwMode="auto">
            <a:xfrm>
              <a:off x="4316" y="2556"/>
              <a:ext cx="1184" cy="855"/>
            </a:xfrm>
            <a:prstGeom prst="rect">
              <a:avLst/>
            </a:prstGeom>
            <a:noFill/>
            <a:ln w="9525">
              <a:noFill/>
              <a:miter lim="800000"/>
              <a:headEnd/>
              <a:tailEnd/>
            </a:ln>
          </p:spPr>
        </p:pic>
      </p:grpSp>
      <p:sp>
        <p:nvSpPr>
          <p:cNvPr id="89115" name="Rectangle 27"/>
          <p:cNvSpPr>
            <a:spLocks noChangeArrowheads="1"/>
          </p:cNvSpPr>
          <p:nvPr/>
        </p:nvSpPr>
        <p:spPr bwMode="auto">
          <a:xfrm>
            <a:off x="2171700" y="887413"/>
            <a:ext cx="5756275" cy="733425"/>
          </a:xfrm>
          <a:prstGeom prst="rect">
            <a:avLst/>
          </a:prstGeom>
          <a:noFill/>
          <a:ln w="9525">
            <a:noFill/>
            <a:miter lim="800000"/>
            <a:headEnd/>
            <a:tailEnd/>
          </a:ln>
        </p:spPr>
        <p:txBody>
          <a:bodyPr anchor="ctr"/>
          <a:lstStyle/>
          <a:p>
            <a:r>
              <a:rPr lang="en-GB" sz="2400" b="1" i="1">
                <a:solidFill>
                  <a:srgbClr val="003366"/>
                </a:solidFill>
                <a:latin typeface="Verdana" pitchFamily="34" charset="0"/>
              </a:rPr>
              <a:t>Challenges and Opportunities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9115"/>
                                        </p:tgtEl>
                                        <p:attrNameLst>
                                          <p:attrName>style.visibility</p:attrName>
                                        </p:attrNameLst>
                                      </p:cBhvr>
                                      <p:to>
                                        <p:strVal val="visible"/>
                                      </p:to>
                                    </p:set>
                                    <p:animEffect transition="in" filter="wipe(left)">
                                      <p:cBhvr>
                                        <p:cTn id="7" dur="500"/>
                                        <p:tgtEl>
                                          <p:spTgt spid="89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out)">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out)">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ox(out)">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ox(out)">
                                      <p:cBhvr>
                                        <p:cTn id="37" dur="5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ou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4114800" y="6335713"/>
            <a:ext cx="1016000" cy="536575"/>
          </a:xfrm>
          <a:prstGeom prst="rect">
            <a:avLst/>
          </a:prstGeom>
          <a:solidFill>
            <a:schemeClr val="bg1"/>
          </a:solidFill>
          <a:ln w="9525">
            <a:noFill/>
            <a:miter lim="800000"/>
            <a:headEnd/>
            <a:tailEnd/>
          </a:ln>
        </p:spPr>
        <p:txBody>
          <a:bodyPr anchor="ctr"/>
          <a:lstStyle/>
          <a:p>
            <a:pPr marL="3175"/>
            <a:endParaRPr lang="en-US" sz="1200">
              <a:solidFill>
                <a:srgbClr val="0F5494"/>
              </a:solidFill>
              <a:latin typeface="Verdana" pitchFamily="34" charset="0"/>
            </a:endParaRPr>
          </a:p>
        </p:txBody>
      </p:sp>
      <p:sp>
        <p:nvSpPr>
          <p:cNvPr id="91139" name="Rectangle 3"/>
          <p:cNvSpPr>
            <a:spLocks noChangeArrowheads="1"/>
          </p:cNvSpPr>
          <p:nvPr/>
        </p:nvSpPr>
        <p:spPr bwMode="auto">
          <a:xfrm>
            <a:off x="1651000" y="849313"/>
            <a:ext cx="6162675" cy="733425"/>
          </a:xfrm>
          <a:prstGeom prst="rect">
            <a:avLst/>
          </a:prstGeom>
          <a:noFill/>
          <a:ln w="9525">
            <a:noFill/>
            <a:miter lim="800000"/>
            <a:headEnd/>
            <a:tailEnd/>
          </a:ln>
        </p:spPr>
        <p:txBody>
          <a:bodyPr anchor="ctr"/>
          <a:lstStyle/>
          <a:p>
            <a:pPr marL="358775"/>
            <a:r>
              <a:rPr lang="en-GB" sz="2400" b="1" i="1">
                <a:solidFill>
                  <a:srgbClr val="003366"/>
                </a:solidFill>
                <a:latin typeface="Verdana" pitchFamily="34" charset="0"/>
              </a:rPr>
              <a:t>Closing The Innovation GAP</a:t>
            </a:r>
            <a:endParaRPr lang="de-DE" sz="2400" b="1" i="1">
              <a:solidFill>
                <a:srgbClr val="003366"/>
              </a:solidFill>
              <a:latin typeface="Verdana" pitchFamily="34" charset="0"/>
            </a:endParaRPr>
          </a:p>
        </p:txBody>
      </p:sp>
      <p:grpSp>
        <p:nvGrpSpPr>
          <p:cNvPr id="2" name="Group 4"/>
          <p:cNvGrpSpPr>
            <a:grpSpLocks/>
          </p:cNvGrpSpPr>
          <p:nvPr/>
        </p:nvGrpSpPr>
        <p:grpSpPr bwMode="auto">
          <a:xfrm>
            <a:off x="2293938" y="1789113"/>
            <a:ext cx="4619625" cy="1358900"/>
            <a:chOff x="1523" y="643"/>
            <a:chExt cx="2910" cy="856"/>
          </a:xfrm>
        </p:grpSpPr>
        <p:sp>
          <p:nvSpPr>
            <p:cNvPr id="34833" name="Oval 5"/>
            <p:cNvSpPr>
              <a:spLocks noChangeArrowheads="1"/>
            </p:cNvSpPr>
            <p:nvPr/>
          </p:nvSpPr>
          <p:spPr bwMode="auto">
            <a:xfrm>
              <a:off x="1523" y="643"/>
              <a:ext cx="2910" cy="856"/>
            </a:xfrm>
            <a:prstGeom prst="ellipse">
              <a:avLst/>
            </a:prstGeom>
            <a:solidFill>
              <a:srgbClr val="FF3300"/>
            </a:solidFill>
            <a:ln w="9525">
              <a:solidFill>
                <a:srgbClr val="FFFF99"/>
              </a:solidFill>
              <a:round/>
              <a:headEnd/>
              <a:tailEnd/>
            </a:ln>
          </p:spPr>
          <p:txBody>
            <a:bodyPr wrap="none" anchor="ctr"/>
            <a:lstStyle/>
            <a:p>
              <a:endParaRPr lang="de-DE" sz="1200">
                <a:solidFill>
                  <a:srgbClr val="0F5494"/>
                </a:solidFill>
                <a:latin typeface="Verdana" pitchFamily="34" charset="0"/>
              </a:endParaRPr>
            </a:p>
          </p:txBody>
        </p:sp>
        <p:sp>
          <p:nvSpPr>
            <p:cNvPr id="34834" name="Text Box 6"/>
            <p:cNvSpPr txBox="1">
              <a:spLocks noChangeArrowheads="1"/>
            </p:cNvSpPr>
            <p:nvPr/>
          </p:nvSpPr>
          <p:spPr bwMode="auto">
            <a:xfrm>
              <a:off x="1822" y="881"/>
              <a:ext cx="2336" cy="380"/>
            </a:xfrm>
            <a:prstGeom prst="rect">
              <a:avLst/>
            </a:prstGeom>
            <a:noFill/>
            <a:ln w="9525">
              <a:noFill/>
              <a:miter lim="800000"/>
              <a:headEnd/>
              <a:tailEnd/>
            </a:ln>
          </p:spPr>
          <p:txBody>
            <a:bodyPr lIns="162000" tIns="118800" rIns="162000" bIns="118800">
              <a:spAutoFit/>
            </a:bodyPr>
            <a:lstStyle/>
            <a:p>
              <a:pPr algn="ctr" eaLnBrk="0" hangingPunct="0">
                <a:spcBef>
                  <a:spcPct val="50000"/>
                </a:spcBef>
              </a:pPr>
              <a:r>
                <a:rPr lang="en-GB" sz="2400" b="1">
                  <a:solidFill>
                    <a:srgbClr val="FFFFFF"/>
                  </a:solidFill>
                  <a:latin typeface="Helvetica" pitchFamily="34" charset="0"/>
                  <a:ea typeface="MS PGothic" pitchFamily="34" charset="-128"/>
                </a:rPr>
                <a:t>Research</a:t>
              </a:r>
              <a:endParaRPr lang="en-GB" sz="2400">
                <a:solidFill>
                  <a:srgbClr val="FFFFFF"/>
                </a:solidFill>
                <a:ea typeface="MS PGothic" pitchFamily="34" charset="-128"/>
              </a:endParaRPr>
            </a:p>
          </p:txBody>
        </p:sp>
      </p:grpSp>
      <p:grpSp>
        <p:nvGrpSpPr>
          <p:cNvPr id="3" name="Group 7"/>
          <p:cNvGrpSpPr>
            <a:grpSpLocks/>
          </p:cNvGrpSpPr>
          <p:nvPr/>
        </p:nvGrpSpPr>
        <p:grpSpPr bwMode="auto">
          <a:xfrm>
            <a:off x="2333625" y="5330825"/>
            <a:ext cx="4619625" cy="1358900"/>
            <a:chOff x="1548" y="2906"/>
            <a:chExt cx="2910" cy="856"/>
          </a:xfrm>
        </p:grpSpPr>
        <p:sp>
          <p:nvSpPr>
            <p:cNvPr id="34831" name="Oval 8"/>
            <p:cNvSpPr>
              <a:spLocks noChangeArrowheads="1"/>
            </p:cNvSpPr>
            <p:nvPr/>
          </p:nvSpPr>
          <p:spPr bwMode="auto">
            <a:xfrm>
              <a:off x="1548" y="2906"/>
              <a:ext cx="2910" cy="856"/>
            </a:xfrm>
            <a:prstGeom prst="ellipse">
              <a:avLst/>
            </a:prstGeom>
            <a:solidFill>
              <a:srgbClr val="339966"/>
            </a:solidFill>
            <a:ln w="9525" algn="ctr">
              <a:solidFill>
                <a:srgbClr val="FFFF99"/>
              </a:solidFill>
              <a:round/>
              <a:headEnd/>
              <a:tailEnd/>
            </a:ln>
          </p:spPr>
          <p:txBody>
            <a:bodyPr wrap="none" anchor="ctr"/>
            <a:lstStyle/>
            <a:p>
              <a:endParaRPr lang="de-DE" sz="1200">
                <a:solidFill>
                  <a:srgbClr val="0F5494"/>
                </a:solidFill>
                <a:latin typeface="Verdana" pitchFamily="34" charset="0"/>
              </a:endParaRPr>
            </a:p>
          </p:txBody>
        </p:sp>
        <p:sp>
          <p:nvSpPr>
            <p:cNvPr id="34832" name="Text Box 9"/>
            <p:cNvSpPr txBox="1">
              <a:spLocks noChangeArrowheads="1"/>
            </p:cNvSpPr>
            <p:nvPr/>
          </p:nvSpPr>
          <p:spPr bwMode="auto">
            <a:xfrm>
              <a:off x="1963" y="3126"/>
              <a:ext cx="2141" cy="380"/>
            </a:xfrm>
            <a:prstGeom prst="rect">
              <a:avLst/>
            </a:prstGeom>
            <a:noFill/>
            <a:ln w="9525">
              <a:noFill/>
              <a:miter lim="800000"/>
              <a:headEnd/>
              <a:tailEnd/>
            </a:ln>
          </p:spPr>
          <p:txBody>
            <a:bodyPr lIns="162000" tIns="118800" rIns="162000" bIns="118800">
              <a:spAutoFit/>
            </a:bodyPr>
            <a:lstStyle/>
            <a:p>
              <a:pPr algn="ctr" eaLnBrk="0" hangingPunct="0">
                <a:spcBef>
                  <a:spcPct val="50000"/>
                </a:spcBef>
              </a:pPr>
              <a:r>
                <a:rPr lang="en-GB" sz="2400" b="1">
                  <a:solidFill>
                    <a:srgbClr val="FFFFFF"/>
                  </a:solidFill>
                  <a:latin typeface="Helvetica" pitchFamily="34" charset="0"/>
                  <a:ea typeface="MS PGothic" pitchFamily="34" charset="-128"/>
                </a:rPr>
                <a:t>Farming Practice</a:t>
              </a:r>
            </a:p>
          </p:txBody>
        </p:sp>
      </p:grpSp>
      <p:grpSp>
        <p:nvGrpSpPr>
          <p:cNvPr id="4" name="Group 10"/>
          <p:cNvGrpSpPr>
            <a:grpSpLocks/>
          </p:cNvGrpSpPr>
          <p:nvPr/>
        </p:nvGrpSpPr>
        <p:grpSpPr bwMode="auto">
          <a:xfrm>
            <a:off x="2751138" y="3265488"/>
            <a:ext cx="1574800" cy="2005012"/>
            <a:chOff x="1891" y="1605"/>
            <a:chExt cx="992" cy="1263"/>
          </a:xfrm>
        </p:grpSpPr>
        <p:sp>
          <p:nvSpPr>
            <p:cNvPr id="34829" name="AutoShape 11"/>
            <p:cNvSpPr>
              <a:spLocks noChangeArrowheads="1"/>
            </p:cNvSpPr>
            <p:nvPr/>
          </p:nvSpPr>
          <p:spPr bwMode="auto">
            <a:xfrm rot="5400000">
              <a:off x="1755" y="1741"/>
              <a:ext cx="1263" cy="992"/>
            </a:xfrm>
            <a:prstGeom prst="rightArrow">
              <a:avLst>
                <a:gd name="adj1" fmla="val 65519"/>
                <a:gd name="adj2" fmla="val 43972"/>
              </a:avLst>
            </a:prstGeom>
            <a:gradFill rotWithShape="1">
              <a:gsLst>
                <a:gs pos="0">
                  <a:srgbClr val="FF8811"/>
                </a:gs>
                <a:gs pos="100000">
                  <a:srgbClr val="8AFAAF"/>
                </a:gs>
              </a:gsLst>
              <a:lin ang="0" scaled="1"/>
            </a:gradFill>
            <a:ln w="28575" algn="ctr">
              <a:solidFill>
                <a:schemeClr val="tx1"/>
              </a:solidFill>
              <a:miter lim="800000"/>
              <a:headEnd/>
              <a:tailEnd/>
            </a:ln>
          </p:spPr>
          <p:txBody>
            <a:bodyPr wrap="none" anchor="ctr"/>
            <a:lstStyle/>
            <a:p>
              <a:endParaRPr lang="de-DE" sz="1200">
                <a:solidFill>
                  <a:srgbClr val="0F5494"/>
                </a:solidFill>
                <a:latin typeface="Verdana" pitchFamily="34" charset="0"/>
              </a:endParaRPr>
            </a:p>
          </p:txBody>
        </p:sp>
        <p:sp>
          <p:nvSpPr>
            <p:cNvPr id="34830" name="Text Box 12"/>
            <p:cNvSpPr txBox="1">
              <a:spLocks noChangeArrowheads="1"/>
            </p:cNvSpPr>
            <p:nvPr/>
          </p:nvSpPr>
          <p:spPr bwMode="auto">
            <a:xfrm rot="5400000">
              <a:off x="1845" y="2102"/>
              <a:ext cx="1143" cy="288"/>
            </a:xfrm>
            <a:prstGeom prst="rect">
              <a:avLst/>
            </a:prstGeom>
            <a:noFill/>
            <a:ln w="9525">
              <a:noFill/>
              <a:miter lim="800000"/>
              <a:headEnd/>
              <a:tailEnd/>
            </a:ln>
          </p:spPr>
          <p:txBody>
            <a:bodyPr>
              <a:spAutoFit/>
            </a:bodyPr>
            <a:lstStyle/>
            <a:p>
              <a:pPr eaLnBrk="0" hangingPunct="0">
                <a:spcBef>
                  <a:spcPct val="50000"/>
                </a:spcBef>
              </a:pPr>
              <a:r>
                <a:rPr lang="en-GB" sz="2400" b="1">
                  <a:solidFill>
                    <a:srgbClr val="990000"/>
                  </a:solidFill>
                  <a:ea typeface="MS PGothic" pitchFamily="34" charset="-128"/>
                </a:rPr>
                <a:t>  Results</a:t>
              </a:r>
              <a:endParaRPr lang="en-GB" sz="2400" b="1">
                <a:solidFill>
                  <a:srgbClr val="990000"/>
                </a:solidFill>
                <a:latin typeface="Helvetica" pitchFamily="34" charset="0"/>
                <a:ea typeface="MS PGothic" pitchFamily="34" charset="-128"/>
              </a:endParaRPr>
            </a:p>
          </p:txBody>
        </p:sp>
      </p:grpSp>
      <p:grpSp>
        <p:nvGrpSpPr>
          <p:cNvPr id="5" name="Group 13"/>
          <p:cNvGrpSpPr>
            <a:grpSpLocks/>
          </p:cNvGrpSpPr>
          <p:nvPr/>
        </p:nvGrpSpPr>
        <p:grpSpPr bwMode="auto">
          <a:xfrm>
            <a:off x="5073650" y="3265488"/>
            <a:ext cx="1574800" cy="2005012"/>
            <a:chOff x="3202" y="1551"/>
            <a:chExt cx="992" cy="1263"/>
          </a:xfrm>
        </p:grpSpPr>
        <p:sp>
          <p:nvSpPr>
            <p:cNvPr id="34827" name="AutoShape 14"/>
            <p:cNvSpPr>
              <a:spLocks noChangeArrowheads="1"/>
            </p:cNvSpPr>
            <p:nvPr/>
          </p:nvSpPr>
          <p:spPr bwMode="auto">
            <a:xfrm rot="16200000" flipV="1">
              <a:off x="3066" y="1687"/>
              <a:ext cx="1263" cy="992"/>
            </a:xfrm>
            <a:prstGeom prst="rightArrow">
              <a:avLst>
                <a:gd name="adj1" fmla="val 65519"/>
                <a:gd name="adj2" fmla="val 43972"/>
              </a:avLst>
            </a:prstGeom>
            <a:gradFill rotWithShape="1">
              <a:gsLst>
                <a:gs pos="0">
                  <a:srgbClr val="8AFAAF"/>
                </a:gs>
                <a:gs pos="100000">
                  <a:srgbClr val="FF8811"/>
                </a:gs>
              </a:gsLst>
              <a:lin ang="0" scaled="1"/>
            </a:gradFill>
            <a:ln w="28575" algn="ctr">
              <a:solidFill>
                <a:schemeClr val="tx1"/>
              </a:solidFill>
              <a:miter lim="800000"/>
              <a:headEnd/>
              <a:tailEnd/>
            </a:ln>
          </p:spPr>
          <p:txBody>
            <a:bodyPr wrap="none" anchor="ctr"/>
            <a:lstStyle/>
            <a:p>
              <a:endParaRPr lang="de-DE" sz="1200">
                <a:solidFill>
                  <a:srgbClr val="0F5494"/>
                </a:solidFill>
                <a:latin typeface="Verdana" pitchFamily="34" charset="0"/>
              </a:endParaRPr>
            </a:p>
          </p:txBody>
        </p:sp>
        <p:sp>
          <p:nvSpPr>
            <p:cNvPr id="34828" name="Text Box 15"/>
            <p:cNvSpPr txBox="1">
              <a:spLocks noChangeArrowheads="1"/>
            </p:cNvSpPr>
            <p:nvPr/>
          </p:nvSpPr>
          <p:spPr bwMode="auto">
            <a:xfrm rot="-5400000">
              <a:off x="3095" y="2000"/>
              <a:ext cx="1166" cy="288"/>
            </a:xfrm>
            <a:prstGeom prst="rect">
              <a:avLst/>
            </a:prstGeom>
            <a:noFill/>
            <a:ln w="9525">
              <a:noFill/>
              <a:miter lim="800000"/>
              <a:headEnd/>
              <a:tailEnd/>
            </a:ln>
          </p:spPr>
          <p:txBody>
            <a:bodyPr>
              <a:spAutoFit/>
            </a:bodyPr>
            <a:lstStyle/>
            <a:p>
              <a:pPr eaLnBrk="0" hangingPunct="0">
                <a:spcBef>
                  <a:spcPct val="50000"/>
                </a:spcBef>
              </a:pPr>
              <a:r>
                <a:rPr lang="en-GB" sz="2400" b="1">
                  <a:solidFill>
                    <a:srgbClr val="990000"/>
                  </a:solidFill>
                  <a:ea typeface="MS PGothic" pitchFamily="34" charset="-128"/>
                </a:rPr>
                <a:t>Feedback</a:t>
              </a:r>
              <a:endParaRPr lang="en-GB" sz="2400" b="1">
                <a:solidFill>
                  <a:srgbClr val="990000"/>
                </a:solidFill>
                <a:latin typeface="Helvetica" pitchFamily="34" charset="0"/>
                <a:ea typeface="MS PGothic" pitchFamily="34" charset="-128"/>
              </a:endParaRPr>
            </a:p>
          </p:txBody>
        </p:sp>
      </p:grpSp>
      <p:grpSp>
        <p:nvGrpSpPr>
          <p:cNvPr id="6" name="Gruppieren 3"/>
          <p:cNvGrpSpPr>
            <a:grpSpLocks/>
          </p:cNvGrpSpPr>
          <p:nvPr/>
        </p:nvGrpSpPr>
        <p:grpSpPr bwMode="auto">
          <a:xfrm>
            <a:off x="3743325" y="2781300"/>
            <a:ext cx="1870075" cy="2733675"/>
            <a:chOff x="3409950" y="2781300"/>
            <a:chExt cx="1870075" cy="2733675"/>
          </a:xfrm>
        </p:grpSpPr>
        <p:sp>
          <p:nvSpPr>
            <p:cNvPr id="34825" name="Pfeil nach oben und unten 2"/>
            <p:cNvSpPr>
              <a:spLocks noChangeArrowheads="1"/>
            </p:cNvSpPr>
            <p:nvPr/>
          </p:nvSpPr>
          <p:spPr bwMode="auto">
            <a:xfrm>
              <a:off x="3409950" y="2781300"/>
              <a:ext cx="1870075" cy="2733675"/>
            </a:xfrm>
            <a:prstGeom prst="upDownArrow">
              <a:avLst>
                <a:gd name="adj1" fmla="val 64944"/>
                <a:gd name="adj2" fmla="val 37777"/>
              </a:avLst>
            </a:prstGeom>
            <a:gradFill rotWithShape="1">
              <a:gsLst>
                <a:gs pos="0">
                  <a:srgbClr val="FF8811"/>
                </a:gs>
                <a:gs pos="100000">
                  <a:srgbClr val="8AFAAF"/>
                </a:gs>
              </a:gsLst>
              <a:lin ang="0" scaled="1"/>
            </a:gradFill>
            <a:ln w="28575" algn="ctr">
              <a:solidFill>
                <a:schemeClr val="tx1"/>
              </a:solidFill>
              <a:miter lim="800000"/>
              <a:headEnd/>
              <a:tailEnd/>
            </a:ln>
          </p:spPr>
          <p:txBody>
            <a:bodyPr wrap="none" anchor="ctr"/>
            <a:lstStyle/>
            <a:p>
              <a:endParaRPr lang="de-DE" sz="1200">
                <a:solidFill>
                  <a:srgbClr val="0F5494"/>
                </a:solidFill>
                <a:latin typeface="Verdana" pitchFamily="34" charset="0"/>
              </a:endParaRPr>
            </a:p>
          </p:txBody>
        </p:sp>
        <p:sp>
          <p:nvSpPr>
            <p:cNvPr id="34826" name="Text Box 12"/>
            <p:cNvSpPr txBox="1">
              <a:spLocks noChangeArrowheads="1"/>
            </p:cNvSpPr>
            <p:nvPr/>
          </p:nvSpPr>
          <p:spPr bwMode="auto">
            <a:xfrm rot="5400000">
              <a:off x="3454400" y="4077644"/>
              <a:ext cx="1814512" cy="461665"/>
            </a:xfrm>
            <a:prstGeom prst="rect">
              <a:avLst/>
            </a:prstGeom>
            <a:noFill/>
            <a:ln w="9525">
              <a:noFill/>
              <a:miter lim="800000"/>
              <a:headEnd/>
              <a:tailEnd/>
            </a:ln>
          </p:spPr>
          <p:txBody>
            <a:bodyPr>
              <a:spAutoFit/>
            </a:bodyPr>
            <a:lstStyle/>
            <a:p>
              <a:pPr eaLnBrk="0" hangingPunct="0">
                <a:spcBef>
                  <a:spcPct val="50000"/>
                </a:spcBef>
              </a:pPr>
              <a:r>
                <a:rPr lang="en-GB" sz="2400" b="1">
                  <a:solidFill>
                    <a:srgbClr val="990000"/>
                  </a:solidFill>
                  <a:ea typeface="MS PGothic" pitchFamily="34" charset="-128"/>
                </a:rPr>
                <a:t>Interaction</a:t>
              </a:r>
              <a:endParaRPr lang="en-GB" sz="2400" b="1">
                <a:solidFill>
                  <a:srgbClr val="990000"/>
                </a:solidFill>
                <a:latin typeface="Helvetica" pitchFamily="34" charset="0"/>
                <a:ea typeface="MS PGothic" pitchFamily="34"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wipe(left)">
                                      <p:cBhvr>
                                        <p:cTn id="7" dur="500"/>
                                        <p:tgtEl>
                                          <p:spTgt spid="91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ou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3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out)">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bwMode="auto">
          <a:xfrm>
            <a:off x="0" y="989013"/>
            <a:ext cx="8853488" cy="720725"/>
          </a:xfrm>
          <a:prstGeom prst="rect">
            <a:avLst/>
          </a:prstGeom>
          <a:noFill/>
          <a:ln>
            <a:miter lim="800000"/>
            <a:headEnd/>
            <a:tailEnd/>
          </a:ln>
        </p:spPr>
        <p:txBody>
          <a:bodyPr anchor="ctr"/>
          <a:lstStyle/>
          <a:p>
            <a:pPr indent="0" algn="ctr" eaLnBrk="1" hangingPunct="1"/>
            <a:r>
              <a:rPr lang="en-GB" sz="2400" i="1" smtClean="0">
                <a:solidFill>
                  <a:srgbClr val="003366"/>
                </a:solidFill>
              </a:rPr>
              <a:t>The Interactive Innovation Model</a:t>
            </a:r>
          </a:p>
        </p:txBody>
      </p:sp>
      <p:sp>
        <p:nvSpPr>
          <p:cNvPr id="92164" name="Rectangle 3"/>
          <p:cNvSpPr>
            <a:spLocks noGrp="1" noChangeArrowheads="1"/>
          </p:cNvSpPr>
          <p:nvPr>
            <p:ph type="body" sz="half" idx="4294967295"/>
          </p:nvPr>
        </p:nvSpPr>
        <p:spPr bwMode="auto">
          <a:xfrm>
            <a:off x="577850" y="1847850"/>
            <a:ext cx="8489950" cy="4556125"/>
          </a:xfrm>
          <a:prstGeom prst="rect">
            <a:avLst/>
          </a:prstGeom>
          <a:noFill/>
          <a:ln>
            <a:miter lim="800000"/>
            <a:headEnd/>
            <a:tailEnd/>
          </a:ln>
        </p:spPr>
        <p:txBody>
          <a:bodyPr/>
          <a:lstStyle/>
          <a:p>
            <a:pPr eaLnBrk="1" hangingPunct="1">
              <a:spcBef>
                <a:spcPct val="60000"/>
              </a:spcBef>
              <a:spcAft>
                <a:spcPct val="60000"/>
              </a:spcAft>
              <a:buClrTx/>
            </a:pPr>
            <a:r>
              <a:rPr lang="en-US" sz="2000" i="0" smtClean="0">
                <a:solidFill>
                  <a:srgbClr val="003366"/>
                </a:solidFill>
              </a:rPr>
              <a:t>The innovation model of the agricultural EIP goes </a:t>
            </a:r>
            <a:r>
              <a:rPr lang="en-US" sz="2000" i="0" u="sng" smtClean="0">
                <a:solidFill>
                  <a:srgbClr val="003366"/>
                </a:solidFill>
              </a:rPr>
              <a:t>far beyond</a:t>
            </a:r>
            <a:r>
              <a:rPr lang="en-US" sz="2000" i="0" smtClean="0">
                <a:solidFill>
                  <a:srgbClr val="003366"/>
                </a:solidFill>
              </a:rPr>
              <a:t> speeding up transfer "from laboratory to market" ("</a:t>
            </a:r>
            <a:r>
              <a:rPr lang="en-US" sz="2000" i="0" u="sng" smtClean="0">
                <a:solidFill>
                  <a:srgbClr val="003366"/>
                </a:solidFill>
              </a:rPr>
              <a:t>linear</a:t>
            </a:r>
            <a:r>
              <a:rPr lang="en-US" sz="2000" i="0" smtClean="0">
                <a:solidFill>
                  <a:srgbClr val="003366"/>
                </a:solidFill>
              </a:rPr>
              <a:t> </a:t>
            </a:r>
            <a:r>
              <a:rPr lang="en-US" sz="2000" i="0" u="sng" smtClean="0">
                <a:solidFill>
                  <a:srgbClr val="003366"/>
                </a:solidFill>
              </a:rPr>
              <a:t>innovation model</a:t>
            </a:r>
            <a:r>
              <a:rPr lang="en-US" sz="2000" i="0" smtClean="0">
                <a:solidFill>
                  <a:srgbClr val="003366"/>
                </a:solidFill>
              </a:rPr>
              <a:t>"). </a:t>
            </a:r>
          </a:p>
          <a:p>
            <a:pPr eaLnBrk="1" hangingPunct="1">
              <a:spcBef>
                <a:spcPct val="60000"/>
              </a:spcBef>
              <a:spcAft>
                <a:spcPct val="60000"/>
              </a:spcAft>
              <a:buClrTx/>
            </a:pPr>
            <a:r>
              <a:rPr lang="en-US" sz="2000" i="0" smtClean="0">
                <a:solidFill>
                  <a:srgbClr val="003366"/>
                </a:solidFill>
              </a:rPr>
              <a:t>The EIP adheres to the "</a:t>
            </a:r>
            <a:r>
              <a:rPr lang="en-US" sz="2000" i="0" u="sng" smtClean="0">
                <a:solidFill>
                  <a:srgbClr val="003366"/>
                </a:solidFill>
              </a:rPr>
              <a:t>interactive innovation model</a:t>
            </a:r>
            <a:r>
              <a:rPr lang="en-US" sz="2000" i="0" smtClean="0">
                <a:solidFill>
                  <a:srgbClr val="003366"/>
                </a:solidFill>
              </a:rPr>
              <a:t>" which focuses on forming partnerships, using bottom-up approaches, and </a:t>
            </a:r>
            <a:r>
              <a:rPr lang="en-US" sz="2000" i="0" u="sng" smtClean="0">
                <a:solidFill>
                  <a:srgbClr val="003366"/>
                </a:solidFill>
              </a:rPr>
              <a:t>linking farmers, advisors, researchers, businesses, and other actors</a:t>
            </a:r>
            <a:r>
              <a:rPr lang="en-US" sz="2000" i="0" smtClean="0">
                <a:solidFill>
                  <a:srgbClr val="003366"/>
                </a:solidFill>
              </a:rPr>
              <a:t> in </a:t>
            </a:r>
            <a:r>
              <a:rPr lang="en-US" sz="2000" i="0" u="sng" smtClean="0">
                <a:solidFill>
                  <a:srgbClr val="003366"/>
                </a:solidFill>
              </a:rPr>
              <a:t>Operational Groups</a:t>
            </a:r>
            <a:r>
              <a:rPr lang="en-US" sz="2000" i="0" smtClean="0">
                <a:solidFill>
                  <a:srgbClr val="003366"/>
                </a:solidFill>
              </a:rPr>
              <a:t>. </a:t>
            </a:r>
          </a:p>
          <a:p>
            <a:pPr eaLnBrk="1" hangingPunct="1">
              <a:spcBef>
                <a:spcPct val="60000"/>
              </a:spcBef>
              <a:spcAft>
                <a:spcPct val="60000"/>
              </a:spcAft>
              <a:buClrTx/>
            </a:pPr>
            <a:r>
              <a:rPr lang="en-US" sz="2000" i="0" smtClean="0">
                <a:solidFill>
                  <a:srgbClr val="003366"/>
                </a:solidFill>
              </a:rPr>
              <a:t>Knowledge "</a:t>
            </a:r>
            <a:r>
              <a:rPr lang="en-US" sz="2000" i="0" u="sng" smtClean="0">
                <a:solidFill>
                  <a:srgbClr val="003366"/>
                </a:solidFill>
              </a:rPr>
              <a:t>exchange"</a:t>
            </a:r>
            <a:r>
              <a:rPr lang="en-US" sz="2000" i="0" smtClean="0">
                <a:solidFill>
                  <a:srgbClr val="003366"/>
                </a:solidFill>
              </a:rPr>
              <a:t> generates new insights and ideas and integrates existing tacit knowledge. It also helps to better target the research agenda towards practice needs.</a:t>
            </a:r>
            <a:endParaRPr lang="en-GB" sz="2000" i="0" smtClean="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wipe(left)">
                                      <p:cBhvr>
                                        <p:cTn id="7" dur="500"/>
                                        <p:tgtEl>
                                          <p:spTgt spid="110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164">
                                            <p:txEl>
                                              <p:pRg st="0" end="0"/>
                                            </p:txEl>
                                          </p:spTgt>
                                        </p:tgtEl>
                                        <p:attrNameLst>
                                          <p:attrName>style.visibility</p:attrName>
                                        </p:attrNameLst>
                                      </p:cBhvr>
                                      <p:to>
                                        <p:strVal val="visible"/>
                                      </p:to>
                                    </p:set>
                                    <p:animEffect transition="in" filter="wipe(left)">
                                      <p:cBhvr>
                                        <p:cTn id="12" dur="500"/>
                                        <p:tgtEl>
                                          <p:spTgt spid="921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164">
                                            <p:txEl>
                                              <p:pRg st="1" end="1"/>
                                            </p:txEl>
                                          </p:spTgt>
                                        </p:tgtEl>
                                        <p:attrNameLst>
                                          <p:attrName>style.visibility</p:attrName>
                                        </p:attrNameLst>
                                      </p:cBhvr>
                                      <p:to>
                                        <p:strVal val="visible"/>
                                      </p:to>
                                    </p:set>
                                    <p:animEffect transition="in" filter="wipe(left)">
                                      <p:cBhvr>
                                        <p:cTn id="17" dur="500"/>
                                        <p:tgtEl>
                                          <p:spTgt spid="9216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2164">
                                            <p:txEl>
                                              <p:pRg st="2" end="2"/>
                                            </p:txEl>
                                          </p:spTgt>
                                        </p:tgtEl>
                                        <p:attrNameLst>
                                          <p:attrName>style.visibility</p:attrName>
                                        </p:attrNameLst>
                                      </p:cBhvr>
                                      <p:to>
                                        <p:strVal val="visible"/>
                                      </p:to>
                                    </p:set>
                                    <p:animEffect transition="in" filter="wipe(left)">
                                      <p:cBhvr>
                                        <p:cTn id="22" dur="500"/>
                                        <p:tgtEl>
                                          <p:spTgt spid="921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178175" y="1003300"/>
            <a:ext cx="2873375" cy="466725"/>
          </a:xfrm>
          <a:noFill/>
          <a:ln>
            <a:miter lim="800000"/>
            <a:headEnd/>
            <a:tailEnd/>
          </a:ln>
        </p:spPr>
        <p:txBody>
          <a:bodyPr vert="horz" wrap="square" lIns="91440" tIns="45720" rIns="91440" bIns="45720" numCol="1" anchor="t" anchorCtr="0" compatLnSpc="1">
            <a:prstTxWarp prst="textNoShape">
              <a:avLst/>
            </a:prstTxWarp>
          </a:bodyPr>
          <a:lstStyle/>
          <a:p>
            <a:pPr marL="3175" indent="0" algn="ctr" eaLnBrk="1" hangingPunct="1"/>
            <a:r>
              <a:rPr lang="en-GB" sz="2400" i="1" smtClean="0">
                <a:solidFill>
                  <a:srgbClr val="003366"/>
                </a:solidFill>
              </a:rPr>
              <a:t>Means</a:t>
            </a:r>
          </a:p>
        </p:txBody>
      </p:sp>
      <p:sp>
        <p:nvSpPr>
          <p:cNvPr id="94211" name="Rectangle 3"/>
          <p:cNvSpPr>
            <a:spLocks noGrp="1" noChangeArrowheads="1"/>
          </p:cNvSpPr>
          <p:nvPr>
            <p:ph type="body" idx="1"/>
          </p:nvPr>
        </p:nvSpPr>
        <p:spPr bwMode="auto">
          <a:xfrm>
            <a:off x="285750" y="1524000"/>
            <a:ext cx="8858250" cy="5210175"/>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spcBef>
                <a:spcPts val="3000"/>
              </a:spcBef>
              <a:spcAft>
                <a:spcPts val="1800"/>
              </a:spcAft>
              <a:buFontTx/>
              <a:buNone/>
            </a:pPr>
            <a:r>
              <a:rPr lang="en-GB" sz="2000" smtClean="0">
                <a:solidFill>
                  <a:srgbClr val="003366"/>
                </a:solidFill>
              </a:rPr>
              <a:t>Rural Development Programmes:</a:t>
            </a:r>
          </a:p>
          <a:p>
            <a:pPr marL="879475" lvl="1" indent="-342900" algn="just" eaLnBrk="1" hangingPunct="1">
              <a:lnSpc>
                <a:spcPct val="90000"/>
              </a:lnSpc>
              <a:spcBef>
                <a:spcPct val="0"/>
              </a:spcBef>
              <a:spcAft>
                <a:spcPts val="1200"/>
              </a:spcAft>
              <a:buClr>
                <a:schemeClr val="tx1"/>
              </a:buClr>
            </a:pPr>
            <a:r>
              <a:rPr lang="en-GB" b="0" smtClean="0">
                <a:solidFill>
                  <a:srgbClr val="003366"/>
                </a:solidFill>
              </a:rPr>
              <a:t>Setting up "operational groups" involving farmers, advisor, agribusiness, research, and NGOs</a:t>
            </a:r>
          </a:p>
          <a:p>
            <a:pPr marL="879475" lvl="1" indent="-342900" algn="just" eaLnBrk="1" hangingPunct="1">
              <a:lnSpc>
                <a:spcPct val="90000"/>
              </a:lnSpc>
              <a:spcBef>
                <a:spcPct val="0"/>
              </a:spcBef>
              <a:spcAft>
                <a:spcPts val="1200"/>
              </a:spcAft>
              <a:buClr>
                <a:schemeClr val="tx1"/>
              </a:buClr>
            </a:pPr>
            <a:r>
              <a:rPr lang="en-GB" b="0" smtClean="0">
                <a:solidFill>
                  <a:srgbClr val="003366"/>
                </a:solidFill>
              </a:rPr>
              <a:t>Combining the setting up of operational groups with project funding (investment, knowledge transfer, advisory services) </a:t>
            </a:r>
          </a:p>
          <a:p>
            <a:pPr marL="879475" lvl="1" indent="-342900" algn="just" eaLnBrk="1" hangingPunct="1">
              <a:lnSpc>
                <a:spcPct val="90000"/>
              </a:lnSpc>
              <a:spcBef>
                <a:spcPct val="0"/>
              </a:spcBef>
              <a:spcAft>
                <a:spcPts val="1200"/>
              </a:spcAft>
              <a:buClr>
                <a:schemeClr val="tx1"/>
              </a:buClr>
            </a:pPr>
            <a:r>
              <a:rPr lang="en-GB" b="0" smtClean="0">
                <a:solidFill>
                  <a:srgbClr val="003366"/>
                </a:solidFill>
              </a:rPr>
              <a:t>Establishing "innovation brokers"</a:t>
            </a:r>
          </a:p>
          <a:p>
            <a:pPr marL="0" indent="0" eaLnBrk="1" hangingPunct="1">
              <a:lnSpc>
                <a:spcPct val="90000"/>
              </a:lnSpc>
              <a:spcBef>
                <a:spcPts val="2400"/>
              </a:spcBef>
              <a:spcAft>
                <a:spcPts val="1800"/>
              </a:spcAft>
              <a:buFontTx/>
              <a:buNone/>
            </a:pPr>
            <a:r>
              <a:rPr lang="en-GB" sz="2000" smtClean="0">
                <a:solidFill>
                  <a:srgbClr val="003366"/>
                </a:solidFill>
              </a:rPr>
              <a:t>European Union Research Policy (Horizon 2020)</a:t>
            </a:r>
          </a:p>
          <a:p>
            <a:pPr marL="879475" lvl="1" indent="-342900" algn="just" eaLnBrk="1" hangingPunct="1">
              <a:lnSpc>
                <a:spcPct val="90000"/>
              </a:lnSpc>
              <a:spcBef>
                <a:spcPct val="0"/>
              </a:spcBef>
              <a:spcAft>
                <a:spcPts val="1200"/>
              </a:spcAft>
              <a:buClr>
                <a:schemeClr val="tx1"/>
              </a:buClr>
            </a:pPr>
            <a:r>
              <a:rPr lang="en-GB" b="0" smtClean="0">
                <a:solidFill>
                  <a:srgbClr val="003366"/>
                </a:solidFill>
              </a:rPr>
              <a:t>Research projects, including on-farm experiments to provide the knowledge base for innovative actions</a:t>
            </a:r>
          </a:p>
          <a:p>
            <a:pPr marL="879475" lvl="1" indent="-342900" algn="just" eaLnBrk="1" hangingPunct="1">
              <a:lnSpc>
                <a:spcPct val="90000"/>
              </a:lnSpc>
              <a:spcBef>
                <a:spcPct val="0"/>
              </a:spcBef>
              <a:spcAft>
                <a:spcPts val="1200"/>
              </a:spcAft>
              <a:buClr>
                <a:schemeClr val="tx1"/>
              </a:buClr>
            </a:pPr>
            <a:r>
              <a:rPr lang="en-GB" b="0" smtClean="0">
                <a:solidFill>
                  <a:srgbClr val="003366"/>
                </a:solidFill>
              </a:rPr>
              <a:t>Interactive formats such as multi-actor projects and thematic networks</a:t>
            </a:r>
          </a:p>
          <a:p>
            <a:pPr marL="879475" lvl="1" indent="-342900" algn="just" eaLnBrk="1" hangingPunct="1">
              <a:lnSpc>
                <a:spcPct val="90000"/>
              </a:lnSpc>
              <a:spcBef>
                <a:spcPct val="0"/>
              </a:spcBef>
              <a:spcAft>
                <a:spcPts val="1200"/>
              </a:spcAft>
              <a:buClr>
                <a:schemeClr val="tx1"/>
              </a:buClr>
            </a:pPr>
            <a:endParaRPr lang="en-GB" b="0" smtClean="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wipe(left)">
                                      <p:cBhvr>
                                        <p:cTn id="7" dur="500"/>
                                        <p:tgtEl>
                                          <p:spTgt spid="94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4211">
                                            <p:txEl>
                                              <p:pRg st="0" end="0"/>
                                            </p:txEl>
                                          </p:spTgt>
                                        </p:tgtEl>
                                        <p:attrNameLst>
                                          <p:attrName>style.visibility</p:attrName>
                                        </p:attrNameLst>
                                      </p:cBhvr>
                                      <p:to>
                                        <p:strVal val="visible"/>
                                      </p:to>
                                    </p:set>
                                    <p:animEffect transition="in" filter="wipe(left)">
                                      <p:cBhvr>
                                        <p:cTn id="12" dur="500"/>
                                        <p:tgtEl>
                                          <p:spTgt spid="942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4211">
                                            <p:txEl>
                                              <p:pRg st="1" end="1"/>
                                            </p:txEl>
                                          </p:spTgt>
                                        </p:tgtEl>
                                        <p:attrNameLst>
                                          <p:attrName>style.visibility</p:attrName>
                                        </p:attrNameLst>
                                      </p:cBhvr>
                                      <p:to>
                                        <p:strVal val="visible"/>
                                      </p:to>
                                    </p:set>
                                    <p:animEffect transition="in" filter="wipe(left)">
                                      <p:cBhvr>
                                        <p:cTn id="17" dur="500"/>
                                        <p:tgtEl>
                                          <p:spTgt spid="942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4211">
                                            <p:txEl>
                                              <p:pRg st="2" end="2"/>
                                            </p:txEl>
                                          </p:spTgt>
                                        </p:tgtEl>
                                        <p:attrNameLst>
                                          <p:attrName>style.visibility</p:attrName>
                                        </p:attrNameLst>
                                      </p:cBhvr>
                                      <p:to>
                                        <p:strVal val="visible"/>
                                      </p:to>
                                    </p:set>
                                    <p:animEffect transition="in" filter="wipe(left)">
                                      <p:cBhvr>
                                        <p:cTn id="22" dur="500"/>
                                        <p:tgtEl>
                                          <p:spTgt spid="942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4211">
                                            <p:txEl>
                                              <p:pRg st="3" end="3"/>
                                            </p:txEl>
                                          </p:spTgt>
                                        </p:tgtEl>
                                        <p:attrNameLst>
                                          <p:attrName>style.visibility</p:attrName>
                                        </p:attrNameLst>
                                      </p:cBhvr>
                                      <p:to>
                                        <p:strVal val="visible"/>
                                      </p:to>
                                    </p:set>
                                    <p:animEffect transition="in" filter="wipe(left)">
                                      <p:cBhvr>
                                        <p:cTn id="27" dur="500"/>
                                        <p:tgtEl>
                                          <p:spTgt spid="9421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4211">
                                            <p:txEl>
                                              <p:pRg st="4" end="4"/>
                                            </p:txEl>
                                          </p:spTgt>
                                        </p:tgtEl>
                                        <p:attrNameLst>
                                          <p:attrName>style.visibility</p:attrName>
                                        </p:attrNameLst>
                                      </p:cBhvr>
                                      <p:to>
                                        <p:strVal val="visible"/>
                                      </p:to>
                                    </p:set>
                                    <p:animEffect transition="in" filter="wipe(left)">
                                      <p:cBhvr>
                                        <p:cTn id="32" dur="500"/>
                                        <p:tgtEl>
                                          <p:spTgt spid="9421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4211">
                                            <p:txEl>
                                              <p:pRg st="5" end="5"/>
                                            </p:txEl>
                                          </p:spTgt>
                                        </p:tgtEl>
                                        <p:attrNameLst>
                                          <p:attrName>style.visibility</p:attrName>
                                        </p:attrNameLst>
                                      </p:cBhvr>
                                      <p:to>
                                        <p:strVal val="visible"/>
                                      </p:to>
                                    </p:set>
                                    <p:animEffect transition="in" filter="wipe(left)">
                                      <p:cBhvr>
                                        <p:cTn id="37" dur="500"/>
                                        <p:tgtEl>
                                          <p:spTgt spid="9421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94211">
                                            <p:txEl>
                                              <p:pRg st="6" end="6"/>
                                            </p:txEl>
                                          </p:spTgt>
                                        </p:tgtEl>
                                        <p:attrNameLst>
                                          <p:attrName>style.visibility</p:attrName>
                                        </p:attrNameLst>
                                      </p:cBhvr>
                                      <p:to>
                                        <p:strVal val="visible"/>
                                      </p:to>
                                    </p:set>
                                    <p:animEffect transition="in" filter="wipe(left)">
                                      <p:cBhvr>
                                        <p:cTn id="42" dur="500"/>
                                        <p:tgtEl>
                                          <p:spTgt spid="942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4010025" y="2535238"/>
            <a:ext cx="942975" cy="895350"/>
          </a:xfrm>
          <a:prstGeom prst="ellipse">
            <a:avLst/>
          </a:prstGeom>
          <a:solidFill>
            <a:srgbClr val="B9E5CA"/>
          </a:solidFill>
          <a:ln w="9525">
            <a:noFill/>
            <a:round/>
            <a:headEnd/>
            <a:tailEnd/>
          </a:ln>
        </p:spPr>
        <p:txBody>
          <a:bodyPr wrap="none" anchor="ctr"/>
          <a:lstStyle/>
          <a:p>
            <a:pPr marL="3175" algn="ctr"/>
            <a:r>
              <a:rPr lang="da-DK" sz="1200" i="1">
                <a:solidFill>
                  <a:srgbClr val="0F5494"/>
                </a:solidFill>
                <a:latin typeface="Verdana" pitchFamily="34" charset="0"/>
              </a:rPr>
              <a:t>Farmers</a:t>
            </a:r>
            <a:endParaRPr lang="en-GB" sz="1200" i="1">
              <a:solidFill>
                <a:srgbClr val="0F5494"/>
              </a:solidFill>
              <a:latin typeface="Verdana" pitchFamily="34" charset="0"/>
            </a:endParaRPr>
          </a:p>
        </p:txBody>
      </p:sp>
      <p:sp>
        <p:nvSpPr>
          <p:cNvPr id="17411" name="Oval 3"/>
          <p:cNvSpPr>
            <a:spLocks noChangeArrowheads="1"/>
          </p:cNvSpPr>
          <p:nvPr/>
        </p:nvSpPr>
        <p:spPr bwMode="auto">
          <a:xfrm>
            <a:off x="2197100" y="3036888"/>
            <a:ext cx="942975" cy="895350"/>
          </a:xfrm>
          <a:prstGeom prst="ellipse">
            <a:avLst/>
          </a:prstGeom>
          <a:solidFill>
            <a:srgbClr val="B9E5CA"/>
          </a:solidFill>
          <a:ln w="9525">
            <a:noFill/>
            <a:round/>
            <a:headEnd/>
            <a:tailEnd/>
          </a:ln>
        </p:spPr>
        <p:txBody>
          <a:bodyPr wrap="none" anchor="ctr"/>
          <a:lstStyle/>
          <a:p>
            <a:pPr marL="3175" algn="ctr"/>
            <a:r>
              <a:rPr lang="da-DK" sz="1200" i="1">
                <a:solidFill>
                  <a:srgbClr val="0F5494"/>
                </a:solidFill>
                <a:latin typeface="Verdana" pitchFamily="34" charset="0"/>
              </a:rPr>
              <a:t>NGOs</a:t>
            </a:r>
            <a:endParaRPr lang="en-GB" sz="1200" i="1">
              <a:solidFill>
                <a:srgbClr val="0F5494"/>
              </a:solidFill>
              <a:latin typeface="Verdana" pitchFamily="34" charset="0"/>
            </a:endParaRPr>
          </a:p>
        </p:txBody>
      </p:sp>
      <p:sp>
        <p:nvSpPr>
          <p:cNvPr id="17412" name="Oval 4"/>
          <p:cNvSpPr>
            <a:spLocks noChangeArrowheads="1"/>
          </p:cNvSpPr>
          <p:nvPr/>
        </p:nvSpPr>
        <p:spPr bwMode="auto">
          <a:xfrm>
            <a:off x="5959475" y="3103563"/>
            <a:ext cx="942975" cy="895350"/>
          </a:xfrm>
          <a:prstGeom prst="ellipse">
            <a:avLst/>
          </a:prstGeom>
          <a:solidFill>
            <a:srgbClr val="B9E5CA"/>
          </a:solidFill>
          <a:ln w="9525">
            <a:noFill/>
            <a:round/>
            <a:headEnd/>
            <a:tailEnd/>
          </a:ln>
        </p:spPr>
        <p:txBody>
          <a:bodyPr wrap="none" anchor="ctr"/>
          <a:lstStyle/>
          <a:p>
            <a:pPr marL="3175" algn="ctr"/>
            <a:r>
              <a:rPr lang="da-DK" sz="1200" i="1">
                <a:solidFill>
                  <a:srgbClr val="0F5494"/>
                </a:solidFill>
                <a:latin typeface="Verdana" pitchFamily="34" charset="0"/>
              </a:rPr>
              <a:t>Advisors</a:t>
            </a:r>
            <a:endParaRPr lang="en-GB" sz="1200" i="1">
              <a:solidFill>
                <a:srgbClr val="0F5494"/>
              </a:solidFill>
              <a:latin typeface="Verdana" pitchFamily="34" charset="0"/>
            </a:endParaRPr>
          </a:p>
        </p:txBody>
      </p:sp>
      <p:sp>
        <p:nvSpPr>
          <p:cNvPr id="17413" name="Oval 5"/>
          <p:cNvSpPr>
            <a:spLocks noChangeArrowheads="1"/>
          </p:cNvSpPr>
          <p:nvPr/>
        </p:nvSpPr>
        <p:spPr bwMode="auto">
          <a:xfrm>
            <a:off x="6692900" y="4313238"/>
            <a:ext cx="942975" cy="895350"/>
          </a:xfrm>
          <a:prstGeom prst="ellipse">
            <a:avLst/>
          </a:prstGeom>
          <a:solidFill>
            <a:srgbClr val="B9E5CA"/>
          </a:solidFill>
          <a:ln w="9525">
            <a:noFill/>
            <a:round/>
            <a:headEnd/>
            <a:tailEnd/>
          </a:ln>
        </p:spPr>
        <p:txBody>
          <a:bodyPr wrap="none" anchor="ctr"/>
          <a:lstStyle/>
          <a:p>
            <a:pPr marL="3175" algn="ctr"/>
            <a:r>
              <a:rPr lang="da-DK" sz="1200" i="1">
                <a:solidFill>
                  <a:srgbClr val="0F5494"/>
                </a:solidFill>
                <a:latin typeface="Verdana" pitchFamily="34" charset="0"/>
              </a:rPr>
              <a:t>Researchers</a:t>
            </a:r>
            <a:endParaRPr lang="en-GB" sz="1200" i="1">
              <a:solidFill>
                <a:srgbClr val="0F5494"/>
              </a:solidFill>
              <a:latin typeface="Verdana" pitchFamily="34" charset="0"/>
            </a:endParaRPr>
          </a:p>
        </p:txBody>
      </p:sp>
      <p:sp>
        <p:nvSpPr>
          <p:cNvPr id="17414" name="Oval 6"/>
          <p:cNvSpPr>
            <a:spLocks noChangeArrowheads="1"/>
          </p:cNvSpPr>
          <p:nvPr/>
        </p:nvSpPr>
        <p:spPr bwMode="auto">
          <a:xfrm>
            <a:off x="1416050" y="4160838"/>
            <a:ext cx="942975" cy="895350"/>
          </a:xfrm>
          <a:prstGeom prst="ellipse">
            <a:avLst/>
          </a:prstGeom>
          <a:solidFill>
            <a:srgbClr val="B9E5CA"/>
          </a:solidFill>
          <a:ln w="9525">
            <a:noFill/>
            <a:round/>
            <a:headEnd/>
            <a:tailEnd/>
          </a:ln>
        </p:spPr>
        <p:txBody>
          <a:bodyPr wrap="none" anchor="ctr"/>
          <a:lstStyle/>
          <a:p>
            <a:pPr marL="3175" algn="ctr"/>
            <a:r>
              <a:rPr lang="da-DK" sz="1200" i="1">
                <a:solidFill>
                  <a:srgbClr val="0F5494"/>
                </a:solidFill>
                <a:latin typeface="Verdana" pitchFamily="34" charset="0"/>
              </a:rPr>
              <a:t>Agri-</a:t>
            </a:r>
            <a:br>
              <a:rPr lang="da-DK" sz="1200" i="1">
                <a:solidFill>
                  <a:srgbClr val="0F5494"/>
                </a:solidFill>
                <a:latin typeface="Verdana" pitchFamily="34" charset="0"/>
              </a:rPr>
            </a:br>
            <a:r>
              <a:rPr lang="da-DK" sz="1200" i="1">
                <a:solidFill>
                  <a:srgbClr val="0F5494"/>
                </a:solidFill>
                <a:latin typeface="Verdana" pitchFamily="34" charset="0"/>
              </a:rPr>
              <a:t>business</a:t>
            </a:r>
            <a:endParaRPr lang="en-GB" sz="1200" i="1">
              <a:solidFill>
                <a:srgbClr val="0F5494"/>
              </a:solidFill>
              <a:latin typeface="Verdana" pitchFamily="34" charset="0"/>
            </a:endParaRPr>
          </a:p>
        </p:txBody>
      </p:sp>
      <p:sp>
        <p:nvSpPr>
          <p:cNvPr id="43015" name="Line 7"/>
          <p:cNvSpPr>
            <a:spLocks noChangeShapeType="1"/>
          </p:cNvSpPr>
          <p:nvPr/>
        </p:nvSpPr>
        <p:spPr bwMode="auto">
          <a:xfrm flipH="1" flipV="1">
            <a:off x="1397000" y="5816600"/>
            <a:ext cx="165100" cy="406400"/>
          </a:xfrm>
          <a:prstGeom prst="line">
            <a:avLst/>
          </a:prstGeom>
          <a:noFill/>
          <a:ln w="9525">
            <a:noFill/>
            <a:round/>
            <a:headEnd/>
            <a:tailEnd/>
          </a:ln>
        </p:spPr>
        <p:txBody>
          <a:bodyPr anchor="ctr"/>
          <a:lstStyle/>
          <a:p>
            <a:endParaRPr lang="en-GB"/>
          </a:p>
        </p:txBody>
      </p:sp>
      <p:sp>
        <p:nvSpPr>
          <p:cNvPr id="9224" name="Oval 8"/>
          <p:cNvSpPr>
            <a:spLocks noChangeArrowheads="1"/>
          </p:cNvSpPr>
          <p:nvPr/>
        </p:nvSpPr>
        <p:spPr bwMode="auto">
          <a:xfrm>
            <a:off x="3597275" y="3897313"/>
            <a:ext cx="1781175" cy="1809750"/>
          </a:xfrm>
          <a:prstGeom prst="ellipse">
            <a:avLst/>
          </a:prstGeom>
          <a:solidFill>
            <a:schemeClr val="folHlink"/>
          </a:solidFill>
          <a:ln w="9525">
            <a:noFill/>
            <a:round/>
            <a:headEnd/>
            <a:tailEnd/>
          </a:ln>
        </p:spPr>
        <p:txBody>
          <a:bodyPr wrap="none" anchor="ctr"/>
          <a:lstStyle/>
          <a:p>
            <a:pPr marL="3175" algn="ctr"/>
            <a:r>
              <a:rPr lang="da-DK" sz="1600">
                <a:solidFill>
                  <a:srgbClr val="0F5494"/>
                </a:solidFill>
                <a:latin typeface="Verdana" pitchFamily="34" charset="0"/>
              </a:rPr>
              <a:t>Operational</a:t>
            </a:r>
          </a:p>
          <a:p>
            <a:pPr marL="3175" algn="ctr"/>
            <a:r>
              <a:rPr lang="da-DK" sz="1600">
                <a:solidFill>
                  <a:srgbClr val="0F5494"/>
                </a:solidFill>
                <a:latin typeface="Verdana" pitchFamily="34" charset="0"/>
              </a:rPr>
              <a:t>Group</a:t>
            </a:r>
            <a:endParaRPr lang="en-GB" sz="1600">
              <a:solidFill>
                <a:srgbClr val="0F5494"/>
              </a:solidFill>
              <a:latin typeface="Verdana" pitchFamily="34" charset="0"/>
            </a:endParaRPr>
          </a:p>
        </p:txBody>
      </p:sp>
      <p:sp>
        <p:nvSpPr>
          <p:cNvPr id="10" name="Text Box 9"/>
          <p:cNvSpPr txBox="1">
            <a:spLocks noChangeArrowheads="1"/>
          </p:cNvSpPr>
          <p:nvPr/>
        </p:nvSpPr>
        <p:spPr bwMode="auto">
          <a:xfrm>
            <a:off x="0" y="1087438"/>
            <a:ext cx="9144000" cy="1016000"/>
          </a:xfrm>
          <a:prstGeom prst="rect">
            <a:avLst/>
          </a:prstGeom>
          <a:noFill/>
          <a:ln w="9525">
            <a:noFill/>
            <a:miter lim="800000"/>
            <a:headEnd/>
            <a:tailEnd/>
          </a:ln>
        </p:spPr>
        <p:txBody>
          <a:bodyPr>
            <a:spAutoFit/>
          </a:bodyPr>
          <a:lstStyle/>
          <a:p>
            <a:pPr marL="3175" algn="ctr">
              <a:spcBef>
                <a:spcPct val="50000"/>
              </a:spcBef>
            </a:pPr>
            <a:r>
              <a:rPr lang="da-DK" sz="2400" b="1" i="1">
                <a:solidFill>
                  <a:srgbClr val="003366"/>
                </a:solidFill>
                <a:latin typeface="Verdana" pitchFamily="34" charset="0"/>
              </a:rPr>
              <a:t>Key Acting Entities Within the EIP</a:t>
            </a:r>
          </a:p>
          <a:p>
            <a:pPr marL="3175" algn="ctr">
              <a:spcBef>
                <a:spcPct val="50000"/>
              </a:spcBef>
            </a:pPr>
            <a:r>
              <a:rPr lang="da-DK" sz="2400" b="1" i="1">
                <a:solidFill>
                  <a:srgbClr val="003366"/>
                </a:solidFill>
                <a:latin typeface="Verdana" pitchFamily="34" charset="0"/>
              </a:rPr>
              <a:t>- Operational Groups -</a:t>
            </a:r>
            <a:endParaRPr lang="en-GB" sz="2400" b="1" i="1">
              <a:solidFill>
                <a:srgbClr val="003366"/>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17410"/>
                                        </p:tgtEl>
                                        <p:attrNameLst>
                                          <p:attrName>style.visibility</p:attrName>
                                        </p:attrNameLst>
                                      </p:cBhvr>
                                      <p:to>
                                        <p:strVal val="visible"/>
                                      </p:to>
                                    </p:set>
                                    <p:anim calcmode="lin" valueType="num">
                                      <p:cBhvr>
                                        <p:cTn id="12" dur="500" fill="hold"/>
                                        <p:tgtEl>
                                          <p:spTgt spid="17410"/>
                                        </p:tgtEl>
                                        <p:attrNameLst>
                                          <p:attrName>ppt_w</p:attrName>
                                        </p:attrNameLst>
                                      </p:cBhvr>
                                      <p:tavLst>
                                        <p:tav tm="0">
                                          <p:val>
                                            <p:fltVal val="0"/>
                                          </p:val>
                                        </p:tav>
                                        <p:tav tm="100000">
                                          <p:val>
                                            <p:strVal val="#ppt_w"/>
                                          </p:val>
                                        </p:tav>
                                      </p:tavLst>
                                    </p:anim>
                                    <p:anim calcmode="lin" valueType="num">
                                      <p:cBhvr>
                                        <p:cTn id="13" dur="500" fill="hold"/>
                                        <p:tgtEl>
                                          <p:spTgt spid="17410"/>
                                        </p:tgtEl>
                                        <p:attrNameLst>
                                          <p:attrName>ppt_h</p:attrName>
                                        </p:attrNameLst>
                                      </p:cBhvr>
                                      <p:tavLst>
                                        <p:tav tm="0">
                                          <p:val>
                                            <p:fltVal val="0"/>
                                          </p:val>
                                        </p:tav>
                                        <p:tav tm="100000">
                                          <p:val>
                                            <p:strVal val="#ppt_h"/>
                                          </p:val>
                                        </p:tav>
                                      </p:tavLst>
                                    </p:anim>
                                    <p:animEffect transition="in" filter="fade">
                                      <p:cBhvr>
                                        <p:cTn id="14" dur="500"/>
                                        <p:tgtEl>
                                          <p:spTgt spid="174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2"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p:cTn id="19" dur="500" fill="hold"/>
                                        <p:tgtEl>
                                          <p:spTgt spid="17412"/>
                                        </p:tgtEl>
                                        <p:attrNameLst>
                                          <p:attrName>ppt_w</p:attrName>
                                        </p:attrNameLst>
                                      </p:cBhvr>
                                      <p:tavLst>
                                        <p:tav tm="0">
                                          <p:val>
                                            <p:fltVal val="0"/>
                                          </p:val>
                                        </p:tav>
                                        <p:tav tm="100000">
                                          <p:val>
                                            <p:strVal val="#ppt_w"/>
                                          </p:val>
                                        </p:tav>
                                      </p:tavLst>
                                    </p:anim>
                                    <p:anim calcmode="lin" valueType="num">
                                      <p:cBhvr>
                                        <p:cTn id="20" dur="500" fill="hold"/>
                                        <p:tgtEl>
                                          <p:spTgt spid="17412"/>
                                        </p:tgtEl>
                                        <p:attrNameLst>
                                          <p:attrName>ppt_h</p:attrName>
                                        </p:attrNameLst>
                                      </p:cBhvr>
                                      <p:tavLst>
                                        <p:tav tm="0">
                                          <p:val>
                                            <p:fltVal val="0"/>
                                          </p:val>
                                        </p:tav>
                                        <p:tav tm="100000">
                                          <p:val>
                                            <p:strVal val="#ppt_h"/>
                                          </p:val>
                                        </p:tav>
                                      </p:tavLst>
                                    </p:anim>
                                    <p:animEffect transition="in" filter="fade">
                                      <p:cBhvr>
                                        <p:cTn id="21" dur="500"/>
                                        <p:tgtEl>
                                          <p:spTgt spid="174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grpId="2" nodeType="clickEffect">
                                  <p:stCondLst>
                                    <p:cond delay="0"/>
                                  </p:stCondLst>
                                  <p:childTnLst>
                                    <p:set>
                                      <p:cBhvr>
                                        <p:cTn id="25" dur="1" fill="hold">
                                          <p:stCondLst>
                                            <p:cond delay="0"/>
                                          </p:stCondLst>
                                        </p:cTn>
                                        <p:tgtEl>
                                          <p:spTgt spid="17413"/>
                                        </p:tgtEl>
                                        <p:attrNameLst>
                                          <p:attrName>style.visibility</p:attrName>
                                        </p:attrNameLst>
                                      </p:cBhvr>
                                      <p:to>
                                        <p:strVal val="visible"/>
                                      </p:to>
                                    </p:set>
                                    <p:anim calcmode="lin" valueType="num">
                                      <p:cBhvr>
                                        <p:cTn id="26" dur="500" fill="hold"/>
                                        <p:tgtEl>
                                          <p:spTgt spid="17413"/>
                                        </p:tgtEl>
                                        <p:attrNameLst>
                                          <p:attrName>ppt_w</p:attrName>
                                        </p:attrNameLst>
                                      </p:cBhvr>
                                      <p:tavLst>
                                        <p:tav tm="0">
                                          <p:val>
                                            <p:fltVal val="0"/>
                                          </p:val>
                                        </p:tav>
                                        <p:tav tm="100000">
                                          <p:val>
                                            <p:strVal val="#ppt_w"/>
                                          </p:val>
                                        </p:tav>
                                      </p:tavLst>
                                    </p:anim>
                                    <p:anim calcmode="lin" valueType="num">
                                      <p:cBhvr>
                                        <p:cTn id="27" dur="500" fill="hold"/>
                                        <p:tgtEl>
                                          <p:spTgt spid="17413"/>
                                        </p:tgtEl>
                                        <p:attrNameLst>
                                          <p:attrName>ppt_h</p:attrName>
                                        </p:attrNameLst>
                                      </p:cBhvr>
                                      <p:tavLst>
                                        <p:tav tm="0">
                                          <p:val>
                                            <p:fltVal val="0"/>
                                          </p:val>
                                        </p:tav>
                                        <p:tav tm="100000">
                                          <p:val>
                                            <p:strVal val="#ppt_h"/>
                                          </p:val>
                                        </p:tav>
                                      </p:tavLst>
                                    </p:anim>
                                    <p:animEffect transition="in" filter="fade">
                                      <p:cBhvr>
                                        <p:cTn id="28" dur="500"/>
                                        <p:tgtEl>
                                          <p:spTgt spid="174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2" nodeType="clickEffect">
                                  <p:stCondLst>
                                    <p:cond delay="0"/>
                                  </p:stCondLst>
                                  <p:childTnLst>
                                    <p:set>
                                      <p:cBhvr>
                                        <p:cTn id="32" dur="1" fill="hold">
                                          <p:stCondLst>
                                            <p:cond delay="0"/>
                                          </p:stCondLst>
                                        </p:cTn>
                                        <p:tgtEl>
                                          <p:spTgt spid="17411"/>
                                        </p:tgtEl>
                                        <p:attrNameLst>
                                          <p:attrName>style.visibility</p:attrName>
                                        </p:attrNameLst>
                                      </p:cBhvr>
                                      <p:to>
                                        <p:strVal val="visible"/>
                                      </p:to>
                                    </p:set>
                                    <p:anim calcmode="lin" valueType="num">
                                      <p:cBhvr>
                                        <p:cTn id="33" dur="500" fill="hold"/>
                                        <p:tgtEl>
                                          <p:spTgt spid="17411"/>
                                        </p:tgtEl>
                                        <p:attrNameLst>
                                          <p:attrName>ppt_w</p:attrName>
                                        </p:attrNameLst>
                                      </p:cBhvr>
                                      <p:tavLst>
                                        <p:tav tm="0">
                                          <p:val>
                                            <p:fltVal val="0"/>
                                          </p:val>
                                        </p:tav>
                                        <p:tav tm="100000">
                                          <p:val>
                                            <p:strVal val="#ppt_w"/>
                                          </p:val>
                                        </p:tav>
                                      </p:tavLst>
                                    </p:anim>
                                    <p:anim calcmode="lin" valueType="num">
                                      <p:cBhvr>
                                        <p:cTn id="34" dur="500" fill="hold"/>
                                        <p:tgtEl>
                                          <p:spTgt spid="17411"/>
                                        </p:tgtEl>
                                        <p:attrNameLst>
                                          <p:attrName>ppt_h</p:attrName>
                                        </p:attrNameLst>
                                      </p:cBhvr>
                                      <p:tavLst>
                                        <p:tav tm="0">
                                          <p:val>
                                            <p:fltVal val="0"/>
                                          </p:val>
                                        </p:tav>
                                        <p:tav tm="100000">
                                          <p:val>
                                            <p:strVal val="#ppt_h"/>
                                          </p:val>
                                        </p:tav>
                                      </p:tavLst>
                                    </p:anim>
                                    <p:animEffect transition="in" filter="fade">
                                      <p:cBhvr>
                                        <p:cTn id="35" dur="500"/>
                                        <p:tgtEl>
                                          <p:spTgt spid="174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grpId="2" nodeType="clickEffect">
                                  <p:stCondLst>
                                    <p:cond delay="0"/>
                                  </p:stCondLst>
                                  <p:childTnLst>
                                    <p:set>
                                      <p:cBhvr>
                                        <p:cTn id="39" dur="1" fill="hold">
                                          <p:stCondLst>
                                            <p:cond delay="0"/>
                                          </p:stCondLst>
                                        </p:cTn>
                                        <p:tgtEl>
                                          <p:spTgt spid="17414"/>
                                        </p:tgtEl>
                                        <p:attrNameLst>
                                          <p:attrName>style.visibility</p:attrName>
                                        </p:attrNameLst>
                                      </p:cBhvr>
                                      <p:to>
                                        <p:strVal val="visible"/>
                                      </p:to>
                                    </p:set>
                                    <p:anim calcmode="lin" valueType="num">
                                      <p:cBhvr>
                                        <p:cTn id="40" dur="500" fill="hold"/>
                                        <p:tgtEl>
                                          <p:spTgt spid="17414"/>
                                        </p:tgtEl>
                                        <p:attrNameLst>
                                          <p:attrName>ppt_w</p:attrName>
                                        </p:attrNameLst>
                                      </p:cBhvr>
                                      <p:tavLst>
                                        <p:tav tm="0">
                                          <p:val>
                                            <p:fltVal val="0"/>
                                          </p:val>
                                        </p:tav>
                                        <p:tav tm="100000">
                                          <p:val>
                                            <p:strVal val="#ppt_w"/>
                                          </p:val>
                                        </p:tav>
                                      </p:tavLst>
                                    </p:anim>
                                    <p:anim calcmode="lin" valueType="num">
                                      <p:cBhvr>
                                        <p:cTn id="41" dur="500" fill="hold"/>
                                        <p:tgtEl>
                                          <p:spTgt spid="17414"/>
                                        </p:tgtEl>
                                        <p:attrNameLst>
                                          <p:attrName>ppt_h</p:attrName>
                                        </p:attrNameLst>
                                      </p:cBhvr>
                                      <p:tavLst>
                                        <p:tav tm="0">
                                          <p:val>
                                            <p:fltVal val="0"/>
                                          </p:val>
                                        </p:tav>
                                        <p:tav tm="100000">
                                          <p:val>
                                            <p:strVal val="#ppt_h"/>
                                          </p:val>
                                        </p:tav>
                                      </p:tavLst>
                                    </p:anim>
                                    <p:animEffect transition="in" filter="fade">
                                      <p:cBhvr>
                                        <p:cTn id="42" dur="500"/>
                                        <p:tgtEl>
                                          <p:spTgt spid="174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3" presetClass="path" presetSubtype="0" accel="50000" decel="50000" fill="hold" grpId="0" nodeType="clickEffect">
                                  <p:stCondLst>
                                    <p:cond delay="0"/>
                                  </p:stCondLst>
                                  <p:childTnLst>
                                    <p:animMotion origin="layout" path="M 2.77778E-7 -1.38728E-6 L 0.25 -1.38728E-6 " pathEditMode="relative" rAng="0" ptsTypes="AA">
                                      <p:cBhvr>
                                        <p:cTn id="46" dur="2000" fill="hold"/>
                                        <p:tgtEl>
                                          <p:spTgt spid="17414"/>
                                        </p:tgtEl>
                                        <p:attrNameLst>
                                          <p:attrName>ppt_x</p:attrName>
                                          <p:attrName>ppt_y</p:attrName>
                                        </p:attrNameLst>
                                      </p:cBhvr>
                                      <p:rCtr x="125" y="0"/>
                                    </p:animMotion>
                                  </p:childTnLst>
                                </p:cTn>
                              </p:par>
                              <p:par>
                                <p:cTn id="47" presetID="49" presetClass="path" presetSubtype="0" accel="50000" decel="50000" fill="hold" grpId="0" nodeType="withEffect">
                                  <p:stCondLst>
                                    <p:cond delay="0"/>
                                  </p:stCondLst>
                                  <p:childTnLst>
                                    <p:animMotion origin="layout" path="M 4.72222E-6 -1.48148E-6 L 0.20416 0.19861 " pathEditMode="relative" rAng="0" ptsTypes="AA">
                                      <p:cBhvr>
                                        <p:cTn id="48" dur="2000" fill="hold"/>
                                        <p:tgtEl>
                                          <p:spTgt spid="17411"/>
                                        </p:tgtEl>
                                        <p:attrNameLst>
                                          <p:attrName>ppt_x</p:attrName>
                                          <p:attrName>ppt_y</p:attrName>
                                        </p:attrNameLst>
                                      </p:cBhvr>
                                      <p:rCtr x="102" y="99"/>
                                    </p:animMotion>
                                  </p:childTnLst>
                                </p:cTn>
                              </p:par>
                              <p:par>
                                <p:cTn id="49" presetID="42" presetClass="path" presetSubtype="0" accel="50000" decel="50000" fill="hold" grpId="0" nodeType="withEffect">
                                  <p:stCondLst>
                                    <p:cond delay="0"/>
                                  </p:stCondLst>
                                  <p:childTnLst>
                                    <p:animMotion origin="layout" path="M -4.16667E-6 -3.33333E-6 L -0.00104 0.30973 " pathEditMode="relative" rAng="0" ptsTypes="AA">
                                      <p:cBhvr>
                                        <p:cTn id="50" dur="2000" fill="hold"/>
                                        <p:tgtEl>
                                          <p:spTgt spid="17410"/>
                                        </p:tgtEl>
                                        <p:attrNameLst>
                                          <p:attrName>ppt_x</p:attrName>
                                          <p:attrName>ppt_y</p:attrName>
                                        </p:attrNameLst>
                                      </p:cBhvr>
                                      <p:rCtr x="-1" y="155"/>
                                    </p:animMotion>
                                  </p:childTnLst>
                                </p:cTn>
                              </p:par>
                              <p:par>
                                <p:cTn id="51" presetID="49" presetClass="path" presetSubtype="0" accel="50000" decel="50000" fill="hold" grpId="0" nodeType="withEffect">
                                  <p:stCondLst>
                                    <p:cond delay="0"/>
                                  </p:stCondLst>
                                  <p:childTnLst>
                                    <p:animMotion origin="layout" path="M 4.72222E-6 7.40741E-7 L -0.20313 0.18889 " pathEditMode="relative" rAng="0" ptsTypes="AA">
                                      <p:cBhvr>
                                        <p:cTn id="52" dur="2000" fill="hold"/>
                                        <p:tgtEl>
                                          <p:spTgt spid="17412"/>
                                        </p:tgtEl>
                                        <p:attrNameLst>
                                          <p:attrName>ppt_x</p:attrName>
                                          <p:attrName>ppt_y</p:attrName>
                                        </p:attrNameLst>
                                      </p:cBhvr>
                                      <p:rCtr x="-102" y="94"/>
                                    </p:animMotion>
                                  </p:childTnLst>
                                </p:cTn>
                              </p:par>
                              <p:par>
                                <p:cTn id="53" presetID="35" presetClass="path" presetSubtype="0" accel="50000" decel="50000" fill="hold" grpId="0" nodeType="withEffect">
                                  <p:stCondLst>
                                    <p:cond delay="0"/>
                                  </p:stCondLst>
                                  <p:childTnLst>
                                    <p:animMotion origin="layout" path="M 0 0  L -0.25 0  E" pathEditMode="relative" ptsTypes="">
                                      <p:cBhvr>
                                        <p:cTn id="54" dur="2000" fill="hold"/>
                                        <p:tgtEl>
                                          <p:spTgt spid="17413"/>
                                        </p:tgtEl>
                                        <p:attrNameLst>
                                          <p:attrName>ppt_x</p:attrName>
                                          <p:attrName>ppt_y</p:attrName>
                                        </p:attrNameLst>
                                      </p:cBhvr>
                                    </p:animMotion>
                                  </p:childTnLst>
                                </p:cTn>
                              </p:par>
                              <p:par>
                                <p:cTn id="55" presetID="53" presetClass="entr" presetSubtype="16" fill="hold" grpId="0" nodeType="withEffect">
                                  <p:stCondLst>
                                    <p:cond delay="0"/>
                                  </p:stCondLst>
                                  <p:childTnLst>
                                    <p:set>
                                      <p:cBhvr>
                                        <p:cTn id="56" dur="1" fill="hold">
                                          <p:stCondLst>
                                            <p:cond delay="0"/>
                                          </p:stCondLst>
                                        </p:cTn>
                                        <p:tgtEl>
                                          <p:spTgt spid="9224"/>
                                        </p:tgtEl>
                                        <p:attrNameLst>
                                          <p:attrName>style.visibility</p:attrName>
                                        </p:attrNameLst>
                                      </p:cBhvr>
                                      <p:to>
                                        <p:strVal val="visible"/>
                                      </p:to>
                                    </p:set>
                                    <p:anim calcmode="lin" valueType="num">
                                      <p:cBhvr>
                                        <p:cTn id="57" dur="500" fill="hold"/>
                                        <p:tgtEl>
                                          <p:spTgt spid="9224"/>
                                        </p:tgtEl>
                                        <p:attrNameLst>
                                          <p:attrName>ppt_w</p:attrName>
                                        </p:attrNameLst>
                                      </p:cBhvr>
                                      <p:tavLst>
                                        <p:tav tm="0">
                                          <p:val>
                                            <p:fltVal val="0"/>
                                          </p:val>
                                        </p:tav>
                                        <p:tav tm="100000">
                                          <p:val>
                                            <p:strVal val="#ppt_w"/>
                                          </p:val>
                                        </p:tav>
                                      </p:tavLst>
                                    </p:anim>
                                    <p:anim calcmode="lin" valueType="num">
                                      <p:cBhvr>
                                        <p:cTn id="58" dur="500" fill="hold"/>
                                        <p:tgtEl>
                                          <p:spTgt spid="9224"/>
                                        </p:tgtEl>
                                        <p:attrNameLst>
                                          <p:attrName>ppt_h</p:attrName>
                                        </p:attrNameLst>
                                      </p:cBhvr>
                                      <p:tavLst>
                                        <p:tav tm="0">
                                          <p:val>
                                            <p:fltVal val="0"/>
                                          </p:val>
                                        </p:tav>
                                        <p:tav tm="100000">
                                          <p:val>
                                            <p:strVal val="#ppt_h"/>
                                          </p:val>
                                        </p:tav>
                                      </p:tavLst>
                                    </p:anim>
                                    <p:animEffect transition="in" filter="fade">
                                      <p:cBhvr>
                                        <p:cTn id="59" dur="500"/>
                                        <p:tgtEl>
                                          <p:spTgt spid="9224"/>
                                        </p:tgtEl>
                                      </p:cBhvr>
                                    </p:animEffect>
                                  </p:child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0"/>
                                          </p:stCondLst>
                                        </p:cTn>
                                        <p:tgtEl>
                                          <p:spTgt spid="1741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741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741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741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7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0" grpId="1" animBg="1"/>
      <p:bldP spid="17410" grpId="2" animBg="1"/>
      <p:bldP spid="17411" grpId="0" animBg="1"/>
      <p:bldP spid="17411" grpId="1" animBg="1"/>
      <p:bldP spid="17411" grpId="2" animBg="1"/>
      <p:bldP spid="17412" grpId="0" animBg="1"/>
      <p:bldP spid="17412" grpId="1" animBg="1"/>
      <p:bldP spid="17412" grpId="2" animBg="1"/>
      <p:bldP spid="17413" grpId="0" animBg="1"/>
      <p:bldP spid="17413" grpId="1" animBg="1"/>
      <p:bldP spid="17413" grpId="2" animBg="1"/>
      <p:bldP spid="17414" grpId="0" animBg="1"/>
      <p:bldP spid="17414" grpId="1" animBg="1"/>
      <p:bldP spid="17414" grpId="2" animBg="1"/>
      <p:bldP spid="9224"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bwMode="auto">
          <a:xfrm>
            <a:off x="373063" y="1066800"/>
            <a:ext cx="8142287" cy="809625"/>
          </a:xfrm>
          <a:prstGeom prst="rect">
            <a:avLst/>
          </a:prstGeom>
          <a:noFill/>
          <a:ln>
            <a:miter lim="800000"/>
            <a:headEnd/>
            <a:tailEnd/>
          </a:ln>
        </p:spPr>
        <p:txBody>
          <a:bodyPr anchor="ctr"/>
          <a:lstStyle/>
          <a:p>
            <a:pPr indent="0" algn="ctr" eaLnBrk="1" hangingPunct="1"/>
            <a:r>
              <a:rPr lang="en-GB" sz="2400" i="1" smtClean="0">
                <a:solidFill>
                  <a:srgbClr val="002060"/>
                </a:solidFill>
              </a:rPr>
              <a:t>Steps Towards Establishing</a:t>
            </a:r>
            <a:br>
              <a:rPr lang="en-GB" sz="2400" i="1" smtClean="0">
                <a:solidFill>
                  <a:srgbClr val="002060"/>
                </a:solidFill>
              </a:rPr>
            </a:br>
            <a:r>
              <a:rPr lang="en-GB" sz="2400" i="1" smtClean="0">
                <a:solidFill>
                  <a:srgbClr val="002060"/>
                </a:solidFill>
              </a:rPr>
              <a:t>Operational Groups</a:t>
            </a:r>
          </a:p>
        </p:txBody>
      </p:sp>
      <p:sp>
        <p:nvSpPr>
          <p:cNvPr id="97284" name="Rectangle 3"/>
          <p:cNvSpPr>
            <a:spLocks noGrp="1" noChangeArrowheads="1"/>
          </p:cNvSpPr>
          <p:nvPr>
            <p:ph type="body" sz="half" idx="4294967295"/>
          </p:nvPr>
        </p:nvSpPr>
        <p:spPr bwMode="auto">
          <a:xfrm>
            <a:off x="347663" y="1892300"/>
            <a:ext cx="8796337" cy="4592638"/>
          </a:xfrm>
          <a:prstGeom prst="rect">
            <a:avLst/>
          </a:prstGeom>
          <a:noFill/>
          <a:ln>
            <a:miter lim="800000"/>
            <a:headEnd/>
            <a:tailEnd/>
          </a:ln>
        </p:spPr>
        <p:txBody>
          <a:bodyPr/>
          <a:lstStyle/>
          <a:p>
            <a:pPr marL="0" indent="0" eaLnBrk="1" hangingPunct="1">
              <a:spcBef>
                <a:spcPts val="600"/>
              </a:spcBef>
              <a:spcAft>
                <a:spcPts val="600"/>
              </a:spcAft>
              <a:buFontTx/>
              <a:buNone/>
            </a:pPr>
            <a:r>
              <a:rPr lang="en-GB" sz="2000" i="0" smtClean="0">
                <a:solidFill>
                  <a:srgbClr val="002060"/>
                </a:solidFill>
              </a:rPr>
              <a:t>Programming</a:t>
            </a:r>
          </a:p>
          <a:p>
            <a:pPr lvl="1" eaLnBrk="1" hangingPunct="1">
              <a:spcBef>
                <a:spcPct val="0"/>
              </a:spcBef>
              <a:spcAft>
                <a:spcPts val="300"/>
              </a:spcAft>
              <a:buClr>
                <a:srgbClr val="222268"/>
              </a:buClr>
              <a:buFontTx/>
              <a:buChar char="-"/>
            </a:pPr>
            <a:r>
              <a:rPr lang="en-GB" sz="1800" b="0" smtClean="0">
                <a:solidFill>
                  <a:srgbClr val="002060"/>
                </a:solidFill>
              </a:rPr>
              <a:t>Article 36 (operational groups, innovation brokers)</a:t>
            </a:r>
          </a:p>
          <a:p>
            <a:pPr lvl="1" eaLnBrk="1" hangingPunct="1">
              <a:spcBef>
                <a:spcPct val="0"/>
              </a:spcBef>
              <a:spcAft>
                <a:spcPts val="300"/>
              </a:spcAft>
              <a:buClr>
                <a:srgbClr val="222268"/>
              </a:buClr>
              <a:buFontTx/>
              <a:buChar char="-"/>
            </a:pPr>
            <a:r>
              <a:rPr lang="en-GB" sz="1800" b="0" smtClean="0">
                <a:solidFill>
                  <a:srgbClr val="002060"/>
                </a:solidFill>
              </a:rPr>
              <a:t>Possible combination with project funding (e.g. investment) </a:t>
            </a:r>
          </a:p>
          <a:p>
            <a:pPr marL="0" indent="0" eaLnBrk="1" hangingPunct="1">
              <a:spcBef>
                <a:spcPts val="1200"/>
              </a:spcBef>
              <a:spcAft>
                <a:spcPts val="600"/>
              </a:spcAft>
              <a:buFontTx/>
              <a:buNone/>
            </a:pPr>
            <a:r>
              <a:rPr lang="en-GB" sz="2000" i="0" smtClean="0">
                <a:solidFill>
                  <a:srgbClr val="002060"/>
                </a:solidFill>
              </a:rPr>
              <a:t>Setting up of Operational Groups</a:t>
            </a:r>
          </a:p>
          <a:p>
            <a:pPr lvl="1" eaLnBrk="1" hangingPunct="1">
              <a:spcBef>
                <a:spcPct val="0"/>
              </a:spcBef>
              <a:spcAft>
                <a:spcPts val="300"/>
              </a:spcAft>
              <a:buClr>
                <a:srgbClr val="222268"/>
              </a:buClr>
              <a:buFontTx/>
              <a:buChar char="-"/>
            </a:pPr>
            <a:r>
              <a:rPr lang="en-GB" sz="1800" b="0" smtClean="0">
                <a:solidFill>
                  <a:srgbClr val="002060"/>
                </a:solidFill>
              </a:rPr>
              <a:t>Call for proposal</a:t>
            </a:r>
          </a:p>
          <a:p>
            <a:pPr lvl="1" eaLnBrk="1" hangingPunct="1">
              <a:spcBef>
                <a:spcPct val="0"/>
              </a:spcBef>
              <a:spcAft>
                <a:spcPts val="300"/>
              </a:spcAft>
              <a:buClr>
                <a:srgbClr val="222268"/>
              </a:buClr>
              <a:buFontTx/>
              <a:buChar char="-"/>
            </a:pPr>
            <a:r>
              <a:rPr lang="en-GB" sz="1800" b="0" smtClean="0">
                <a:solidFill>
                  <a:srgbClr val="002060"/>
                </a:solidFill>
              </a:rPr>
              <a:t>Bottom-up approach towards forming operational groups</a:t>
            </a:r>
          </a:p>
          <a:p>
            <a:pPr lvl="1" eaLnBrk="1" hangingPunct="1">
              <a:spcBef>
                <a:spcPct val="0"/>
              </a:spcBef>
              <a:spcAft>
                <a:spcPts val="300"/>
              </a:spcAft>
              <a:buClr>
                <a:srgbClr val="222268"/>
              </a:buClr>
              <a:buFontTx/>
              <a:buChar char="-"/>
            </a:pPr>
            <a:r>
              <a:rPr lang="en-GB" sz="1800" b="0" smtClean="0">
                <a:solidFill>
                  <a:srgbClr val="002060"/>
                </a:solidFill>
              </a:rPr>
              <a:t>Possibility of assistance by "innovation brokers"</a:t>
            </a:r>
          </a:p>
          <a:p>
            <a:pPr marL="0" indent="0" eaLnBrk="1" hangingPunct="1">
              <a:spcBef>
                <a:spcPts val="1200"/>
              </a:spcBef>
              <a:spcAft>
                <a:spcPts val="600"/>
              </a:spcAft>
              <a:buFontTx/>
              <a:buNone/>
            </a:pPr>
            <a:r>
              <a:rPr lang="en-GB" sz="2000" i="0" smtClean="0">
                <a:solidFill>
                  <a:srgbClr val="002060"/>
                </a:solidFill>
              </a:rPr>
              <a:t>Targeting towards certain themes and/or innovation actors</a:t>
            </a:r>
          </a:p>
          <a:p>
            <a:pPr lvl="1" eaLnBrk="1" hangingPunct="1">
              <a:spcBef>
                <a:spcPct val="0"/>
              </a:spcBef>
              <a:spcAft>
                <a:spcPts val="300"/>
              </a:spcAft>
              <a:buClr>
                <a:srgbClr val="222268"/>
              </a:buClr>
              <a:buFontTx/>
              <a:buChar char="-"/>
            </a:pPr>
            <a:r>
              <a:rPr lang="en-GB" sz="1800" b="0" smtClean="0">
                <a:solidFill>
                  <a:srgbClr val="002060"/>
                </a:solidFill>
              </a:rPr>
              <a:t>Specification of eligibility and selection criteria </a:t>
            </a:r>
          </a:p>
          <a:p>
            <a:pPr marL="0" indent="0" eaLnBrk="1" hangingPunct="1">
              <a:spcBef>
                <a:spcPts val="1200"/>
              </a:spcBef>
              <a:spcAft>
                <a:spcPts val="600"/>
              </a:spcAft>
              <a:buFontTx/>
              <a:buNone/>
            </a:pPr>
            <a:r>
              <a:rPr lang="en-GB" sz="2000" i="0" smtClean="0">
                <a:solidFill>
                  <a:srgbClr val="002060"/>
                </a:solidFill>
              </a:rPr>
              <a:t>General requirements for applicants</a:t>
            </a:r>
          </a:p>
          <a:p>
            <a:pPr lvl="1" eaLnBrk="1" hangingPunct="1">
              <a:spcBef>
                <a:spcPct val="0"/>
              </a:spcBef>
              <a:spcAft>
                <a:spcPts val="300"/>
              </a:spcAft>
              <a:buClr>
                <a:srgbClr val="222268"/>
              </a:buClr>
              <a:buFontTx/>
              <a:buChar char="-"/>
            </a:pPr>
            <a:r>
              <a:rPr lang="en-GB" sz="1800" b="0" smtClean="0">
                <a:solidFill>
                  <a:srgbClr val="002060"/>
                </a:solidFill>
              </a:rPr>
              <a:t>Project plan (objectives, outcome, approach, decision making)</a:t>
            </a:r>
          </a:p>
          <a:p>
            <a:pPr lvl="1" eaLnBrk="1" hangingPunct="1">
              <a:spcBef>
                <a:spcPct val="0"/>
              </a:spcBef>
              <a:spcAft>
                <a:spcPts val="300"/>
              </a:spcAft>
              <a:buClr>
                <a:srgbClr val="222268"/>
              </a:buClr>
              <a:buFontTx/>
              <a:buChar char="-"/>
            </a:pPr>
            <a:r>
              <a:rPr lang="en-GB" sz="1800" b="0" smtClean="0">
                <a:solidFill>
                  <a:srgbClr val="002060"/>
                </a:solidFill>
              </a:rPr>
              <a:t>Dissemination via EIP network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wipe(left)">
                                      <p:cBhvr>
                                        <p:cTn id="7" dur="500"/>
                                        <p:tgtEl>
                                          <p:spTgt spid="110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7284">
                                            <p:txEl>
                                              <p:pRg st="0" end="0"/>
                                            </p:txEl>
                                          </p:spTgt>
                                        </p:tgtEl>
                                        <p:attrNameLst>
                                          <p:attrName>style.visibility</p:attrName>
                                        </p:attrNameLst>
                                      </p:cBhvr>
                                      <p:to>
                                        <p:strVal val="visible"/>
                                      </p:to>
                                    </p:set>
                                    <p:animEffect transition="in" filter="wipe(left)">
                                      <p:cBhvr>
                                        <p:cTn id="12" dur="500"/>
                                        <p:tgtEl>
                                          <p:spTgt spid="972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7284">
                                            <p:txEl>
                                              <p:pRg st="1" end="1"/>
                                            </p:txEl>
                                          </p:spTgt>
                                        </p:tgtEl>
                                        <p:attrNameLst>
                                          <p:attrName>style.visibility</p:attrName>
                                        </p:attrNameLst>
                                      </p:cBhvr>
                                      <p:to>
                                        <p:strVal val="visible"/>
                                      </p:to>
                                    </p:set>
                                    <p:animEffect transition="in" filter="wipe(left)">
                                      <p:cBhvr>
                                        <p:cTn id="17" dur="500"/>
                                        <p:tgtEl>
                                          <p:spTgt spid="9728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7284">
                                            <p:txEl>
                                              <p:pRg st="2" end="2"/>
                                            </p:txEl>
                                          </p:spTgt>
                                        </p:tgtEl>
                                        <p:attrNameLst>
                                          <p:attrName>style.visibility</p:attrName>
                                        </p:attrNameLst>
                                      </p:cBhvr>
                                      <p:to>
                                        <p:strVal val="visible"/>
                                      </p:to>
                                    </p:set>
                                    <p:animEffect transition="in" filter="wipe(left)">
                                      <p:cBhvr>
                                        <p:cTn id="22" dur="500"/>
                                        <p:tgtEl>
                                          <p:spTgt spid="9728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7284">
                                            <p:txEl>
                                              <p:pRg st="3" end="3"/>
                                            </p:txEl>
                                          </p:spTgt>
                                        </p:tgtEl>
                                        <p:attrNameLst>
                                          <p:attrName>style.visibility</p:attrName>
                                        </p:attrNameLst>
                                      </p:cBhvr>
                                      <p:to>
                                        <p:strVal val="visible"/>
                                      </p:to>
                                    </p:set>
                                    <p:animEffect transition="in" filter="wipe(left)">
                                      <p:cBhvr>
                                        <p:cTn id="27" dur="500"/>
                                        <p:tgtEl>
                                          <p:spTgt spid="9728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7284">
                                            <p:txEl>
                                              <p:pRg st="4" end="4"/>
                                            </p:txEl>
                                          </p:spTgt>
                                        </p:tgtEl>
                                        <p:attrNameLst>
                                          <p:attrName>style.visibility</p:attrName>
                                        </p:attrNameLst>
                                      </p:cBhvr>
                                      <p:to>
                                        <p:strVal val="visible"/>
                                      </p:to>
                                    </p:set>
                                    <p:animEffect transition="in" filter="wipe(left)">
                                      <p:cBhvr>
                                        <p:cTn id="32" dur="500"/>
                                        <p:tgtEl>
                                          <p:spTgt spid="9728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7284">
                                            <p:txEl>
                                              <p:pRg st="5" end="5"/>
                                            </p:txEl>
                                          </p:spTgt>
                                        </p:tgtEl>
                                        <p:attrNameLst>
                                          <p:attrName>style.visibility</p:attrName>
                                        </p:attrNameLst>
                                      </p:cBhvr>
                                      <p:to>
                                        <p:strVal val="visible"/>
                                      </p:to>
                                    </p:set>
                                    <p:animEffect transition="in" filter="wipe(left)">
                                      <p:cBhvr>
                                        <p:cTn id="37" dur="500"/>
                                        <p:tgtEl>
                                          <p:spTgt spid="97284">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97284">
                                            <p:txEl>
                                              <p:pRg st="6" end="6"/>
                                            </p:txEl>
                                          </p:spTgt>
                                        </p:tgtEl>
                                        <p:attrNameLst>
                                          <p:attrName>style.visibility</p:attrName>
                                        </p:attrNameLst>
                                      </p:cBhvr>
                                      <p:to>
                                        <p:strVal val="visible"/>
                                      </p:to>
                                    </p:set>
                                    <p:animEffect transition="in" filter="wipe(left)">
                                      <p:cBhvr>
                                        <p:cTn id="42" dur="500"/>
                                        <p:tgtEl>
                                          <p:spTgt spid="97284">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97284">
                                            <p:txEl>
                                              <p:pRg st="7" end="7"/>
                                            </p:txEl>
                                          </p:spTgt>
                                        </p:tgtEl>
                                        <p:attrNameLst>
                                          <p:attrName>style.visibility</p:attrName>
                                        </p:attrNameLst>
                                      </p:cBhvr>
                                      <p:to>
                                        <p:strVal val="visible"/>
                                      </p:to>
                                    </p:set>
                                    <p:animEffect transition="in" filter="wipe(left)">
                                      <p:cBhvr>
                                        <p:cTn id="47" dur="500"/>
                                        <p:tgtEl>
                                          <p:spTgt spid="97284">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97284">
                                            <p:txEl>
                                              <p:pRg st="8" end="8"/>
                                            </p:txEl>
                                          </p:spTgt>
                                        </p:tgtEl>
                                        <p:attrNameLst>
                                          <p:attrName>style.visibility</p:attrName>
                                        </p:attrNameLst>
                                      </p:cBhvr>
                                      <p:to>
                                        <p:strVal val="visible"/>
                                      </p:to>
                                    </p:set>
                                    <p:animEffect transition="in" filter="wipe(left)">
                                      <p:cBhvr>
                                        <p:cTn id="52" dur="500"/>
                                        <p:tgtEl>
                                          <p:spTgt spid="97284">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97284">
                                            <p:txEl>
                                              <p:pRg st="9" end="9"/>
                                            </p:txEl>
                                          </p:spTgt>
                                        </p:tgtEl>
                                        <p:attrNameLst>
                                          <p:attrName>style.visibility</p:attrName>
                                        </p:attrNameLst>
                                      </p:cBhvr>
                                      <p:to>
                                        <p:strVal val="visible"/>
                                      </p:to>
                                    </p:set>
                                    <p:animEffect transition="in" filter="wipe(left)">
                                      <p:cBhvr>
                                        <p:cTn id="57" dur="500"/>
                                        <p:tgtEl>
                                          <p:spTgt spid="97284">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97284">
                                            <p:txEl>
                                              <p:pRg st="10" end="10"/>
                                            </p:txEl>
                                          </p:spTgt>
                                        </p:tgtEl>
                                        <p:attrNameLst>
                                          <p:attrName>style.visibility</p:attrName>
                                        </p:attrNameLst>
                                      </p:cBhvr>
                                      <p:to>
                                        <p:strVal val="visible"/>
                                      </p:to>
                                    </p:set>
                                    <p:animEffect transition="in" filter="wipe(left)">
                                      <p:cBhvr>
                                        <p:cTn id="62" dur="500"/>
                                        <p:tgtEl>
                                          <p:spTgt spid="97284">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97284">
                                            <p:txEl>
                                              <p:pRg st="11" end="11"/>
                                            </p:txEl>
                                          </p:spTgt>
                                        </p:tgtEl>
                                        <p:attrNameLst>
                                          <p:attrName>style.visibility</p:attrName>
                                        </p:attrNameLst>
                                      </p:cBhvr>
                                      <p:to>
                                        <p:strVal val="visible"/>
                                      </p:to>
                                    </p:set>
                                    <p:animEffect transition="in" filter="wipe(left)">
                                      <p:cBhvr>
                                        <p:cTn id="67" dur="500"/>
                                        <p:tgtEl>
                                          <p:spTgt spid="9728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p:cNvSpPr>
            <a:spLocks noChangeArrowheads="1"/>
          </p:cNvSpPr>
          <p:nvPr/>
        </p:nvSpPr>
        <p:spPr bwMode="auto">
          <a:xfrm>
            <a:off x="3597275" y="3127375"/>
            <a:ext cx="1781175" cy="1809750"/>
          </a:xfrm>
          <a:prstGeom prst="ellipse">
            <a:avLst/>
          </a:prstGeom>
          <a:solidFill>
            <a:schemeClr val="folHlink"/>
          </a:solidFill>
          <a:ln w="9525">
            <a:noFill/>
            <a:round/>
            <a:headEnd/>
            <a:tailEnd/>
          </a:ln>
        </p:spPr>
        <p:txBody>
          <a:bodyPr wrap="none" anchor="ctr"/>
          <a:lstStyle/>
          <a:p>
            <a:pPr marL="3175" algn="ctr"/>
            <a:r>
              <a:rPr lang="da-DK" sz="1600">
                <a:solidFill>
                  <a:srgbClr val="0F5494"/>
                </a:solidFill>
                <a:latin typeface="Verdana" pitchFamily="34" charset="0"/>
              </a:rPr>
              <a:t>Operational</a:t>
            </a:r>
          </a:p>
          <a:p>
            <a:pPr marL="3175" algn="ctr"/>
            <a:r>
              <a:rPr lang="da-DK" sz="1600">
                <a:solidFill>
                  <a:srgbClr val="0F5494"/>
                </a:solidFill>
                <a:latin typeface="Verdana" pitchFamily="34" charset="0"/>
              </a:rPr>
              <a:t>Group</a:t>
            </a:r>
            <a:endParaRPr lang="en-GB" sz="1600">
              <a:solidFill>
                <a:srgbClr val="0F5494"/>
              </a:solidFill>
              <a:latin typeface="Verdana" pitchFamily="34" charset="0"/>
            </a:endParaRPr>
          </a:p>
        </p:txBody>
      </p:sp>
      <p:sp>
        <p:nvSpPr>
          <p:cNvPr id="18435" name="Oval 3"/>
          <p:cNvSpPr>
            <a:spLocks noChangeArrowheads="1"/>
          </p:cNvSpPr>
          <p:nvPr/>
        </p:nvSpPr>
        <p:spPr bwMode="auto">
          <a:xfrm>
            <a:off x="4027488" y="3571875"/>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Horizon</a:t>
            </a:r>
            <a:br>
              <a:rPr lang="de-DE" sz="1200" b="1">
                <a:solidFill>
                  <a:srgbClr val="0F5494"/>
                </a:solidFill>
                <a:latin typeface="Verdana" pitchFamily="34" charset="0"/>
              </a:rPr>
            </a:br>
            <a:r>
              <a:rPr lang="de-DE" sz="1200" b="1">
                <a:solidFill>
                  <a:srgbClr val="0F5494"/>
                </a:solidFill>
                <a:latin typeface="Verdana" pitchFamily="34" charset="0"/>
              </a:rPr>
              <a:t>2020</a:t>
            </a:r>
            <a:endParaRPr lang="en-GB" sz="1200" b="1">
              <a:solidFill>
                <a:srgbClr val="0F5494"/>
              </a:solidFill>
              <a:latin typeface="Verdana" pitchFamily="34" charset="0"/>
            </a:endParaRPr>
          </a:p>
        </p:txBody>
      </p:sp>
      <p:sp>
        <p:nvSpPr>
          <p:cNvPr id="18436" name="Oval 4"/>
          <p:cNvSpPr>
            <a:spLocks noChangeArrowheads="1"/>
          </p:cNvSpPr>
          <p:nvPr/>
        </p:nvSpPr>
        <p:spPr bwMode="auto">
          <a:xfrm>
            <a:off x="4019550" y="3557588"/>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National</a:t>
            </a:r>
          </a:p>
          <a:p>
            <a:pPr marL="3175" algn="ctr"/>
            <a:r>
              <a:rPr lang="de-DE" sz="1200" b="1">
                <a:solidFill>
                  <a:srgbClr val="0F5494"/>
                </a:solidFill>
                <a:latin typeface="Verdana" pitchFamily="34" charset="0"/>
              </a:rPr>
              <a:t>Funds</a:t>
            </a:r>
            <a:endParaRPr lang="en-GB" sz="1200" b="1">
              <a:solidFill>
                <a:srgbClr val="0F5494"/>
              </a:solidFill>
              <a:latin typeface="Verdana" pitchFamily="34" charset="0"/>
            </a:endParaRPr>
          </a:p>
        </p:txBody>
      </p:sp>
      <p:sp>
        <p:nvSpPr>
          <p:cNvPr id="18437" name="Oval 5"/>
          <p:cNvSpPr>
            <a:spLocks noChangeArrowheads="1"/>
          </p:cNvSpPr>
          <p:nvPr/>
        </p:nvSpPr>
        <p:spPr bwMode="auto">
          <a:xfrm>
            <a:off x="4024313" y="3562350"/>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ERDF</a:t>
            </a:r>
            <a:endParaRPr lang="en-GB" sz="1200" b="1">
              <a:solidFill>
                <a:srgbClr val="0F5494"/>
              </a:solidFill>
              <a:latin typeface="Verdana" pitchFamily="34" charset="0"/>
            </a:endParaRPr>
          </a:p>
        </p:txBody>
      </p:sp>
      <p:sp>
        <p:nvSpPr>
          <p:cNvPr id="18438" name="Oval 6"/>
          <p:cNvSpPr>
            <a:spLocks noChangeArrowheads="1"/>
          </p:cNvSpPr>
          <p:nvPr/>
        </p:nvSpPr>
        <p:spPr bwMode="auto">
          <a:xfrm>
            <a:off x="4068763" y="3579813"/>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Private </a:t>
            </a:r>
            <a:br>
              <a:rPr lang="de-DE" sz="1200" b="1">
                <a:solidFill>
                  <a:srgbClr val="0F5494"/>
                </a:solidFill>
                <a:latin typeface="Verdana" pitchFamily="34" charset="0"/>
              </a:rPr>
            </a:br>
            <a:r>
              <a:rPr lang="de-DE" sz="1200" b="1">
                <a:solidFill>
                  <a:srgbClr val="0F5494"/>
                </a:solidFill>
                <a:latin typeface="Verdana" pitchFamily="34" charset="0"/>
              </a:rPr>
              <a:t>Funds</a:t>
            </a:r>
            <a:endParaRPr lang="en-GB" sz="1200" b="1">
              <a:solidFill>
                <a:srgbClr val="0F5494"/>
              </a:solidFill>
              <a:latin typeface="Verdana" pitchFamily="34" charset="0"/>
            </a:endParaRPr>
          </a:p>
        </p:txBody>
      </p:sp>
      <p:sp>
        <p:nvSpPr>
          <p:cNvPr id="18439" name="Text Box 7"/>
          <p:cNvSpPr txBox="1">
            <a:spLocks noChangeArrowheads="1"/>
          </p:cNvSpPr>
          <p:nvPr/>
        </p:nvSpPr>
        <p:spPr bwMode="auto">
          <a:xfrm>
            <a:off x="4016375" y="3702050"/>
            <a:ext cx="962025" cy="646113"/>
          </a:xfrm>
          <a:prstGeom prst="rect">
            <a:avLst/>
          </a:prstGeom>
          <a:noFill/>
          <a:ln w="9525">
            <a:noFill/>
            <a:miter lim="800000"/>
            <a:headEnd/>
            <a:tailEnd/>
          </a:ln>
        </p:spPr>
        <p:txBody>
          <a:bodyPr wrap="none">
            <a:spAutoFit/>
          </a:bodyPr>
          <a:lstStyle/>
          <a:p>
            <a:pPr marL="3175" algn="ctr"/>
            <a:r>
              <a:rPr lang="da-DK" sz="1200" b="1">
                <a:solidFill>
                  <a:srgbClr val="0F5494"/>
                </a:solidFill>
                <a:latin typeface="Verdana" pitchFamily="34" charset="0"/>
              </a:rPr>
              <a:t>Rural</a:t>
            </a:r>
          </a:p>
          <a:p>
            <a:pPr marL="3175" algn="ctr"/>
            <a:r>
              <a:rPr lang="da-DK" sz="1200" b="1">
                <a:solidFill>
                  <a:srgbClr val="0F5494"/>
                </a:solidFill>
                <a:latin typeface="Verdana" pitchFamily="34" charset="0"/>
              </a:rPr>
              <a:t>Develop-</a:t>
            </a:r>
          </a:p>
          <a:p>
            <a:pPr marL="3175" algn="ctr"/>
            <a:r>
              <a:rPr lang="da-DK" sz="1200" b="1">
                <a:solidFill>
                  <a:srgbClr val="0F5494"/>
                </a:solidFill>
                <a:latin typeface="Verdana" pitchFamily="34" charset="0"/>
              </a:rPr>
              <a:t>ment</a:t>
            </a:r>
            <a:endParaRPr lang="en-GB" sz="1200" b="1">
              <a:solidFill>
                <a:srgbClr val="0F5494"/>
              </a:solidFill>
              <a:latin typeface="Verdana" pitchFamily="34" charset="0"/>
            </a:endParaRPr>
          </a:p>
        </p:txBody>
      </p:sp>
      <p:sp>
        <p:nvSpPr>
          <p:cNvPr id="47112" name="Text Box 9"/>
          <p:cNvSpPr txBox="1">
            <a:spLocks noChangeArrowheads="1"/>
          </p:cNvSpPr>
          <p:nvPr/>
        </p:nvSpPr>
        <p:spPr bwMode="auto">
          <a:xfrm>
            <a:off x="0" y="1247775"/>
            <a:ext cx="9144000" cy="831850"/>
          </a:xfrm>
          <a:prstGeom prst="rect">
            <a:avLst/>
          </a:prstGeom>
          <a:noFill/>
          <a:ln w="9525">
            <a:noFill/>
            <a:miter lim="800000"/>
            <a:headEnd/>
            <a:tailEnd/>
          </a:ln>
        </p:spPr>
        <p:txBody>
          <a:bodyPr>
            <a:spAutoFit/>
          </a:bodyPr>
          <a:lstStyle/>
          <a:p>
            <a:pPr marL="3175" algn="ctr">
              <a:spcBef>
                <a:spcPct val="50000"/>
              </a:spcBef>
            </a:pPr>
            <a:r>
              <a:rPr lang="da-DK" sz="2400" b="1" i="1">
                <a:solidFill>
                  <a:srgbClr val="003366"/>
                </a:solidFill>
                <a:latin typeface="Verdana" pitchFamily="34" charset="0"/>
              </a:rPr>
              <a:t>Different Sources of Funding</a:t>
            </a:r>
            <a:br>
              <a:rPr lang="da-DK" sz="2400" b="1" i="1">
                <a:solidFill>
                  <a:srgbClr val="003366"/>
                </a:solidFill>
                <a:latin typeface="Verdana" pitchFamily="34" charset="0"/>
              </a:rPr>
            </a:br>
            <a:r>
              <a:rPr lang="da-DK" sz="2400" b="1" i="1">
                <a:solidFill>
                  <a:srgbClr val="003366"/>
                </a:solidFill>
                <a:latin typeface="Verdana" pitchFamily="34" charset="0"/>
              </a:rPr>
              <a:t> for Operational Groups</a:t>
            </a:r>
            <a:endParaRPr lang="en-GB" sz="2400" b="1" i="1">
              <a:solidFill>
                <a:srgbClr val="003366"/>
              </a:solidFill>
              <a:latin typeface="Verdana" pitchFamily="34" charset="0"/>
            </a:endParaRPr>
          </a:p>
        </p:txBody>
      </p:sp>
      <p:sp>
        <p:nvSpPr>
          <p:cNvPr id="2" name="Oval 2"/>
          <p:cNvSpPr>
            <a:spLocks noChangeArrowheads="1"/>
          </p:cNvSpPr>
          <p:nvPr/>
        </p:nvSpPr>
        <p:spPr bwMode="auto">
          <a:xfrm>
            <a:off x="3582988" y="3117850"/>
            <a:ext cx="1781175" cy="1809750"/>
          </a:xfrm>
          <a:prstGeom prst="ellipse">
            <a:avLst/>
          </a:prstGeom>
          <a:solidFill>
            <a:schemeClr val="folHlink"/>
          </a:solidFill>
          <a:ln w="9525">
            <a:noFill/>
            <a:round/>
            <a:headEnd/>
            <a:tailEnd/>
          </a:ln>
        </p:spPr>
        <p:txBody>
          <a:bodyPr wrap="none" anchor="ctr"/>
          <a:lstStyle/>
          <a:p>
            <a:pPr marL="3175" algn="ctr"/>
            <a:r>
              <a:rPr lang="da-DK" sz="1600">
                <a:solidFill>
                  <a:srgbClr val="0F5494"/>
                </a:solidFill>
                <a:latin typeface="Verdana" pitchFamily="34" charset="0"/>
              </a:rPr>
              <a:t>Operational</a:t>
            </a:r>
          </a:p>
          <a:p>
            <a:pPr marL="3175" algn="ctr"/>
            <a:r>
              <a:rPr lang="da-DK" sz="1600">
                <a:solidFill>
                  <a:srgbClr val="0F5494"/>
                </a:solidFill>
                <a:latin typeface="Verdana" pitchFamily="34" charset="0"/>
              </a:rPr>
              <a:t>Group</a:t>
            </a:r>
            <a:endParaRPr lang="en-GB" sz="1600">
              <a:solidFill>
                <a:srgbClr val="0F5494"/>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6" presetClass="emph" presetSubtype="0" fill="hold" grpId="0" nodeType="afterEffect">
                                  <p:stCondLst>
                                    <p:cond delay="0"/>
                                  </p:stCondLst>
                                  <p:childTnLst>
                                    <p:animScale>
                                      <p:cBhvr>
                                        <p:cTn id="9" dur="2000" fill="hold"/>
                                        <p:tgtEl>
                                          <p:spTgt spid="18434">
                                            <p:bg/>
                                          </p:spTgt>
                                        </p:tgtEl>
                                      </p:cBhvr>
                                      <p:by x="50000" y="50000"/>
                                    </p:animScale>
                                  </p:childTnLst>
                                </p:cTn>
                              </p:par>
                              <p:par>
                                <p:cTn id="10" presetID="6" presetClass="emph" presetSubtype="0" fill="hold" grpId="0" nodeType="withEffect">
                                  <p:stCondLst>
                                    <p:cond delay="0"/>
                                  </p:stCondLst>
                                  <p:childTnLst>
                                    <p:animScale>
                                      <p:cBhvr>
                                        <p:cTn id="11" dur="2000" fill="hold"/>
                                        <p:tgtEl>
                                          <p:spTgt spid="18434">
                                            <p:txEl>
                                              <p:pRg st="0" end="0"/>
                                            </p:txEl>
                                          </p:spTgt>
                                        </p:tgtEl>
                                      </p:cBhvr>
                                      <p:by x="50000" y="50000"/>
                                    </p:animScale>
                                  </p:childTnLst>
                                </p:cTn>
                              </p:par>
                              <p:par>
                                <p:cTn id="12" presetID="6" presetClass="emph" presetSubtype="0" fill="hold" grpId="0" nodeType="withEffect">
                                  <p:stCondLst>
                                    <p:cond delay="0"/>
                                  </p:stCondLst>
                                  <p:childTnLst>
                                    <p:animScale>
                                      <p:cBhvr>
                                        <p:cTn id="13" dur="2000" fill="hold"/>
                                        <p:tgtEl>
                                          <p:spTgt spid="18434">
                                            <p:txEl>
                                              <p:pRg st="1" end="1"/>
                                            </p:txEl>
                                          </p:spTgt>
                                        </p:tgtEl>
                                      </p:cBhvr>
                                      <p:by x="50000" y="50000"/>
                                    </p:animScale>
                                  </p:childTnLst>
                                </p:cTn>
                              </p:par>
                              <p:par>
                                <p:cTn id="14" presetID="1" presetClass="exit" presetSubtype="0" fill="hold" nodeType="withEffect">
                                  <p:stCondLst>
                                    <p:cond delay="0"/>
                                  </p:stCondLst>
                                  <p:childTnLst>
                                    <p:set>
                                      <p:cBhvr>
                                        <p:cTn id="15" dur="1" fill="hold">
                                          <p:stCondLst>
                                            <p:cond delay="0"/>
                                          </p:stCondLst>
                                        </p:cTn>
                                        <p:tgtEl>
                                          <p:spTgt spid="18434">
                                            <p:txEl>
                                              <p:pRg st="0" end="0"/>
                                            </p:txEl>
                                          </p:spTgt>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8434">
                                            <p:txEl>
                                              <p:pRg st="1" end="1"/>
                                            </p:txEl>
                                          </p:spTgt>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18434">
                                            <p:txEl>
                                              <p:pRg st="0" end="0"/>
                                            </p:txEl>
                                          </p:spTgt>
                                        </p:tgtEl>
                                      </p:cBhvr>
                                    </p:animEffect>
                                    <p:set>
                                      <p:cBhvr>
                                        <p:cTn id="20" dur="1" fill="hold">
                                          <p:stCondLst>
                                            <p:cond delay="499"/>
                                          </p:stCondLst>
                                        </p:cTn>
                                        <p:tgtEl>
                                          <p:spTgt spid="18434">
                                            <p:txEl>
                                              <p:pRg st="0" end="0"/>
                                            </p:txEl>
                                          </p:spTgt>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18434">
                                            <p:txEl>
                                              <p:pRg st="1" end="1"/>
                                            </p:txEl>
                                          </p:spTgt>
                                        </p:tgtEl>
                                      </p:cBhvr>
                                    </p:animEffect>
                                    <p:set>
                                      <p:cBhvr>
                                        <p:cTn id="23" dur="1" fill="hold">
                                          <p:stCondLst>
                                            <p:cond delay="499"/>
                                          </p:stCondLst>
                                        </p:cTn>
                                        <p:tgtEl>
                                          <p:spTgt spid="18434">
                                            <p:txEl>
                                              <p:pRg st="1" end="1"/>
                                            </p:txEl>
                                          </p:spTgt>
                                        </p:tgtEl>
                                        <p:attrNameLst>
                                          <p:attrName>style.visibility</p:attrName>
                                        </p:attrNameLst>
                                      </p:cBhvr>
                                      <p:to>
                                        <p:strVal val="hidden"/>
                                      </p:to>
                                    </p:set>
                                  </p:childTnLst>
                                </p:cTn>
                              </p:par>
                              <p:par>
                                <p:cTn id="24" presetID="55" presetClass="entr" presetSubtype="0" fill="hold" nodeType="withEffect">
                                  <p:stCondLst>
                                    <p:cond delay="0"/>
                                  </p:stCondLst>
                                  <p:childTnLst>
                                    <p:set>
                                      <p:cBhvr>
                                        <p:cTn id="25" dur="1" fill="hold">
                                          <p:stCondLst>
                                            <p:cond delay="0"/>
                                          </p:stCondLst>
                                        </p:cTn>
                                        <p:tgtEl>
                                          <p:spTgt spid="18435"/>
                                        </p:tgtEl>
                                        <p:attrNameLst>
                                          <p:attrName>style.visibility</p:attrName>
                                        </p:attrNameLst>
                                      </p:cBhvr>
                                      <p:to>
                                        <p:strVal val="visible"/>
                                      </p:to>
                                    </p:set>
                                    <p:anim calcmode="lin" valueType="num">
                                      <p:cBhvr>
                                        <p:cTn id="26" dur="1000" fill="hold"/>
                                        <p:tgtEl>
                                          <p:spTgt spid="18435"/>
                                        </p:tgtEl>
                                        <p:attrNameLst>
                                          <p:attrName>ppt_w</p:attrName>
                                        </p:attrNameLst>
                                      </p:cBhvr>
                                      <p:tavLst>
                                        <p:tav tm="0">
                                          <p:val>
                                            <p:strVal val="#ppt_w*0.70"/>
                                          </p:val>
                                        </p:tav>
                                        <p:tav tm="100000">
                                          <p:val>
                                            <p:strVal val="#ppt_w"/>
                                          </p:val>
                                        </p:tav>
                                      </p:tavLst>
                                    </p:anim>
                                    <p:anim calcmode="lin" valueType="num">
                                      <p:cBhvr>
                                        <p:cTn id="27" dur="1000" fill="hold"/>
                                        <p:tgtEl>
                                          <p:spTgt spid="18435"/>
                                        </p:tgtEl>
                                        <p:attrNameLst>
                                          <p:attrName>ppt_h</p:attrName>
                                        </p:attrNameLst>
                                      </p:cBhvr>
                                      <p:tavLst>
                                        <p:tav tm="0">
                                          <p:val>
                                            <p:strVal val="#ppt_h"/>
                                          </p:val>
                                        </p:tav>
                                        <p:tav tm="100000">
                                          <p:val>
                                            <p:strVal val="#ppt_h"/>
                                          </p:val>
                                        </p:tav>
                                      </p:tavLst>
                                    </p:anim>
                                    <p:animEffect transition="in" filter="fade">
                                      <p:cBhvr>
                                        <p:cTn id="28" dur="1000"/>
                                        <p:tgtEl>
                                          <p:spTgt spid="18435"/>
                                        </p:tgtEl>
                                      </p:cBhvr>
                                    </p:animEffect>
                                  </p:childTnLst>
                                </p:cTn>
                              </p:par>
                              <p:par>
                                <p:cTn id="29" presetID="55" presetClass="entr" presetSubtype="0" fill="hold" nodeType="withEffect">
                                  <p:stCondLst>
                                    <p:cond delay="0"/>
                                  </p:stCondLst>
                                  <p:childTnLst>
                                    <p:set>
                                      <p:cBhvr>
                                        <p:cTn id="30" dur="1" fill="hold">
                                          <p:stCondLst>
                                            <p:cond delay="0"/>
                                          </p:stCondLst>
                                        </p:cTn>
                                        <p:tgtEl>
                                          <p:spTgt spid="18436"/>
                                        </p:tgtEl>
                                        <p:attrNameLst>
                                          <p:attrName>style.visibility</p:attrName>
                                        </p:attrNameLst>
                                      </p:cBhvr>
                                      <p:to>
                                        <p:strVal val="visible"/>
                                      </p:to>
                                    </p:set>
                                    <p:anim calcmode="lin" valueType="num">
                                      <p:cBhvr>
                                        <p:cTn id="31" dur="1000" fill="hold"/>
                                        <p:tgtEl>
                                          <p:spTgt spid="18436"/>
                                        </p:tgtEl>
                                        <p:attrNameLst>
                                          <p:attrName>ppt_w</p:attrName>
                                        </p:attrNameLst>
                                      </p:cBhvr>
                                      <p:tavLst>
                                        <p:tav tm="0">
                                          <p:val>
                                            <p:strVal val="#ppt_w*0.70"/>
                                          </p:val>
                                        </p:tav>
                                        <p:tav tm="100000">
                                          <p:val>
                                            <p:strVal val="#ppt_w"/>
                                          </p:val>
                                        </p:tav>
                                      </p:tavLst>
                                    </p:anim>
                                    <p:anim calcmode="lin" valueType="num">
                                      <p:cBhvr>
                                        <p:cTn id="32" dur="1000" fill="hold"/>
                                        <p:tgtEl>
                                          <p:spTgt spid="18436"/>
                                        </p:tgtEl>
                                        <p:attrNameLst>
                                          <p:attrName>ppt_h</p:attrName>
                                        </p:attrNameLst>
                                      </p:cBhvr>
                                      <p:tavLst>
                                        <p:tav tm="0">
                                          <p:val>
                                            <p:strVal val="#ppt_h"/>
                                          </p:val>
                                        </p:tav>
                                        <p:tav tm="100000">
                                          <p:val>
                                            <p:strVal val="#ppt_h"/>
                                          </p:val>
                                        </p:tav>
                                      </p:tavLst>
                                    </p:anim>
                                    <p:animEffect transition="in" filter="fade">
                                      <p:cBhvr>
                                        <p:cTn id="33" dur="1000"/>
                                        <p:tgtEl>
                                          <p:spTgt spid="18436"/>
                                        </p:tgtEl>
                                      </p:cBhvr>
                                    </p:animEffect>
                                  </p:childTnLst>
                                </p:cTn>
                              </p:par>
                              <p:par>
                                <p:cTn id="34" presetID="55" presetClass="entr" presetSubtype="0" fill="hold" nodeType="withEffect">
                                  <p:stCondLst>
                                    <p:cond delay="0"/>
                                  </p:stCondLst>
                                  <p:childTnLst>
                                    <p:set>
                                      <p:cBhvr>
                                        <p:cTn id="35" dur="1" fill="hold">
                                          <p:stCondLst>
                                            <p:cond delay="0"/>
                                          </p:stCondLst>
                                        </p:cTn>
                                        <p:tgtEl>
                                          <p:spTgt spid="18437"/>
                                        </p:tgtEl>
                                        <p:attrNameLst>
                                          <p:attrName>style.visibility</p:attrName>
                                        </p:attrNameLst>
                                      </p:cBhvr>
                                      <p:to>
                                        <p:strVal val="visible"/>
                                      </p:to>
                                    </p:set>
                                    <p:anim calcmode="lin" valueType="num">
                                      <p:cBhvr>
                                        <p:cTn id="36" dur="1000" fill="hold"/>
                                        <p:tgtEl>
                                          <p:spTgt spid="18437"/>
                                        </p:tgtEl>
                                        <p:attrNameLst>
                                          <p:attrName>ppt_w</p:attrName>
                                        </p:attrNameLst>
                                      </p:cBhvr>
                                      <p:tavLst>
                                        <p:tav tm="0">
                                          <p:val>
                                            <p:strVal val="#ppt_w*0.70"/>
                                          </p:val>
                                        </p:tav>
                                        <p:tav tm="100000">
                                          <p:val>
                                            <p:strVal val="#ppt_w"/>
                                          </p:val>
                                        </p:tav>
                                      </p:tavLst>
                                    </p:anim>
                                    <p:anim calcmode="lin" valueType="num">
                                      <p:cBhvr>
                                        <p:cTn id="37" dur="1000" fill="hold"/>
                                        <p:tgtEl>
                                          <p:spTgt spid="18437"/>
                                        </p:tgtEl>
                                        <p:attrNameLst>
                                          <p:attrName>ppt_h</p:attrName>
                                        </p:attrNameLst>
                                      </p:cBhvr>
                                      <p:tavLst>
                                        <p:tav tm="0">
                                          <p:val>
                                            <p:strVal val="#ppt_h"/>
                                          </p:val>
                                        </p:tav>
                                        <p:tav tm="100000">
                                          <p:val>
                                            <p:strVal val="#ppt_h"/>
                                          </p:val>
                                        </p:tav>
                                      </p:tavLst>
                                    </p:anim>
                                    <p:animEffect transition="in" filter="fade">
                                      <p:cBhvr>
                                        <p:cTn id="38" dur="1000"/>
                                        <p:tgtEl>
                                          <p:spTgt spid="18437"/>
                                        </p:tgtEl>
                                      </p:cBhvr>
                                    </p:animEffect>
                                  </p:childTnLst>
                                </p:cTn>
                              </p:par>
                              <p:par>
                                <p:cTn id="39" presetID="55" presetClass="entr" presetSubtype="0" fill="hold" nodeType="withEffect">
                                  <p:stCondLst>
                                    <p:cond delay="0"/>
                                  </p:stCondLst>
                                  <p:childTnLst>
                                    <p:set>
                                      <p:cBhvr>
                                        <p:cTn id="40" dur="1" fill="hold">
                                          <p:stCondLst>
                                            <p:cond delay="0"/>
                                          </p:stCondLst>
                                        </p:cTn>
                                        <p:tgtEl>
                                          <p:spTgt spid="18438"/>
                                        </p:tgtEl>
                                        <p:attrNameLst>
                                          <p:attrName>style.visibility</p:attrName>
                                        </p:attrNameLst>
                                      </p:cBhvr>
                                      <p:to>
                                        <p:strVal val="visible"/>
                                      </p:to>
                                    </p:set>
                                    <p:anim calcmode="lin" valueType="num">
                                      <p:cBhvr>
                                        <p:cTn id="41" dur="1000" fill="hold"/>
                                        <p:tgtEl>
                                          <p:spTgt spid="18438"/>
                                        </p:tgtEl>
                                        <p:attrNameLst>
                                          <p:attrName>ppt_w</p:attrName>
                                        </p:attrNameLst>
                                      </p:cBhvr>
                                      <p:tavLst>
                                        <p:tav tm="0">
                                          <p:val>
                                            <p:strVal val="#ppt_w*0.70"/>
                                          </p:val>
                                        </p:tav>
                                        <p:tav tm="100000">
                                          <p:val>
                                            <p:strVal val="#ppt_w"/>
                                          </p:val>
                                        </p:tav>
                                      </p:tavLst>
                                    </p:anim>
                                    <p:anim calcmode="lin" valueType="num">
                                      <p:cBhvr>
                                        <p:cTn id="42" dur="1000" fill="hold"/>
                                        <p:tgtEl>
                                          <p:spTgt spid="18438"/>
                                        </p:tgtEl>
                                        <p:attrNameLst>
                                          <p:attrName>ppt_h</p:attrName>
                                        </p:attrNameLst>
                                      </p:cBhvr>
                                      <p:tavLst>
                                        <p:tav tm="0">
                                          <p:val>
                                            <p:strVal val="#ppt_h"/>
                                          </p:val>
                                        </p:tav>
                                        <p:tav tm="100000">
                                          <p:val>
                                            <p:strVal val="#ppt_h"/>
                                          </p:val>
                                        </p:tav>
                                      </p:tavLst>
                                    </p:anim>
                                    <p:animEffect transition="in" filter="fade">
                                      <p:cBhvr>
                                        <p:cTn id="43" dur="1000"/>
                                        <p:tgtEl>
                                          <p:spTgt spid="18438"/>
                                        </p:tgtEl>
                                      </p:cBhvr>
                                    </p:animEffect>
                                  </p:childTnLst>
                                </p:cTn>
                              </p:par>
                              <p:par>
                                <p:cTn id="44" presetID="9" presetClass="entr" presetSubtype="0" fill="hold" nodeType="withEffect">
                                  <p:stCondLst>
                                    <p:cond delay="0"/>
                                  </p:stCondLst>
                                  <p:childTnLst>
                                    <p:set>
                                      <p:cBhvr>
                                        <p:cTn id="45" dur="1" fill="hold">
                                          <p:stCondLst>
                                            <p:cond delay="0"/>
                                          </p:stCondLst>
                                        </p:cTn>
                                        <p:tgtEl>
                                          <p:spTgt spid="18439"/>
                                        </p:tgtEl>
                                        <p:attrNameLst>
                                          <p:attrName>style.visibility</p:attrName>
                                        </p:attrNameLst>
                                      </p:cBhvr>
                                      <p:to>
                                        <p:strVal val="visible"/>
                                      </p:to>
                                    </p:set>
                                    <p:animEffect transition="in" filter="dissolve">
                                      <p:cBhvr>
                                        <p:cTn id="46" dur="500"/>
                                        <p:tgtEl>
                                          <p:spTgt spid="18439"/>
                                        </p:tgtEl>
                                      </p:cBhvr>
                                    </p:animEffect>
                                  </p:childTnLst>
                                </p:cTn>
                              </p:par>
                              <p:par>
                                <p:cTn id="47" presetID="35" presetClass="path" presetSubtype="0" accel="50000" decel="50000" fill="hold" nodeType="withEffect">
                                  <p:stCondLst>
                                    <p:cond delay="0"/>
                                  </p:stCondLst>
                                  <p:childTnLst>
                                    <p:animMotion origin="layout" path="M 0.00312 -3.87283E-6 L -0.35 -0.00208 " pathEditMode="relative" rAng="0" ptsTypes="AA">
                                      <p:cBhvr>
                                        <p:cTn id="48" dur="2000" fill="hold"/>
                                        <p:tgtEl>
                                          <p:spTgt spid="18435"/>
                                        </p:tgtEl>
                                        <p:attrNameLst>
                                          <p:attrName>ppt_x</p:attrName>
                                          <p:attrName>ppt_y</p:attrName>
                                        </p:attrNameLst>
                                      </p:cBhvr>
                                      <p:rCtr x="-177" y="-1"/>
                                    </p:animMotion>
                                  </p:childTnLst>
                                </p:cTn>
                              </p:par>
                              <p:par>
                                <p:cTn id="49" presetID="35" presetClass="path" presetSubtype="0" accel="50000" decel="50000" fill="hold" nodeType="withEffect">
                                  <p:stCondLst>
                                    <p:cond delay="0"/>
                                  </p:stCondLst>
                                  <p:childTnLst>
                                    <p:animMotion origin="layout" path="M 0.07465 -0.00208 L -0.17535 -0.00208 " pathEditMode="relative" rAng="0" ptsTypes="AA">
                                      <p:cBhvr>
                                        <p:cTn id="50" dur="2000" fill="hold"/>
                                        <p:tgtEl>
                                          <p:spTgt spid="18436"/>
                                        </p:tgtEl>
                                        <p:attrNameLst>
                                          <p:attrName>ppt_x</p:attrName>
                                          <p:attrName>ppt_y</p:attrName>
                                        </p:attrNameLst>
                                      </p:cBhvr>
                                      <p:rCtr x="-125" y="0"/>
                                    </p:animMotion>
                                  </p:childTnLst>
                                </p:cTn>
                              </p:par>
                              <p:par>
                                <p:cTn id="51" presetID="63" presetClass="path" presetSubtype="0" accel="50000" decel="50000" fill="hold" nodeType="withEffect">
                                  <p:stCondLst>
                                    <p:cond delay="0"/>
                                  </p:stCondLst>
                                  <p:childTnLst>
                                    <p:animMotion origin="layout" path="M -0.07309 3.4104E-6 L 0.17691 3.4104E-6 " pathEditMode="relative" rAng="0" ptsTypes="AA">
                                      <p:cBhvr>
                                        <p:cTn id="52" dur="2000" fill="hold"/>
                                        <p:tgtEl>
                                          <p:spTgt spid="18437"/>
                                        </p:tgtEl>
                                        <p:attrNameLst>
                                          <p:attrName>ppt_x</p:attrName>
                                          <p:attrName>ppt_y</p:attrName>
                                        </p:attrNameLst>
                                      </p:cBhvr>
                                      <p:rCtr x="125" y="0"/>
                                    </p:animMotion>
                                  </p:childTnLst>
                                </p:cTn>
                              </p:par>
                              <p:par>
                                <p:cTn id="53" presetID="63" presetClass="path" presetSubtype="0" accel="50000" decel="50000" fill="hold" nodeType="withEffect">
                                  <p:stCondLst>
                                    <p:cond delay="0"/>
                                  </p:stCondLst>
                                  <p:childTnLst>
                                    <p:animMotion origin="layout" path="M -1.94444E-6 5.78035E-8 L 0.35799 0.00208 " pathEditMode="relative" rAng="0" ptsTypes="AA">
                                      <p:cBhvr>
                                        <p:cTn id="54" dur="2000" fill="hold"/>
                                        <p:tgtEl>
                                          <p:spTgt spid="18438"/>
                                        </p:tgtEl>
                                        <p:attrNameLst>
                                          <p:attrName>ppt_x</p:attrName>
                                          <p:attrName>ppt_y</p:attrName>
                                        </p:attrNameLst>
                                      </p:cBhvr>
                                      <p:rCtr x="179"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9"/>
          <p:cNvSpPr txBox="1">
            <a:spLocks noChangeArrowheads="1"/>
          </p:cNvSpPr>
          <p:nvPr/>
        </p:nvSpPr>
        <p:spPr bwMode="auto">
          <a:xfrm>
            <a:off x="0" y="1247775"/>
            <a:ext cx="9144000" cy="831850"/>
          </a:xfrm>
          <a:prstGeom prst="rect">
            <a:avLst/>
          </a:prstGeom>
          <a:noFill/>
          <a:ln w="9525">
            <a:noFill/>
            <a:miter lim="800000"/>
            <a:headEnd/>
            <a:tailEnd/>
          </a:ln>
        </p:spPr>
        <p:txBody>
          <a:bodyPr>
            <a:spAutoFit/>
          </a:bodyPr>
          <a:lstStyle/>
          <a:p>
            <a:pPr marL="3175" algn="ctr">
              <a:spcBef>
                <a:spcPct val="50000"/>
              </a:spcBef>
            </a:pPr>
            <a:r>
              <a:rPr lang="da-DK" sz="2400" b="1" i="1">
                <a:solidFill>
                  <a:srgbClr val="003366"/>
                </a:solidFill>
                <a:latin typeface="Verdana" pitchFamily="34" charset="0"/>
              </a:rPr>
              <a:t>Different Sources of Funding</a:t>
            </a:r>
            <a:br>
              <a:rPr lang="da-DK" sz="2400" b="1" i="1">
                <a:solidFill>
                  <a:srgbClr val="003366"/>
                </a:solidFill>
                <a:latin typeface="Verdana" pitchFamily="34" charset="0"/>
              </a:rPr>
            </a:br>
            <a:r>
              <a:rPr lang="da-DK" sz="2400" b="1" i="1">
                <a:solidFill>
                  <a:srgbClr val="003366"/>
                </a:solidFill>
                <a:latin typeface="Verdana" pitchFamily="34" charset="0"/>
              </a:rPr>
              <a:t> for Operational Groups</a:t>
            </a:r>
            <a:endParaRPr lang="en-GB" sz="2400" b="1" i="1">
              <a:solidFill>
                <a:srgbClr val="003366"/>
              </a:solidFill>
              <a:latin typeface="Verdana" pitchFamily="34" charset="0"/>
            </a:endParaRPr>
          </a:p>
        </p:txBody>
      </p:sp>
      <p:sp>
        <p:nvSpPr>
          <p:cNvPr id="48131" name="Oval 6"/>
          <p:cNvSpPr>
            <a:spLocks noChangeArrowheads="1"/>
          </p:cNvSpPr>
          <p:nvPr/>
        </p:nvSpPr>
        <p:spPr bwMode="auto">
          <a:xfrm>
            <a:off x="4049713" y="3579813"/>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Rural</a:t>
            </a:r>
          </a:p>
          <a:p>
            <a:pPr marL="3175" algn="ctr"/>
            <a:r>
              <a:rPr lang="de-DE" sz="1200" b="1">
                <a:solidFill>
                  <a:srgbClr val="0F5494"/>
                </a:solidFill>
                <a:latin typeface="Verdana" pitchFamily="34" charset="0"/>
              </a:rPr>
              <a:t>Develop-</a:t>
            </a:r>
            <a:br>
              <a:rPr lang="de-DE" sz="1200" b="1">
                <a:solidFill>
                  <a:srgbClr val="0F5494"/>
                </a:solidFill>
                <a:latin typeface="Verdana" pitchFamily="34" charset="0"/>
              </a:rPr>
            </a:br>
            <a:r>
              <a:rPr lang="de-DE" sz="1200" b="1">
                <a:solidFill>
                  <a:srgbClr val="0F5494"/>
                </a:solidFill>
                <a:latin typeface="Verdana" pitchFamily="34" charset="0"/>
              </a:rPr>
              <a:t>ment</a:t>
            </a:r>
            <a:endParaRPr lang="en-GB" sz="1200" b="1">
              <a:solidFill>
                <a:srgbClr val="0F5494"/>
              </a:solidFill>
              <a:latin typeface="Verdana" pitchFamily="34" charset="0"/>
            </a:endParaRPr>
          </a:p>
        </p:txBody>
      </p:sp>
      <p:sp>
        <p:nvSpPr>
          <p:cNvPr id="48132" name="Oval 3"/>
          <p:cNvSpPr>
            <a:spLocks noChangeArrowheads="1"/>
          </p:cNvSpPr>
          <p:nvPr/>
        </p:nvSpPr>
        <p:spPr bwMode="auto">
          <a:xfrm>
            <a:off x="822325" y="3552825"/>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Horizon</a:t>
            </a:r>
            <a:br>
              <a:rPr lang="de-DE" sz="1200" b="1">
                <a:solidFill>
                  <a:srgbClr val="0F5494"/>
                </a:solidFill>
                <a:latin typeface="Verdana" pitchFamily="34" charset="0"/>
              </a:rPr>
            </a:br>
            <a:r>
              <a:rPr lang="de-DE" sz="1200" b="1">
                <a:solidFill>
                  <a:srgbClr val="0F5494"/>
                </a:solidFill>
                <a:latin typeface="Verdana" pitchFamily="34" charset="0"/>
              </a:rPr>
              <a:t>2020</a:t>
            </a:r>
            <a:endParaRPr lang="en-GB" sz="1200" b="1">
              <a:solidFill>
                <a:srgbClr val="0F5494"/>
              </a:solidFill>
              <a:latin typeface="Verdana" pitchFamily="34" charset="0"/>
            </a:endParaRPr>
          </a:p>
        </p:txBody>
      </p:sp>
      <p:sp>
        <p:nvSpPr>
          <p:cNvPr id="48133" name="Oval 5"/>
          <p:cNvSpPr>
            <a:spLocks noChangeArrowheads="1"/>
          </p:cNvSpPr>
          <p:nvPr/>
        </p:nvSpPr>
        <p:spPr bwMode="auto">
          <a:xfrm>
            <a:off x="5634038" y="3557588"/>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ERDF</a:t>
            </a:r>
            <a:endParaRPr lang="en-GB" sz="1200" b="1">
              <a:solidFill>
                <a:srgbClr val="0F5494"/>
              </a:solidFill>
              <a:latin typeface="Verdana" pitchFamily="34" charset="0"/>
            </a:endParaRPr>
          </a:p>
        </p:txBody>
      </p:sp>
      <p:sp>
        <p:nvSpPr>
          <p:cNvPr id="48134" name="Oval 4"/>
          <p:cNvSpPr>
            <a:spLocks noChangeArrowheads="1"/>
          </p:cNvSpPr>
          <p:nvPr/>
        </p:nvSpPr>
        <p:spPr bwMode="auto">
          <a:xfrm>
            <a:off x="2408238" y="3544888"/>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National</a:t>
            </a:r>
          </a:p>
          <a:p>
            <a:pPr marL="3175" algn="ctr"/>
            <a:r>
              <a:rPr lang="de-DE" sz="1200" b="1">
                <a:solidFill>
                  <a:srgbClr val="0F5494"/>
                </a:solidFill>
                <a:latin typeface="Verdana" pitchFamily="34" charset="0"/>
              </a:rPr>
              <a:t>Funds</a:t>
            </a:r>
            <a:endParaRPr lang="en-GB" sz="1200" b="1">
              <a:solidFill>
                <a:srgbClr val="0F5494"/>
              </a:solidFill>
              <a:latin typeface="Verdana" pitchFamily="34" charset="0"/>
            </a:endParaRPr>
          </a:p>
        </p:txBody>
      </p:sp>
      <p:sp>
        <p:nvSpPr>
          <p:cNvPr id="48135" name="Oval 6"/>
          <p:cNvSpPr>
            <a:spLocks noChangeArrowheads="1"/>
          </p:cNvSpPr>
          <p:nvPr/>
        </p:nvSpPr>
        <p:spPr bwMode="auto">
          <a:xfrm>
            <a:off x="7339013" y="3584575"/>
            <a:ext cx="876300" cy="895350"/>
          </a:xfrm>
          <a:prstGeom prst="ellipse">
            <a:avLst/>
          </a:prstGeom>
          <a:solidFill>
            <a:schemeClr val="folHlink"/>
          </a:solidFill>
          <a:ln w="9525" algn="ctr">
            <a:solidFill>
              <a:schemeClr val="folHlink"/>
            </a:solidFill>
            <a:round/>
            <a:headEnd/>
            <a:tailEnd/>
          </a:ln>
        </p:spPr>
        <p:txBody>
          <a:bodyPr wrap="none" anchor="ctr"/>
          <a:lstStyle/>
          <a:p>
            <a:pPr marL="3175" algn="ctr"/>
            <a:r>
              <a:rPr lang="de-DE" sz="1200" b="1">
                <a:solidFill>
                  <a:srgbClr val="0F5494"/>
                </a:solidFill>
                <a:latin typeface="Verdana" pitchFamily="34" charset="0"/>
              </a:rPr>
              <a:t>Private </a:t>
            </a:r>
            <a:br>
              <a:rPr lang="de-DE" sz="1200" b="1">
                <a:solidFill>
                  <a:srgbClr val="0F5494"/>
                </a:solidFill>
                <a:latin typeface="Verdana" pitchFamily="34" charset="0"/>
              </a:rPr>
            </a:br>
            <a:r>
              <a:rPr lang="de-DE" sz="1200" b="1">
                <a:solidFill>
                  <a:srgbClr val="0F5494"/>
                </a:solidFill>
                <a:latin typeface="Verdana" pitchFamily="34" charset="0"/>
              </a:rPr>
              <a:t>Funds</a:t>
            </a:r>
            <a:endParaRPr lang="en-GB" sz="1200" b="1">
              <a:solidFill>
                <a:srgbClr val="0F5494"/>
              </a:solidFill>
              <a:latin typeface="Verdan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ap_eu"/>
          <p:cNvPicPr>
            <a:picLocks noChangeAspect="1" noChangeArrowheads="1"/>
          </p:cNvPicPr>
          <p:nvPr/>
        </p:nvPicPr>
        <p:blipFill>
          <a:blip r:embed="rId2" cstate="print"/>
          <a:srcRect/>
          <a:stretch>
            <a:fillRect/>
          </a:stretch>
        </p:blipFill>
        <p:spPr bwMode="auto">
          <a:xfrm>
            <a:off x="0" y="-496888"/>
            <a:ext cx="9158288" cy="7354888"/>
          </a:xfrm>
          <a:prstGeom prst="rect">
            <a:avLst/>
          </a:prstGeom>
          <a:noFill/>
          <a:ln w="9525">
            <a:noFill/>
            <a:miter lim="800000"/>
            <a:headEnd/>
            <a:tailEnd/>
          </a:ln>
        </p:spPr>
      </p:pic>
      <p:sp>
        <p:nvSpPr>
          <p:cNvPr id="19459" name="Oval 3"/>
          <p:cNvSpPr>
            <a:spLocks noChangeArrowheads="1"/>
          </p:cNvSpPr>
          <p:nvPr/>
        </p:nvSpPr>
        <p:spPr bwMode="auto">
          <a:xfrm>
            <a:off x="5641975" y="437515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0" name="Oval 4"/>
          <p:cNvSpPr>
            <a:spLocks noChangeArrowheads="1"/>
          </p:cNvSpPr>
          <p:nvPr/>
        </p:nvSpPr>
        <p:spPr bwMode="auto">
          <a:xfrm>
            <a:off x="5695950" y="5445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1" name="Oval 5"/>
          <p:cNvSpPr>
            <a:spLocks noChangeArrowheads="1"/>
          </p:cNvSpPr>
          <p:nvPr/>
        </p:nvSpPr>
        <p:spPr bwMode="auto">
          <a:xfrm>
            <a:off x="5137150" y="53308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2" name="Oval 6"/>
          <p:cNvSpPr>
            <a:spLocks noChangeArrowheads="1"/>
          </p:cNvSpPr>
          <p:nvPr/>
        </p:nvSpPr>
        <p:spPr bwMode="auto">
          <a:xfrm>
            <a:off x="5429250" y="62960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3" name="Oval 7"/>
          <p:cNvSpPr>
            <a:spLocks noChangeArrowheads="1"/>
          </p:cNvSpPr>
          <p:nvPr/>
        </p:nvSpPr>
        <p:spPr bwMode="auto">
          <a:xfrm>
            <a:off x="5124450" y="46323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4" name="Oval 8"/>
          <p:cNvSpPr>
            <a:spLocks noChangeArrowheads="1"/>
          </p:cNvSpPr>
          <p:nvPr/>
        </p:nvSpPr>
        <p:spPr bwMode="auto">
          <a:xfrm>
            <a:off x="5276850" y="35274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5" name="Oval 9"/>
          <p:cNvSpPr>
            <a:spLocks noChangeArrowheads="1"/>
          </p:cNvSpPr>
          <p:nvPr/>
        </p:nvSpPr>
        <p:spPr bwMode="auto">
          <a:xfrm>
            <a:off x="6788150" y="5572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6" name="Oval 10"/>
          <p:cNvSpPr>
            <a:spLocks noChangeArrowheads="1"/>
          </p:cNvSpPr>
          <p:nvPr/>
        </p:nvSpPr>
        <p:spPr bwMode="auto">
          <a:xfrm>
            <a:off x="6038850" y="3819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7" name="Oval 11"/>
          <p:cNvSpPr>
            <a:spLocks noChangeArrowheads="1"/>
          </p:cNvSpPr>
          <p:nvPr/>
        </p:nvSpPr>
        <p:spPr bwMode="auto">
          <a:xfrm>
            <a:off x="7105650" y="59150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8" name="Oval 12"/>
          <p:cNvSpPr>
            <a:spLocks noChangeArrowheads="1"/>
          </p:cNvSpPr>
          <p:nvPr/>
        </p:nvSpPr>
        <p:spPr bwMode="auto">
          <a:xfrm>
            <a:off x="6115050" y="4200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69" name="Oval 13"/>
          <p:cNvSpPr>
            <a:spLocks noChangeArrowheads="1"/>
          </p:cNvSpPr>
          <p:nvPr/>
        </p:nvSpPr>
        <p:spPr bwMode="auto">
          <a:xfrm>
            <a:off x="6864350" y="40608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0" name="Oval 14"/>
          <p:cNvSpPr>
            <a:spLocks noChangeArrowheads="1"/>
          </p:cNvSpPr>
          <p:nvPr/>
        </p:nvSpPr>
        <p:spPr bwMode="auto">
          <a:xfrm>
            <a:off x="7245350" y="47974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1" name="Oval 15"/>
          <p:cNvSpPr>
            <a:spLocks noChangeArrowheads="1"/>
          </p:cNvSpPr>
          <p:nvPr/>
        </p:nvSpPr>
        <p:spPr bwMode="auto">
          <a:xfrm>
            <a:off x="7092950" y="52546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2" name="Oval 16"/>
          <p:cNvSpPr>
            <a:spLocks noChangeArrowheads="1"/>
          </p:cNvSpPr>
          <p:nvPr/>
        </p:nvSpPr>
        <p:spPr bwMode="auto">
          <a:xfrm>
            <a:off x="7727950" y="62579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3" name="Oval 17"/>
          <p:cNvSpPr>
            <a:spLocks noChangeArrowheads="1"/>
          </p:cNvSpPr>
          <p:nvPr/>
        </p:nvSpPr>
        <p:spPr bwMode="auto">
          <a:xfrm>
            <a:off x="8924925" y="6207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4" name="Oval 18"/>
          <p:cNvSpPr>
            <a:spLocks noChangeArrowheads="1"/>
          </p:cNvSpPr>
          <p:nvPr/>
        </p:nvSpPr>
        <p:spPr bwMode="auto">
          <a:xfrm>
            <a:off x="4362450" y="59404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5" name="Oval 19"/>
          <p:cNvSpPr>
            <a:spLocks noChangeArrowheads="1"/>
          </p:cNvSpPr>
          <p:nvPr/>
        </p:nvSpPr>
        <p:spPr bwMode="auto">
          <a:xfrm>
            <a:off x="5467350" y="37687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6" name="Oval 20"/>
          <p:cNvSpPr>
            <a:spLocks noChangeArrowheads="1"/>
          </p:cNvSpPr>
          <p:nvPr/>
        </p:nvSpPr>
        <p:spPr bwMode="auto">
          <a:xfrm>
            <a:off x="1111250" y="56864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7" name="Oval 21"/>
          <p:cNvSpPr>
            <a:spLocks noChangeArrowheads="1"/>
          </p:cNvSpPr>
          <p:nvPr/>
        </p:nvSpPr>
        <p:spPr bwMode="auto">
          <a:xfrm>
            <a:off x="2470150" y="42386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8" name="Oval 22"/>
          <p:cNvSpPr>
            <a:spLocks noChangeArrowheads="1"/>
          </p:cNvSpPr>
          <p:nvPr/>
        </p:nvSpPr>
        <p:spPr bwMode="auto">
          <a:xfrm>
            <a:off x="1454150" y="61944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79" name="Oval 23"/>
          <p:cNvSpPr>
            <a:spLocks noChangeArrowheads="1"/>
          </p:cNvSpPr>
          <p:nvPr/>
        </p:nvSpPr>
        <p:spPr bwMode="auto">
          <a:xfrm>
            <a:off x="3257550" y="44672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0" name="Oval 24"/>
          <p:cNvSpPr>
            <a:spLocks noChangeArrowheads="1"/>
          </p:cNvSpPr>
          <p:nvPr/>
        </p:nvSpPr>
        <p:spPr bwMode="auto">
          <a:xfrm>
            <a:off x="2101850" y="56610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1" name="Oval 25"/>
          <p:cNvSpPr>
            <a:spLocks noChangeArrowheads="1"/>
          </p:cNvSpPr>
          <p:nvPr/>
        </p:nvSpPr>
        <p:spPr bwMode="auto">
          <a:xfrm>
            <a:off x="3968750" y="4048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2" name="Oval 26"/>
          <p:cNvSpPr>
            <a:spLocks noChangeArrowheads="1"/>
          </p:cNvSpPr>
          <p:nvPr/>
        </p:nvSpPr>
        <p:spPr bwMode="auto">
          <a:xfrm>
            <a:off x="4540250" y="19526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3" name="Oval 27"/>
          <p:cNvSpPr>
            <a:spLocks noChangeArrowheads="1"/>
          </p:cNvSpPr>
          <p:nvPr/>
        </p:nvSpPr>
        <p:spPr bwMode="auto">
          <a:xfrm>
            <a:off x="2368550" y="3692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4" name="Oval 28"/>
          <p:cNvSpPr>
            <a:spLocks noChangeArrowheads="1"/>
          </p:cNvSpPr>
          <p:nvPr/>
        </p:nvSpPr>
        <p:spPr bwMode="auto">
          <a:xfrm>
            <a:off x="3270250" y="38576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5" name="Oval 29"/>
          <p:cNvSpPr>
            <a:spLocks noChangeArrowheads="1"/>
          </p:cNvSpPr>
          <p:nvPr/>
        </p:nvSpPr>
        <p:spPr bwMode="auto">
          <a:xfrm>
            <a:off x="1911350" y="24987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6" name="Oval 30"/>
          <p:cNvSpPr>
            <a:spLocks noChangeArrowheads="1"/>
          </p:cNvSpPr>
          <p:nvPr/>
        </p:nvSpPr>
        <p:spPr bwMode="auto">
          <a:xfrm>
            <a:off x="3448050" y="35528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7" name="Oval 31"/>
          <p:cNvSpPr>
            <a:spLocks noChangeArrowheads="1"/>
          </p:cNvSpPr>
          <p:nvPr/>
        </p:nvSpPr>
        <p:spPr bwMode="auto">
          <a:xfrm>
            <a:off x="3206750" y="5089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8" name="Oval 32"/>
          <p:cNvSpPr>
            <a:spLocks noChangeArrowheads="1"/>
          </p:cNvSpPr>
          <p:nvPr/>
        </p:nvSpPr>
        <p:spPr bwMode="auto">
          <a:xfrm>
            <a:off x="882650" y="60547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89" name="Oval 33"/>
          <p:cNvSpPr>
            <a:spLocks noChangeArrowheads="1"/>
          </p:cNvSpPr>
          <p:nvPr/>
        </p:nvSpPr>
        <p:spPr bwMode="auto">
          <a:xfrm>
            <a:off x="5340350" y="29210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90" name="Oval 34"/>
          <p:cNvSpPr>
            <a:spLocks noChangeArrowheads="1"/>
          </p:cNvSpPr>
          <p:nvPr/>
        </p:nvSpPr>
        <p:spPr bwMode="auto">
          <a:xfrm>
            <a:off x="5861050" y="104140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91" name="Oval 35"/>
          <p:cNvSpPr>
            <a:spLocks noChangeArrowheads="1"/>
          </p:cNvSpPr>
          <p:nvPr/>
        </p:nvSpPr>
        <p:spPr bwMode="auto">
          <a:xfrm>
            <a:off x="6140450" y="186690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92" name="Oval 36"/>
          <p:cNvSpPr>
            <a:spLocks noChangeArrowheads="1"/>
          </p:cNvSpPr>
          <p:nvPr/>
        </p:nvSpPr>
        <p:spPr bwMode="auto">
          <a:xfrm>
            <a:off x="5848350" y="224790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93" name="Line 37"/>
          <p:cNvSpPr>
            <a:spLocks noChangeShapeType="1"/>
          </p:cNvSpPr>
          <p:nvPr/>
        </p:nvSpPr>
        <p:spPr bwMode="auto">
          <a:xfrm flipH="1" flipV="1">
            <a:off x="1282700" y="5880100"/>
            <a:ext cx="266700" cy="330200"/>
          </a:xfrm>
          <a:prstGeom prst="line">
            <a:avLst/>
          </a:prstGeom>
          <a:noFill/>
          <a:ln w="9525">
            <a:solidFill>
              <a:schemeClr val="tx1"/>
            </a:solidFill>
            <a:round/>
            <a:headEnd/>
            <a:tailEnd/>
          </a:ln>
        </p:spPr>
        <p:txBody>
          <a:bodyPr anchor="ctr"/>
          <a:lstStyle/>
          <a:p>
            <a:endParaRPr lang="en-GB"/>
          </a:p>
        </p:txBody>
      </p:sp>
      <p:sp>
        <p:nvSpPr>
          <p:cNvPr id="19494" name="Line 38"/>
          <p:cNvSpPr>
            <a:spLocks noChangeShapeType="1"/>
          </p:cNvSpPr>
          <p:nvPr/>
        </p:nvSpPr>
        <p:spPr bwMode="auto">
          <a:xfrm>
            <a:off x="5486400" y="520700"/>
            <a:ext cx="431800" cy="1714500"/>
          </a:xfrm>
          <a:prstGeom prst="line">
            <a:avLst/>
          </a:prstGeom>
          <a:noFill/>
          <a:ln w="9525">
            <a:solidFill>
              <a:schemeClr val="tx1"/>
            </a:solidFill>
            <a:round/>
            <a:headEnd/>
            <a:tailEnd/>
          </a:ln>
        </p:spPr>
        <p:txBody>
          <a:bodyPr anchor="ctr"/>
          <a:lstStyle/>
          <a:p>
            <a:endParaRPr lang="en-GB"/>
          </a:p>
        </p:txBody>
      </p:sp>
      <p:sp>
        <p:nvSpPr>
          <p:cNvPr id="19495" name="Line 39"/>
          <p:cNvSpPr>
            <a:spLocks noChangeShapeType="1"/>
          </p:cNvSpPr>
          <p:nvPr/>
        </p:nvSpPr>
        <p:spPr bwMode="auto">
          <a:xfrm>
            <a:off x="4762500" y="876300"/>
            <a:ext cx="1130300" cy="1409700"/>
          </a:xfrm>
          <a:prstGeom prst="line">
            <a:avLst/>
          </a:prstGeom>
          <a:noFill/>
          <a:ln w="9525">
            <a:solidFill>
              <a:schemeClr val="tx1"/>
            </a:solidFill>
            <a:round/>
            <a:headEnd/>
            <a:tailEnd/>
          </a:ln>
        </p:spPr>
        <p:txBody>
          <a:bodyPr anchor="ctr"/>
          <a:lstStyle/>
          <a:p>
            <a:endParaRPr lang="en-GB"/>
          </a:p>
        </p:txBody>
      </p:sp>
      <p:sp>
        <p:nvSpPr>
          <p:cNvPr id="19496" name="Line 40"/>
          <p:cNvSpPr>
            <a:spLocks noChangeShapeType="1"/>
          </p:cNvSpPr>
          <p:nvPr/>
        </p:nvSpPr>
        <p:spPr bwMode="auto">
          <a:xfrm flipV="1">
            <a:off x="4775200" y="495300"/>
            <a:ext cx="609600" cy="342900"/>
          </a:xfrm>
          <a:prstGeom prst="line">
            <a:avLst/>
          </a:prstGeom>
          <a:noFill/>
          <a:ln w="9525">
            <a:solidFill>
              <a:schemeClr val="tx1"/>
            </a:solidFill>
            <a:round/>
            <a:headEnd/>
            <a:tailEnd/>
          </a:ln>
        </p:spPr>
        <p:txBody>
          <a:bodyPr anchor="ctr"/>
          <a:lstStyle/>
          <a:p>
            <a:endParaRPr lang="en-GB"/>
          </a:p>
        </p:txBody>
      </p:sp>
      <p:sp>
        <p:nvSpPr>
          <p:cNvPr id="19497" name="Oval 41"/>
          <p:cNvSpPr>
            <a:spLocks noChangeArrowheads="1"/>
          </p:cNvSpPr>
          <p:nvPr/>
        </p:nvSpPr>
        <p:spPr bwMode="auto">
          <a:xfrm>
            <a:off x="4260850" y="2905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98" name="Oval 42"/>
          <p:cNvSpPr>
            <a:spLocks noChangeArrowheads="1"/>
          </p:cNvSpPr>
          <p:nvPr/>
        </p:nvSpPr>
        <p:spPr bwMode="auto">
          <a:xfrm>
            <a:off x="4476750" y="34512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499" name="Oval 43"/>
          <p:cNvSpPr>
            <a:spLocks noChangeArrowheads="1"/>
          </p:cNvSpPr>
          <p:nvPr/>
        </p:nvSpPr>
        <p:spPr bwMode="auto">
          <a:xfrm>
            <a:off x="3829050" y="35020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0" name="Oval 44"/>
          <p:cNvSpPr>
            <a:spLocks noChangeArrowheads="1"/>
          </p:cNvSpPr>
          <p:nvPr/>
        </p:nvSpPr>
        <p:spPr bwMode="auto">
          <a:xfrm>
            <a:off x="2533650" y="48482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1" name="Oval 45"/>
          <p:cNvSpPr>
            <a:spLocks noChangeArrowheads="1"/>
          </p:cNvSpPr>
          <p:nvPr/>
        </p:nvSpPr>
        <p:spPr bwMode="auto">
          <a:xfrm>
            <a:off x="2165350" y="3184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2" name="Oval 46"/>
          <p:cNvSpPr>
            <a:spLocks noChangeArrowheads="1"/>
          </p:cNvSpPr>
          <p:nvPr/>
        </p:nvSpPr>
        <p:spPr bwMode="auto">
          <a:xfrm>
            <a:off x="1974850" y="62706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3" name="Oval 47"/>
          <p:cNvSpPr>
            <a:spLocks noChangeArrowheads="1"/>
          </p:cNvSpPr>
          <p:nvPr/>
        </p:nvSpPr>
        <p:spPr bwMode="auto">
          <a:xfrm>
            <a:off x="3473450" y="48736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4" name="Oval 48"/>
          <p:cNvSpPr>
            <a:spLocks noChangeArrowheads="1"/>
          </p:cNvSpPr>
          <p:nvPr/>
        </p:nvSpPr>
        <p:spPr bwMode="auto">
          <a:xfrm>
            <a:off x="4438650" y="47847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5" name="Oval 49"/>
          <p:cNvSpPr>
            <a:spLocks noChangeArrowheads="1"/>
          </p:cNvSpPr>
          <p:nvPr/>
        </p:nvSpPr>
        <p:spPr bwMode="auto">
          <a:xfrm>
            <a:off x="3943350" y="4835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6" name="Oval 50"/>
          <p:cNvSpPr>
            <a:spLocks noChangeArrowheads="1"/>
          </p:cNvSpPr>
          <p:nvPr/>
        </p:nvSpPr>
        <p:spPr bwMode="auto">
          <a:xfrm>
            <a:off x="5873750" y="29432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7" name="Oval 51"/>
          <p:cNvSpPr>
            <a:spLocks noChangeArrowheads="1"/>
          </p:cNvSpPr>
          <p:nvPr/>
        </p:nvSpPr>
        <p:spPr bwMode="auto">
          <a:xfrm>
            <a:off x="5099050" y="30829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8" name="Oval 52"/>
          <p:cNvSpPr>
            <a:spLocks noChangeArrowheads="1"/>
          </p:cNvSpPr>
          <p:nvPr/>
        </p:nvSpPr>
        <p:spPr bwMode="auto">
          <a:xfrm>
            <a:off x="3930650" y="2676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09" name="Oval 53"/>
          <p:cNvSpPr>
            <a:spLocks noChangeArrowheads="1"/>
          </p:cNvSpPr>
          <p:nvPr/>
        </p:nvSpPr>
        <p:spPr bwMode="auto">
          <a:xfrm>
            <a:off x="4349750" y="14700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10" name="Oval 54"/>
          <p:cNvSpPr>
            <a:spLocks noChangeArrowheads="1"/>
          </p:cNvSpPr>
          <p:nvPr/>
        </p:nvSpPr>
        <p:spPr bwMode="auto">
          <a:xfrm>
            <a:off x="4565650" y="24098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11" name="Oval 55"/>
          <p:cNvSpPr>
            <a:spLocks noChangeArrowheads="1"/>
          </p:cNvSpPr>
          <p:nvPr/>
        </p:nvSpPr>
        <p:spPr bwMode="auto">
          <a:xfrm>
            <a:off x="2635250" y="5699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12" name="Oval 56"/>
          <p:cNvSpPr>
            <a:spLocks noChangeArrowheads="1"/>
          </p:cNvSpPr>
          <p:nvPr/>
        </p:nvSpPr>
        <p:spPr bwMode="auto">
          <a:xfrm>
            <a:off x="1289050" y="664845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13" name="Oval 57"/>
          <p:cNvSpPr>
            <a:spLocks noChangeArrowheads="1"/>
          </p:cNvSpPr>
          <p:nvPr/>
        </p:nvSpPr>
        <p:spPr bwMode="auto">
          <a:xfrm>
            <a:off x="1441450" y="54324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14" name="Line 58"/>
          <p:cNvSpPr>
            <a:spLocks noChangeShapeType="1"/>
          </p:cNvSpPr>
          <p:nvPr/>
        </p:nvSpPr>
        <p:spPr bwMode="auto">
          <a:xfrm>
            <a:off x="4699000" y="863600"/>
            <a:ext cx="228600" cy="901700"/>
          </a:xfrm>
          <a:prstGeom prst="line">
            <a:avLst/>
          </a:prstGeom>
          <a:noFill/>
          <a:ln w="9525">
            <a:solidFill>
              <a:schemeClr val="tx1"/>
            </a:solidFill>
            <a:round/>
            <a:headEnd/>
            <a:tailEnd/>
          </a:ln>
        </p:spPr>
        <p:txBody>
          <a:bodyPr anchor="ctr"/>
          <a:lstStyle/>
          <a:p>
            <a:endParaRPr lang="en-GB"/>
          </a:p>
        </p:txBody>
      </p:sp>
      <p:sp>
        <p:nvSpPr>
          <p:cNvPr id="19515" name="Line 59"/>
          <p:cNvSpPr>
            <a:spLocks noChangeShapeType="1"/>
          </p:cNvSpPr>
          <p:nvPr/>
        </p:nvSpPr>
        <p:spPr bwMode="auto">
          <a:xfrm>
            <a:off x="4508500" y="1562100"/>
            <a:ext cx="393700" cy="241300"/>
          </a:xfrm>
          <a:prstGeom prst="line">
            <a:avLst/>
          </a:prstGeom>
          <a:noFill/>
          <a:ln w="9525">
            <a:solidFill>
              <a:schemeClr val="tx1"/>
            </a:solidFill>
            <a:round/>
            <a:headEnd/>
            <a:tailEnd/>
          </a:ln>
        </p:spPr>
        <p:txBody>
          <a:bodyPr anchor="ctr"/>
          <a:lstStyle/>
          <a:p>
            <a:endParaRPr lang="en-GB"/>
          </a:p>
        </p:txBody>
      </p:sp>
      <p:sp>
        <p:nvSpPr>
          <p:cNvPr id="19516" name="Line 60"/>
          <p:cNvSpPr>
            <a:spLocks noChangeShapeType="1"/>
          </p:cNvSpPr>
          <p:nvPr/>
        </p:nvSpPr>
        <p:spPr bwMode="auto">
          <a:xfrm flipV="1">
            <a:off x="4749800" y="1993900"/>
            <a:ext cx="177800" cy="444500"/>
          </a:xfrm>
          <a:prstGeom prst="line">
            <a:avLst/>
          </a:prstGeom>
          <a:noFill/>
          <a:ln w="9525">
            <a:solidFill>
              <a:schemeClr val="tx1"/>
            </a:solidFill>
            <a:round/>
            <a:headEnd/>
            <a:tailEnd/>
          </a:ln>
        </p:spPr>
        <p:txBody>
          <a:bodyPr anchor="ctr"/>
          <a:lstStyle/>
          <a:p>
            <a:endParaRPr lang="en-GB"/>
          </a:p>
        </p:txBody>
      </p:sp>
      <p:sp>
        <p:nvSpPr>
          <p:cNvPr id="19517" name="Line 61"/>
          <p:cNvSpPr>
            <a:spLocks noChangeShapeType="1"/>
          </p:cNvSpPr>
          <p:nvPr/>
        </p:nvSpPr>
        <p:spPr bwMode="auto">
          <a:xfrm flipV="1">
            <a:off x="4724400" y="1943100"/>
            <a:ext cx="88900" cy="88900"/>
          </a:xfrm>
          <a:prstGeom prst="line">
            <a:avLst/>
          </a:prstGeom>
          <a:noFill/>
          <a:ln w="9525">
            <a:solidFill>
              <a:schemeClr val="tx1"/>
            </a:solidFill>
            <a:round/>
            <a:headEnd/>
            <a:tailEnd/>
          </a:ln>
        </p:spPr>
        <p:txBody>
          <a:bodyPr anchor="ctr"/>
          <a:lstStyle/>
          <a:p>
            <a:endParaRPr lang="en-GB"/>
          </a:p>
        </p:txBody>
      </p:sp>
      <p:sp>
        <p:nvSpPr>
          <p:cNvPr id="19518" name="Line 62"/>
          <p:cNvSpPr>
            <a:spLocks noChangeShapeType="1"/>
          </p:cNvSpPr>
          <p:nvPr/>
        </p:nvSpPr>
        <p:spPr bwMode="auto">
          <a:xfrm>
            <a:off x="1993900" y="2616200"/>
            <a:ext cx="50800" cy="800100"/>
          </a:xfrm>
          <a:prstGeom prst="line">
            <a:avLst/>
          </a:prstGeom>
          <a:noFill/>
          <a:ln w="9525">
            <a:solidFill>
              <a:schemeClr val="tx1"/>
            </a:solidFill>
            <a:round/>
            <a:headEnd/>
            <a:tailEnd/>
          </a:ln>
        </p:spPr>
        <p:txBody>
          <a:bodyPr anchor="ctr"/>
          <a:lstStyle/>
          <a:p>
            <a:endParaRPr lang="en-GB"/>
          </a:p>
        </p:txBody>
      </p:sp>
      <p:sp>
        <p:nvSpPr>
          <p:cNvPr id="19519" name="Line 63"/>
          <p:cNvSpPr>
            <a:spLocks noChangeShapeType="1"/>
          </p:cNvSpPr>
          <p:nvPr/>
        </p:nvSpPr>
        <p:spPr bwMode="auto">
          <a:xfrm flipH="1" flipV="1">
            <a:off x="2222500" y="3619500"/>
            <a:ext cx="177800" cy="127000"/>
          </a:xfrm>
          <a:prstGeom prst="line">
            <a:avLst/>
          </a:prstGeom>
          <a:noFill/>
          <a:ln w="9525">
            <a:solidFill>
              <a:schemeClr val="tx1"/>
            </a:solidFill>
            <a:round/>
            <a:headEnd/>
            <a:tailEnd/>
          </a:ln>
        </p:spPr>
        <p:txBody>
          <a:bodyPr anchor="ctr"/>
          <a:lstStyle/>
          <a:p>
            <a:endParaRPr lang="en-GB"/>
          </a:p>
        </p:txBody>
      </p:sp>
      <p:sp>
        <p:nvSpPr>
          <p:cNvPr id="19520" name="Line 64"/>
          <p:cNvSpPr>
            <a:spLocks noChangeShapeType="1"/>
          </p:cNvSpPr>
          <p:nvPr/>
        </p:nvSpPr>
        <p:spPr bwMode="auto">
          <a:xfrm>
            <a:off x="2641600" y="4368800"/>
            <a:ext cx="139700" cy="139700"/>
          </a:xfrm>
          <a:prstGeom prst="line">
            <a:avLst/>
          </a:prstGeom>
          <a:noFill/>
          <a:ln w="9525">
            <a:solidFill>
              <a:schemeClr val="tx1"/>
            </a:solidFill>
            <a:round/>
            <a:headEnd/>
            <a:tailEnd/>
          </a:ln>
        </p:spPr>
        <p:txBody>
          <a:bodyPr anchor="ctr"/>
          <a:lstStyle/>
          <a:p>
            <a:endParaRPr lang="en-GB"/>
          </a:p>
        </p:txBody>
      </p:sp>
      <p:sp>
        <p:nvSpPr>
          <p:cNvPr id="19521" name="Line 65"/>
          <p:cNvSpPr>
            <a:spLocks noChangeShapeType="1"/>
          </p:cNvSpPr>
          <p:nvPr/>
        </p:nvSpPr>
        <p:spPr bwMode="auto">
          <a:xfrm flipV="1">
            <a:off x="2654300" y="4775200"/>
            <a:ext cx="139700" cy="114300"/>
          </a:xfrm>
          <a:prstGeom prst="line">
            <a:avLst/>
          </a:prstGeom>
          <a:noFill/>
          <a:ln w="9525">
            <a:solidFill>
              <a:schemeClr val="tx1"/>
            </a:solidFill>
            <a:round/>
            <a:headEnd/>
            <a:tailEnd/>
          </a:ln>
        </p:spPr>
        <p:txBody>
          <a:bodyPr anchor="ctr"/>
          <a:lstStyle/>
          <a:p>
            <a:endParaRPr lang="en-GB"/>
          </a:p>
        </p:txBody>
      </p:sp>
      <p:sp>
        <p:nvSpPr>
          <p:cNvPr id="19522" name="Line 66"/>
          <p:cNvSpPr>
            <a:spLocks noChangeShapeType="1"/>
          </p:cNvSpPr>
          <p:nvPr/>
        </p:nvSpPr>
        <p:spPr bwMode="auto">
          <a:xfrm flipH="1" flipV="1">
            <a:off x="2908300" y="4737100"/>
            <a:ext cx="317500" cy="406400"/>
          </a:xfrm>
          <a:prstGeom prst="line">
            <a:avLst/>
          </a:prstGeom>
          <a:noFill/>
          <a:ln w="9525">
            <a:solidFill>
              <a:schemeClr val="tx1"/>
            </a:solidFill>
            <a:round/>
            <a:headEnd/>
            <a:tailEnd/>
          </a:ln>
        </p:spPr>
        <p:txBody>
          <a:bodyPr anchor="ctr"/>
          <a:lstStyle/>
          <a:p>
            <a:endParaRPr lang="en-GB"/>
          </a:p>
        </p:txBody>
      </p:sp>
      <p:sp>
        <p:nvSpPr>
          <p:cNvPr id="19523" name="Line 67"/>
          <p:cNvSpPr>
            <a:spLocks noChangeShapeType="1"/>
          </p:cNvSpPr>
          <p:nvPr/>
        </p:nvSpPr>
        <p:spPr bwMode="auto">
          <a:xfrm flipH="1" flipV="1">
            <a:off x="2933700" y="4724400"/>
            <a:ext cx="584200" cy="177800"/>
          </a:xfrm>
          <a:prstGeom prst="line">
            <a:avLst/>
          </a:prstGeom>
          <a:noFill/>
          <a:ln w="9525">
            <a:solidFill>
              <a:schemeClr val="tx1"/>
            </a:solidFill>
            <a:round/>
            <a:headEnd/>
            <a:tailEnd/>
          </a:ln>
        </p:spPr>
        <p:txBody>
          <a:bodyPr anchor="ctr"/>
          <a:lstStyle/>
          <a:p>
            <a:endParaRPr lang="en-GB"/>
          </a:p>
        </p:txBody>
      </p:sp>
      <p:sp>
        <p:nvSpPr>
          <p:cNvPr id="19524" name="Line 68"/>
          <p:cNvSpPr>
            <a:spLocks noChangeShapeType="1"/>
          </p:cNvSpPr>
          <p:nvPr/>
        </p:nvSpPr>
        <p:spPr bwMode="auto">
          <a:xfrm flipH="1">
            <a:off x="2959100" y="4610100"/>
            <a:ext cx="330200" cy="50800"/>
          </a:xfrm>
          <a:prstGeom prst="line">
            <a:avLst/>
          </a:prstGeom>
          <a:noFill/>
          <a:ln w="9525">
            <a:solidFill>
              <a:schemeClr val="tx1"/>
            </a:solidFill>
            <a:round/>
            <a:headEnd/>
            <a:tailEnd/>
          </a:ln>
        </p:spPr>
        <p:txBody>
          <a:bodyPr anchor="ctr"/>
          <a:lstStyle/>
          <a:p>
            <a:endParaRPr lang="en-GB"/>
          </a:p>
        </p:txBody>
      </p:sp>
      <p:sp>
        <p:nvSpPr>
          <p:cNvPr id="19525" name="Line 69"/>
          <p:cNvSpPr>
            <a:spLocks noChangeShapeType="1"/>
          </p:cNvSpPr>
          <p:nvPr/>
        </p:nvSpPr>
        <p:spPr bwMode="auto">
          <a:xfrm>
            <a:off x="1562100" y="5562600"/>
            <a:ext cx="12700" cy="266700"/>
          </a:xfrm>
          <a:prstGeom prst="line">
            <a:avLst/>
          </a:prstGeom>
          <a:noFill/>
          <a:ln w="9525">
            <a:solidFill>
              <a:schemeClr val="tx1"/>
            </a:solidFill>
            <a:round/>
            <a:headEnd/>
            <a:tailEnd/>
          </a:ln>
        </p:spPr>
        <p:txBody>
          <a:bodyPr anchor="ctr"/>
          <a:lstStyle/>
          <a:p>
            <a:endParaRPr lang="en-GB"/>
          </a:p>
        </p:txBody>
      </p:sp>
      <p:sp>
        <p:nvSpPr>
          <p:cNvPr id="19526" name="Line 70"/>
          <p:cNvSpPr>
            <a:spLocks noChangeShapeType="1"/>
          </p:cNvSpPr>
          <p:nvPr/>
        </p:nvSpPr>
        <p:spPr bwMode="auto">
          <a:xfrm flipH="1">
            <a:off x="1727200" y="5829300"/>
            <a:ext cx="457200" cy="114300"/>
          </a:xfrm>
          <a:prstGeom prst="line">
            <a:avLst/>
          </a:prstGeom>
          <a:noFill/>
          <a:ln w="9525">
            <a:solidFill>
              <a:schemeClr val="tx1"/>
            </a:solidFill>
            <a:round/>
            <a:headEnd/>
            <a:tailEnd/>
          </a:ln>
        </p:spPr>
        <p:txBody>
          <a:bodyPr anchor="ctr"/>
          <a:lstStyle/>
          <a:p>
            <a:endParaRPr lang="en-GB"/>
          </a:p>
        </p:txBody>
      </p:sp>
      <p:sp>
        <p:nvSpPr>
          <p:cNvPr id="19527" name="Line 71"/>
          <p:cNvSpPr>
            <a:spLocks noChangeShapeType="1"/>
          </p:cNvSpPr>
          <p:nvPr/>
        </p:nvSpPr>
        <p:spPr bwMode="auto">
          <a:xfrm flipV="1">
            <a:off x="1587500" y="6083300"/>
            <a:ext cx="0" cy="127000"/>
          </a:xfrm>
          <a:prstGeom prst="line">
            <a:avLst/>
          </a:prstGeom>
          <a:noFill/>
          <a:ln w="9525">
            <a:solidFill>
              <a:schemeClr val="tx1"/>
            </a:solidFill>
            <a:round/>
            <a:headEnd/>
            <a:tailEnd/>
          </a:ln>
        </p:spPr>
        <p:txBody>
          <a:bodyPr anchor="ctr"/>
          <a:lstStyle/>
          <a:p>
            <a:endParaRPr lang="en-GB"/>
          </a:p>
        </p:txBody>
      </p:sp>
      <p:sp>
        <p:nvSpPr>
          <p:cNvPr id="19528" name="Line 72"/>
          <p:cNvSpPr>
            <a:spLocks noChangeShapeType="1"/>
          </p:cNvSpPr>
          <p:nvPr/>
        </p:nvSpPr>
        <p:spPr bwMode="auto">
          <a:xfrm flipV="1">
            <a:off x="1346200" y="6083300"/>
            <a:ext cx="139700" cy="571500"/>
          </a:xfrm>
          <a:prstGeom prst="line">
            <a:avLst/>
          </a:prstGeom>
          <a:noFill/>
          <a:ln w="9525">
            <a:solidFill>
              <a:schemeClr val="tx1"/>
            </a:solidFill>
            <a:round/>
            <a:headEnd/>
            <a:tailEnd/>
          </a:ln>
        </p:spPr>
        <p:txBody>
          <a:bodyPr anchor="ctr"/>
          <a:lstStyle/>
          <a:p>
            <a:endParaRPr lang="en-GB"/>
          </a:p>
        </p:txBody>
      </p:sp>
      <p:sp>
        <p:nvSpPr>
          <p:cNvPr id="19529" name="Line 73"/>
          <p:cNvSpPr>
            <a:spLocks noChangeShapeType="1"/>
          </p:cNvSpPr>
          <p:nvPr/>
        </p:nvSpPr>
        <p:spPr bwMode="auto">
          <a:xfrm flipH="1" flipV="1">
            <a:off x="1676400" y="6057900"/>
            <a:ext cx="381000" cy="228600"/>
          </a:xfrm>
          <a:prstGeom prst="line">
            <a:avLst/>
          </a:prstGeom>
          <a:noFill/>
          <a:ln w="9525">
            <a:solidFill>
              <a:schemeClr val="tx1"/>
            </a:solidFill>
            <a:round/>
            <a:headEnd/>
            <a:tailEnd/>
          </a:ln>
        </p:spPr>
        <p:txBody>
          <a:bodyPr anchor="ctr"/>
          <a:lstStyle/>
          <a:p>
            <a:endParaRPr lang="en-GB"/>
          </a:p>
        </p:txBody>
      </p:sp>
      <p:sp>
        <p:nvSpPr>
          <p:cNvPr id="19530" name="Line 74"/>
          <p:cNvSpPr>
            <a:spLocks noChangeShapeType="1"/>
          </p:cNvSpPr>
          <p:nvPr/>
        </p:nvSpPr>
        <p:spPr bwMode="auto">
          <a:xfrm flipH="1">
            <a:off x="1714500" y="5842000"/>
            <a:ext cx="1003300" cy="139700"/>
          </a:xfrm>
          <a:prstGeom prst="line">
            <a:avLst/>
          </a:prstGeom>
          <a:noFill/>
          <a:ln w="9525">
            <a:solidFill>
              <a:schemeClr val="tx1"/>
            </a:solidFill>
            <a:round/>
            <a:headEnd/>
            <a:tailEnd/>
          </a:ln>
        </p:spPr>
        <p:txBody>
          <a:bodyPr anchor="ctr"/>
          <a:lstStyle/>
          <a:p>
            <a:endParaRPr lang="en-GB"/>
          </a:p>
        </p:txBody>
      </p:sp>
      <p:sp>
        <p:nvSpPr>
          <p:cNvPr id="19531" name="Line 75"/>
          <p:cNvSpPr>
            <a:spLocks noChangeShapeType="1"/>
          </p:cNvSpPr>
          <p:nvPr/>
        </p:nvSpPr>
        <p:spPr bwMode="auto">
          <a:xfrm>
            <a:off x="4152900" y="5041900"/>
            <a:ext cx="1130300" cy="596900"/>
          </a:xfrm>
          <a:prstGeom prst="line">
            <a:avLst/>
          </a:prstGeom>
          <a:noFill/>
          <a:ln w="9525">
            <a:solidFill>
              <a:schemeClr val="tx1"/>
            </a:solidFill>
            <a:round/>
            <a:headEnd/>
            <a:tailEnd/>
          </a:ln>
        </p:spPr>
        <p:txBody>
          <a:bodyPr anchor="ctr"/>
          <a:lstStyle/>
          <a:p>
            <a:endParaRPr lang="en-GB"/>
          </a:p>
        </p:txBody>
      </p:sp>
      <p:sp>
        <p:nvSpPr>
          <p:cNvPr id="19532" name="Line 76"/>
          <p:cNvSpPr>
            <a:spLocks noChangeShapeType="1"/>
          </p:cNvSpPr>
          <p:nvPr/>
        </p:nvSpPr>
        <p:spPr bwMode="auto">
          <a:xfrm>
            <a:off x="4610100" y="4965700"/>
            <a:ext cx="711200" cy="762000"/>
          </a:xfrm>
          <a:prstGeom prst="line">
            <a:avLst/>
          </a:prstGeom>
          <a:noFill/>
          <a:ln w="9525">
            <a:solidFill>
              <a:schemeClr val="tx1"/>
            </a:solidFill>
            <a:round/>
            <a:headEnd/>
            <a:tailEnd/>
          </a:ln>
        </p:spPr>
        <p:txBody>
          <a:bodyPr anchor="ctr"/>
          <a:lstStyle/>
          <a:p>
            <a:endParaRPr lang="en-GB"/>
          </a:p>
        </p:txBody>
      </p:sp>
      <p:sp>
        <p:nvSpPr>
          <p:cNvPr id="19533" name="Line 77"/>
          <p:cNvSpPr>
            <a:spLocks noChangeShapeType="1"/>
          </p:cNvSpPr>
          <p:nvPr/>
        </p:nvSpPr>
        <p:spPr bwMode="auto">
          <a:xfrm>
            <a:off x="5029200" y="5270500"/>
            <a:ext cx="241300" cy="355600"/>
          </a:xfrm>
          <a:prstGeom prst="line">
            <a:avLst/>
          </a:prstGeom>
          <a:noFill/>
          <a:ln w="9525">
            <a:solidFill>
              <a:schemeClr val="tx1"/>
            </a:solidFill>
            <a:round/>
            <a:headEnd/>
            <a:tailEnd/>
          </a:ln>
        </p:spPr>
        <p:txBody>
          <a:bodyPr anchor="ctr"/>
          <a:lstStyle/>
          <a:p>
            <a:endParaRPr lang="en-GB"/>
          </a:p>
        </p:txBody>
      </p:sp>
      <p:sp>
        <p:nvSpPr>
          <p:cNvPr id="19534" name="Line 78"/>
          <p:cNvSpPr>
            <a:spLocks noChangeShapeType="1"/>
          </p:cNvSpPr>
          <p:nvPr/>
        </p:nvSpPr>
        <p:spPr bwMode="auto">
          <a:xfrm>
            <a:off x="5321300" y="5511800"/>
            <a:ext cx="38100" cy="38100"/>
          </a:xfrm>
          <a:prstGeom prst="line">
            <a:avLst/>
          </a:prstGeom>
          <a:noFill/>
          <a:ln w="9525">
            <a:solidFill>
              <a:schemeClr val="tx1"/>
            </a:solidFill>
            <a:round/>
            <a:headEnd/>
            <a:tailEnd/>
          </a:ln>
        </p:spPr>
        <p:txBody>
          <a:bodyPr anchor="ctr"/>
          <a:lstStyle/>
          <a:p>
            <a:endParaRPr lang="en-GB"/>
          </a:p>
        </p:txBody>
      </p:sp>
      <p:sp>
        <p:nvSpPr>
          <p:cNvPr id="19535" name="Line 79"/>
          <p:cNvSpPr>
            <a:spLocks noChangeShapeType="1"/>
          </p:cNvSpPr>
          <p:nvPr/>
        </p:nvSpPr>
        <p:spPr bwMode="auto">
          <a:xfrm flipV="1">
            <a:off x="4559300" y="5727700"/>
            <a:ext cx="723900" cy="330200"/>
          </a:xfrm>
          <a:prstGeom prst="line">
            <a:avLst/>
          </a:prstGeom>
          <a:noFill/>
          <a:ln w="9525">
            <a:solidFill>
              <a:schemeClr val="tx1"/>
            </a:solidFill>
            <a:round/>
            <a:headEnd/>
            <a:tailEnd/>
          </a:ln>
        </p:spPr>
        <p:txBody>
          <a:bodyPr anchor="ctr"/>
          <a:lstStyle/>
          <a:p>
            <a:endParaRPr lang="en-GB"/>
          </a:p>
        </p:txBody>
      </p:sp>
      <p:sp>
        <p:nvSpPr>
          <p:cNvPr id="19536" name="Line 80"/>
          <p:cNvSpPr>
            <a:spLocks noChangeShapeType="1"/>
          </p:cNvSpPr>
          <p:nvPr/>
        </p:nvSpPr>
        <p:spPr bwMode="auto">
          <a:xfrm flipH="1" flipV="1">
            <a:off x="5435600" y="5803900"/>
            <a:ext cx="88900" cy="533400"/>
          </a:xfrm>
          <a:prstGeom prst="line">
            <a:avLst/>
          </a:prstGeom>
          <a:noFill/>
          <a:ln w="9525">
            <a:solidFill>
              <a:schemeClr val="tx1"/>
            </a:solidFill>
            <a:round/>
            <a:headEnd/>
            <a:tailEnd/>
          </a:ln>
        </p:spPr>
        <p:txBody>
          <a:bodyPr anchor="ctr"/>
          <a:lstStyle/>
          <a:p>
            <a:endParaRPr lang="en-GB"/>
          </a:p>
        </p:txBody>
      </p:sp>
      <p:sp>
        <p:nvSpPr>
          <p:cNvPr id="19537" name="Line 81"/>
          <p:cNvSpPr>
            <a:spLocks noChangeShapeType="1"/>
          </p:cNvSpPr>
          <p:nvPr/>
        </p:nvSpPr>
        <p:spPr bwMode="auto">
          <a:xfrm flipH="1">
            <a:off x="5537200" y="5575300"/>
            <a:ext cx="190500" cy="114300"/>
          </a:xfrm>
          <a:prstGeom prst="line">
            <a:avLst/>
          </a:prstGeom>
          <a:noFill/>
          <a:ln w="9525">
            <a:solidFill>
              <a:schemeClr val="tx1"/>
            </a:solidFill>
            <a:round/>
            <a:headEnd/>
            <a:tailEnd/>
          </a:ln>
        </p:spPr>
        <p:txBody>
          <a:bodyPr anchor="ctr"/>
          <a:lstStyle/>
          <a:p>
            <a:endParaRPr lang="en-GB"/>
          </a:p>
        </p:txBody>
      </p:sp>
      <p:sp>
        <p:nvSpPr>
          <p:cNvPr id="19538" name="Line 82"/>
          <p:cNvSpPr>
            <a:spLocks noChangeShapeType="1"/>
          </p:cNvSpPr>
          <p:nvPr/>
        </p:nvSpPr>
        <p:spPr bwMode="auto">
          <a:xfrm>
            <a:off x="4064000" y="3657600"/>
            <a:ext cx="101600" cy="76200"/>
          </a:xfrm>
          <a:prstGeom prst="line">
            <a:avLst/>
          </a:prstGeom>
          <a:noFill/>
          <a:ln w="9525">
            <a:solidFill>
              <a:schemeClr val="tx1"/>
            </a:solidFill>
            <a:round/>
            <a:headEnd/>
            <a:tailEnd/>
          </a:ln>
        </p:spPr>
        <p:txBody>
          <a:bodyPr anchor="ctr"/>
          <a:lstStyle/>
          <a:p>
            <a:endParaRPr lang="en-GB"/>
          </a:p>
        </p:txBody>
      </p:sp>
      <p:sp>
        <p:nvSpPr>
          <p:cNvPr id="19539" name="Line 83"/>
          <p:cNvSpPr>
            <a:spLocks noChangeShapeType="1"/>
          </p:cNvSpPr>
          <p:nvPr/>
        </p:nvSpPr>
        <p:spPr bwMode="auto">
          <a:xfrm flipH="1">
            <a:off x="4406900" y="3632200"/>
            <a:ext cx="139700" cy="101600"/>
          </a:xfrm>
          <a:prstGeom prst="line">
            <a:avLst/>
          </a:prstGeom>
          <a:noFill/>
          <a:ln w="9525">
            <a:solidFill>
              <a:schemeClr val="tx1"/>
            </a:solidFill>
            <a:round/>
            <a:headEnd/>
            <a:tailEnd/>
          </a:ln>
        </p:spPr>
        <p:txBody>
          <a:bodyPr anchor="ctr"/>
          <a:lstStyle/>
          <a:p>
            <a:endParaRPr lang="en-GB"/>
          </a:p>
        </p:txBody>
      </p:sp>
      <p:sp>
        <p:nvSpPr>
          <p:cNvPr id="19540" name="Line 84"/>
          <p:cNvSpPr>
            <a:spLocks noChangeShapeType="1"/>
          </p:cNvSpPr>
          <p:nvPr/>
        </p:nvSpPr>
        <p:spPr bwMode="auto">
          <a:xfrm flipV="1">
            <a:off x="4114800" y="3937000"/>
            <a:ext cx="101600" cy="127000"/>
          </a:xfrm>
          <a:prstGeom prst="line">
            <a:avLst/>
          </a:prstGeom>
          <a:noFill/>
          <a:ln w="9525">
            <a:solidFill>
              <a:schemeClr val="tx1"/>
            </a:solidFill>
            <a:round/>
            <a:headEnd/>
            <a:tailEnd/>
          </a:ln>
        </p:spPr>
        <p:txBody>
          <a:bodyPr anchor="ctr"/>
          <a:lstStyle/>
          <a:p>
            <a:endParaRPr lang="en-GB"/>
          </a:p>
        </p:txBody>
      </p:sp>
      <p:sp>
        <p:nvSpPr>
          <p:cNvPr id="19541" name="Line 85"/>
          <p:cNvSpPr>
            <a:spLocks noChangeShapeType="1"/>
          </p:cNvSpPr>
          <p:nvPr/>
        </p:nvSpPr>
        <p:spPr bwMode="auto">
          <a:xfrm flipH="1" flipV="1">
            <a:off x="4292600" y="3924300"/>
            <a:ext cx="50800" cy="355600"/>
          </a:xfrm>
          <a:prstGeom prst="line">
            <a:avLst/>
          </a:prstGeom>
          <a:noFill/>
          <a:ln w="9525">
            <a:solidFill>
              <a:schemeClr val="tx1"/>
            </a:solidFill>
            <a:round/>
            <a:headEnd/>
            <a:tailEnd/>
          </a:ln>
        </p:spPr>
        <p:txBody>
          <a:bodyPr anchor="ctr"/>
          <a:lstStyle/>
          <a:p>
            <a:endParaRPr lang="en-GB"/>
          </a:p>
        </p:txBody>
      </p:sp>
      <p:sp>
        <p:nvSpPr>
          <p:cNvPr id="19542" name="Line 86"/>
          <p:cNvSpPr>
            <a:spLocks noChangeShapeType="1"/>
          </p:cNvSpPr>
          <p:nvPr/>
        </p:nvSpPr>
        <p:spPr bwMode="auto">
          <a:xfrm>
            <a:off x="5245100" y="3251200"/>
            <a:ext cx="596900" cy="241300"/>
          </a:xfrm>
          <a:prstGeom prst="line">
            <a:avLst/>
          </a:prstGeom>
          <a:noFill/>
          <a:ln w="9525">
            <a:solidFill>
              <a:schemeClr val="tx1"/>
            </a:solidFill>
            <a:round/>
            <a:headEnd/>
            <a:tailEnd/>
          </a:ln>
        </p:spPr>
        <p:txBody>
          <a:bodyPr anchor="ctr"/>
          <a:lstStyle/>
          <a:p>
            <a:endParaRPr lang="en-GB"/>
          </a:p>
        </p:txBody>
      </p:sp>
      <p:sp>
        <p:nvSpPr>
          <p:cNvPr id="19543" name="Line 87"/>
          <p:cNvSpPr>
            <a:spLocks noChangeShapeType="1"/>
          </p:cNvSpPr>
          <p:nvPr/>
        </p:nvSpPr>
        <p:spPr bwMode="auto">
          <a:xfrm>
            <a:off x="5981700" y="3162300"/>
            <a:ext cx="0" cy="292100"/>
          </a:xfrm>
          <a:prstGeom prst="line">
            <a:avLst/>
          </a:prstGeom>
          <a:noFill/>
          <a:ln w="9525">
            <a:solidFill>
              <a:schemeClr val="tx1"/>
            </a:solidFill>
            <a:round/>
            <a:headEnd/>
            <a:tailEnd/>
          </a:ln>
        </p:spPr>
        <p:txBody>
          <a:bodyPr anchor="ctr"/>
          <a:lstStyle/>
          <a:p>
            <a:endParaRPr lang="en-GB"/>
          </a:p>
        </p:txBody>
      </p:sp>
      <p:sp>
        <p:nvSpPr>
          <p:cNvPr id="19544" name="Line 88"/>
          <p:cNvSpPr>
            <a:spLocks noChangeShapeType="1"/>
          </p:cNvSpPr>
          <p:nvPr/>
        </p:nvSpPr>
        <p:spPr bwMode="auto">
          <a:xfrm flipV="1">
            <a:off x="5473700" y="3644900"/>
            <a:ext cx="381000" cy="38100"/>
          </a:xfrm>
          <a:prstGeom prst="line">
            <a:avLst/>
          </a:prstGeom>
          <a:noFill/>
          <a:ln w="9525">
            <a:solidFill>
              <a:schemeClr val="tx1"/>
            </a:solidFill>
            <a:round/>
            <a:headEnd/>
            <a:tailEnd/>
          </a:ln>
        </p:spPr>
        <p:txBody>
          <a:bodyPr anchor="ctr"/>
          <a:lstStyle/>
          <a:p>
            <a:endParaRPr lang="en-GB"/>
          </a:p>
        </p:txBody>
      </p:sp>
      <p:sp>
        <p:nvSpPr>
          <p:cNvPr id="19545" name="Line 89"/>
          <p:cNvSpPr>
            <a:spLocks noChangeShapeType="1"/>
          </p:cNvSpPr>
          <p:nvPr/>
        </p:nvSpPr>
        <p:spPr bwMode="auto">
          <a:xfrm flipH="1">
            <a:off x="1181100" y="3289300"/>
            <a:ext cx="114300" cy="241300"/>
          </a:xfrm>
          <a:prstGeom prst="line">
            <a:avLst/>
          </a:prstGeom>
          <a:noFill/>
          <a:ln w="9525">
            <a:solidFill>
              <a:schemeClr val="tx1"/>
            </a:solidFill>
            <a:round/>
            <a:headEnd/>
            <a:tailEnd/>
          </a:ln>
        </p:spPr>
        <p:txBody>
          <a:bodyPr anchor="ctr"/>
          <a:lstStyle/>
          <a:p>
            <a:endParaRPr lang="en-GB"/>
          </a:p>
        </p:txBody>
      </p:sp>
      <p:sp>
        <p:nvSpPr>
          <p:cNvPr id="19546" name="Line 90"/>
          <p:cNvSpPr>
            <a:spLocks noChangeShapeType="1"/>
          </p:cNvSpPr>
          <p:nvPr/>
        </p:nvSpPr>
        <p:spPr bwMode="auto">
          <a:xfrm flipH="1">
            <a:off x="1244600" y="3619500"/>
            <a:ext cx="228600" cy="38100"/>
          </a:xfrm>
          <a:prstGeom prst="line">
            <a:avLst/>
          </a:prstGeom>
          <a:noFill/>
          <a:ln w="9525">
            <a:solidFill>
              <a:schemeClr val="tx1"/>
            </a:solidFill>
            <a:round/>
            <a:headEnd/>
            <a:tailEnd/>
          </a:ln>
        </p:spPr>
        <p:txBody>
          <a:bodyPr anchor="ctr"/>
          <a:lstStyle/>
          <a:p>
            <a:endParaRPr lang="en-GB"/>
          </a:p>
        </p:txBody>
      </p:sp>
      <p:sp>
        <p:nvSpPr>
          <p:cNvPr id="19548" name="Line 92"/>
          <p:cNvSpPr>
            <a:spLocks noChangeShapeType="1"/>
          </p:cNvSpPr>
          <p:nvPr/>
        </p:nvSpPr>
        <p:spPr bwMode="auto">
          <a:xfrm flipV="1">
            <a:off x="2324100" y="2781300"/>
            <a:ext cx="495300" cy="482600"/>
          </a:xfrm>
          <a:prstGeom prst="line">
            <a:avLst/>
          </a:prstGeom>
          <a:noFill/>
          <a:ln w="25400">
            <a:solidFill>
              <a:srgbClr val="339966"/>
            </a:solidFill>
            <a:round/>
            <a:headEnd/>
            <a:tailEnd/>
          </a:ln>
        </p:spPr>
        <p:txBody>
          <a:bodyPr anchor="ctr"/>
          <a:lstStyle/>
          <a:p>
            <a:endParaRPr lang="en-GB"/>
          </a:p>
        </p:txBody>
      </p:sp>
      <p:sp>
        <p:nvSpPr>
          <p:cNvPr id="19549" name="Line 93"/>
          <p:cNvSpPr>
            <a:spLocks noChangeShapeType="1"/>
          </p:cNvSpPr>
          <p:nvPr/>
        </p:nvSpPr>
        <p:spPr bwMode="auto">
          <a:xfrm flipH="1" flipV="1">
            <a:off x="3251200" y="2667000"/>
            <a:ext cx="1854200" cy="508000"/>
          </a:xfrm>
          <a:prstGeom prst="line">
            <a:avLst/>
          </a:prstGeom>
          <a:noFill/>
          <a:ln w="25400">
            <a:solidFill>
              <a:srgbClr val="339966"/>
            </a:solidFill>
            <a:round/>
            <a:headEnd/>
            <a:tailEnd/>
          </a:ln>
        </p:spPr>
        <p:txBody>
          <a:bodyPr anchor="ctr"/>
          <a:lstStyle/>
          <a:p>
            <a:endParaRPr lang="en-GB"/>
          </a:p>
        </p:txBody>
      </p:sp>
      <p:sp>
        <p:nvSpPr>
          <p:cNvPr id="19550" name="Line 94"/>
          <p:cNvSpPr>
            <a:spLocks noChangeShapeType="1"/>
          </p:cNvSpPr>
          <p:nvPr/>
        </p:nvSpPr>
        <p:spPr bwMode="auto">
          <a:xfrm flipH="1" flipV="1">
            <a:off x="3175000" y="2743200"/>
            <a:ext cx="1333500" cy="749300"/>
          </a:xfrm>
          <a:prstGeom prst="line">
            <a:avLst/>
          </a:prstGeom>
          <a:noFill/>
          <a:ln w="25400">
            <a:solidFill>
              <a:srgbClr val="339966"/>
            </a:solidFill>
            <a:round/>
            <a:headEnd/>
            <a:tailEnd/>
          </a:ln>
        </p:spPr>
        <p:txBody>
          <a:bodyPr anchor="ctr"/>
          <a:lstStyle/>
          <a:p>
            <a:endParaRPr lang="en-GB"/>
          </a:p>
        </p:txBody>
      </p:sp>
      <p:sp>
        <p:nvSpPr>
          <p:cNvPr id="19551" name="Line 95"/>
          <p:cNvSpPr>
            <a:spLocks noChangeShapeType="1"/>
          </p:cNvSpPr>
          <p:nvPr/>
        </p:nvSpPr>
        <p:spPr bwMode="auto">
          <a:xfrm flipH="1" flipV="1">
            <a:off x="3086100" y="2781300"/>
            <a:ext cx="241300" cy="1117600"/>
          </a:xfrm>
          <a:prstGeom prst="line">
            <a:avLst/>
          </a:prstGeom>
          <a:noFill/>
          <a:ln w="25400">
            <a:solidFill>
              <a:srgbClr val="339966"/>
            </a:solidFill>
            <a:round/>
            <a:headEnd/>
            <a:tailEnd/>
          </a:ln>
        </p:spPr>
        <p:txBody>
          <a:bodyPr anchor="ctr"/>
          <a:lstStyle/>
          <a:p>
            <a:endParaRPr lang="en-GB"/>
          </a:p>
        </p:txBody>
      </p:sp>
      <p:sp>
        <p:nvSpPr>
          <p:cNvPr id="19552" name="Line 96"/>
          <p:cNvSpPr>
            <a:spLocks noChangeShapeType="1"/>
          </p:cNvSpPr>
          <p:nvPr/>
        </p:nvSpPr>
        <p:spPr bwMode="auto">
          <a:xfrm flipV="1">
            <a:off x="1447800" y="2641600"/>
            <a:ext cx="1244600" cy="571500"/>
          </a:xfrm>
          <a:prstGeom prst="line">
            <a:avLst/>
          </a:prstGeom>
          <a:noFill/>
          <a:ln w="25400">
            <a:solidFill>
              <a:srgbClr val="339966"/>
            </a:solidFill>
            <a:round/>
            <a:headEnd/>
            <a:tailEnd/>
          </a:ln>
        </p:spPr>
        <p:txBody>
          <a:bodyPr anchor="ctr"/>
          <a:lstStyle/>
          <a:p>
            <a:endParaRPr lang="en-GB"/>
          </a:p>
        </p:txBody>
      </p:sp>
      <p:sp>
        <p:nvSpPr>
          <p:cNvPr id="19553" name="Line 97"/>
          <p:cNvSpPr>
            <a:spLocks noChangeShapeType="1"/>
          </p:cNvSpPr>
          <p:nvPr/>
        </p:nvSpPr>
        <p:spPr bwMode="auto">
          <a:xfrm flipV="1">
            <a:off x="2552700" y="2768600"/>
            <a:ext cx="368300" cy="1460500"/>
          </a:xfrm>
          <a:prstGeom prst="line">
            <a:avLst/>
          </a:prstGeom>
          <a:noFill/>
          <a:ln w="25400">
            <a:solidFill>
              <a:srgbClr val="339966"/>
            </a:solidFill>
            <a:round/>
            <a:headEnd/>
            <a:tailEnd/>
          </a:ln>
        </p:spPr>
        <p:txBody>
          <a:bodyPr anchor="ctr"/>
          <a:lstStyle/>
          <a:p>
            <a:endParaRPr lang="en-GB"/>
          </a:p>
        </p:txBody>
      </p:sp>
      <p:sp>
        <p:nvSpPr>
          <p:cNvPr id="19562" name="Line 106"/>
          <p:cNvSpPr>
            <a:spLocks noChangeShapeType="1"/>
          </p:cNvSpPr>
          <p:nvPr/>
        </p:nvSpPr>
        <p:spPr bwMode="auto">
          <a:xfrm flipV="1">
            <a:off x="5054600" y="5067300"/>
            <a:ext cx="927100" cy="101600"/>
          </a:xfrm>
          <a:prstGeom prst="line">
            <a:avLst/>
          </a:prstGeom>
          <a:noFill/>
          <a:ln w="19050">
            <a:solidFill>
              <a:srgbClr val="339966"/>
            </a:solidFill>
            <a:round/>
            <a:headEnd/>
            <a:tailEnd/>
          </a:ln>
        </p:spPr>
        <p:txBody>
          <a:bodyPr anchor="ctr"/>
          <a:lstStyle/>
          <a:p>
            <a:endParaRPr lang="en-GB"/>
          </a:p>
        </p:txBody>
      </p:sp>
      <p:sp>
        <p:nvSpPr>
          <p:cNvPr id="19563" name="Line 107"/>
          <p:cNvSpPr>
            <a:spLocks noChangeShapeType="1"/>
          </p:cNvSpPr>
          <p:nvPr/>
        </p:nvSpPr>
        <p:spPr bwMode="auto">
          <a:xfrm flipH="1">
            <a:off x="6591300" y="4597400"/>
            <a:ext cx="889000" cy="203200"/>
          </a:xfrm>
          <a:prstGeom prst="line">
            <a:avLst/>
          </a:prstGeom>
          <a:noFill/>
          <a:ln w="19050">
            <a:solidFill>
              <a:srgbClr val="339966"/>
            </a:solidFill>
            <a:round/>
            <a:headEnd/>
            <a:tailEnd/>
          </a:ln>
        </p:spPr>
        <p:txBody>
          <a:bodyPr anchor="ctr"/>
          <a:lstStyle/>
          <a:p>
            <a:endParaRPr lang="en-GB"/>
          </a:p>
        </p:txBody>
      </p:sp>
      <p:sp>
        <p:nvSpPr>
          <p:cNvPr id="19564" name="Line 108"/>
          <p:cNvSpPr>
            <a:spLocks noChangeShapeType="1"/>
          </p:cNvSpPr>
          <p:nvPr/>
        </p:nvSpPr>
        <p:spPr bwMode="auto">
          <a:xfrm>
            <a:off x="6362700" y="2717800"/>
            <a:ext cx="25400" cy="1993900"/>
          </a:xfrm>
          <a:prstGeom prst="line">
            <a:avLst/>
          </a:prstGeom>
          <a:noFill/>
          <a:ln w="19050">
            <a:solidFill>
              <a:srgbClr val="008080"/>
            </a:solidFill>
            <a:round/>
            <a:headEnd/>
            <a:tailEnd/>
          </a:ln>
        </p:spPr>
        <p:txBody>
          <a:bodyPr anchor="ctr"/>
          <a:lstStyle/>
          <a:p>
            <a:endParaRPr lang="en-GB"/>
          </a:p>
        </p:txBody>
      </p:sp>
      <p:sp>
        <p:nvSpPr>
          <p:cNvPr id="19565" name="Line 109"/>
          <p:cNvSpPr>
            <a:spLocks noChangeShapeType="1"/>
          </p:cNvSpPr>
          <p:nvPr/>
        </p:nvSpPr>
        <p:spPr bwMode="auto">
          <a:xfrm>
            <a:off x="5092700" y="4318000"/>
            <a:ext cx="990600" cy="533400"/>
          </a:xfrm>
          <a:prstGeom prst="line">
            <a:avLst/>
          </a:prstGeom>
          <a:noFill/>
          <a:ln w="19050">
            <a:solidFill>
              <a:srgbClr val="339966"/>
            </a:solidFill>
            <a:round/>
            <a:headEnd/>
            <a:tailEnd/>
          </a:ln>
        </p:spPr>
        <p:txBody>
          <a:bodyPr anchor="ctr"/>
          <a:lstStyle/>
          <a:p>
            <a:endParaRPr lang="en-GB"/>
          </a:p>
        </p:txBody>
      </p:sp>
      <p:grpSp>
        <p:nvGrpSpPr>
          <p:cNvPr id="2" name="Group 110"/>
          <p:cNvGrpSpPr>
            <a:grpSpLocks/>
          </p:cNvGrpSpPr>
          <p:nvPr/>
        </p:nvGrpSpPr>
        <p:grpSpPr bwMode="auto">
          <a:xfrm>
            <a:off x="5943600" y="4672013"/>
            <a:ext cx="693738" cy="600075"/>
            <a:chOff x="3257" y="1799"/>
            <a:chExt cx="437" cy="378"/>
          </a:xfrm>
        </p:grpSpPr>
        <p:sp>
          <p:nvSpPr>
            <p:cNvPr id="49306" name="Oval 111"/>
            <p:cNvSpPr>
              <a:spLocks noChangeArrowheads="1"/>
            </p:cNvSpPr>
            <p:nvPr/>
          </p:nvSpPr>
          <p:spPr bwMode="auto">
            <a:xfrm>
              <a:off x="3257" y="1799"/>
              <a:ext cx="437" cy="378"/>
            </a:xfrm>
            <a:prstGeom prst="ellipse">
              <a:avLst/>
            </a:prstGeom>
            <a:solidFill>
              <a:srgbClr val="339966"/>
            </a:solidFill>
            <a:ln w="9525">
              <a:noFill/>
              <a:round/>
              <a:headEnd/>
              <a:tailEnd/>
            </a:ln>
          </p:spPr>
          <p:txBody>
            <a:bodyPr wrap="none" anchor="ctr"/>
            <a:lstStyle/>
            <a:p>
              <a:pPr marL="3175" algn="ctr"/>
              <a:endParaRPr lang="de-DE" sz="2000" b="1">
                <a:solidFill>
                  <a:srgbClr val="FFFFFF"/>
                </a:solidFill>
                <a:latin typeface="Verdana" pitchFamily="34" charset="0"/>
              </a:endParaRPr>
            </a:p>
          </p:txBody>
        </p:sp>
        <p:pic>
          <p:nvPicPr>
            <p:cNvPr id="49307" name="Picture 112" descr="00631-300"/>
            <p:cNvPicPr>
              <a:picLocks noChangeAspect="1" noChangeArrowheads="1"/>
            </p:cNvPicPr>
            <p:nvPr/>
          </p:nvPicPr>
          <p:blipFill>
            <a:blip r:embed="rId3" cstate="print"/>
            <a:srcRect/>
            <a:stretch>
              <a:fillRect/>
            </a:stretch>
          </p:blipFill>
          <p:spPr bwMode="auto">
            <a:xfrm>
              <a:off x="3340" y="1861"/>
              <a:ext cx="248" cy="248"/>
            </a:xfrm>
            <a:prstGeom prst="rect">
              <a:avLst/>
            </a:prstGeom>
            <a:noFill/>
            <a:ln w="9525">
              <a:noFill/>
              <a:miter lim="800000"/>
              <a:headEnd/>
              <a:tailEnd/>
            </a:ln>
          </p:spPr>
        </p:pic>
      </p:grpSp>
      <p:sp>
        <p:nvSpPr>
          <p:cNvPr id="19569" name="Oval 113"/>
          <p:cNvSpPr>
            <a:spLocks noChangeArrowheads="1"/>
          </p:cNvSpPr>
          <p:nvPr/>
        </p:nvSpPr>
        <p:spPr bwMode="auto">
          <a:xfrm>
            <a:off x="4197350" y="42513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70" name="Oval 114"/>
          <p:cNvSpPr>
            <a:spLocks noChangeArrowheads="1"/>
          </p:cNvSpPr>
          <p:nvPr/>
        </p:nvSpPr>
        <p:spPr bwMode="auto">
          <a:xfrm>
            <a:off x="4946650" y="4175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71" name="Oval 115"/>
          <p:cNvSpPr>
            <a:spLocks noChangeArrowheads="1"/>
          </p:cNvSpPr>
          <p:nvPr/>
        </p:nvSpPr>
        <p:spPr bwMode="auto">
          <a:xfrm>
            <a:off x="4921250" y="50641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72" name="Oval 116"/>
          <p:cNvSpPr>
            <a:spLocks noChangeArrowheads="1"/>
          </p:cNvSpPr>
          <p:nvPr/>
        </p:nvSpPr>
        <p:spPr bwMode="auto">
          <a:xfrm>
            <a:off x="7410450" y="44545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73" name="Oval 117"/>
          <p:cNvSpPr>
            <a:spLocks noChangeArrowheads="1"/>
          </p:cNvSpPr>
          <p:nvPr/>
        </p:nvSpPr>
        <p:spPr bwMode="auto">
          <a:xfrm>
            <a:off x="6191250" y="251460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574" name="Oval 118"/>
          <p:cNvSpPr>
            <a:spLocks noChangeArrowheads="1"/>
          </p:cNvSpPr>
          <p:nvPr/>
        </p:nvSpPr>
        <p:spPr bwMode="auto">
          <a:xfrm>
            <a:off x="4102100" y="36703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75" name="Oval 119"/>
          <p:cNvSpPr>
            <a:spLocks noChangeArrowheads="1"/>
          </p:cNvSpPr>
          <p:nvPr/>
        </p:nvSpPr>
        <p:spPr bwMode="auto">
          <a:xfrm>
            <a:off x="5651500" y="6858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76" name="Oval 120"/>
          <p:cNvSpPr>
            <a:spLocks noChangeArrowheads="1"/>
          </p:cNvSpPr>
          <p:nvPr/>
        </p:nvSpPr>
        <p:spPr bwMode="auto">
          <a:xfrm>
            <a:off x="4800600" y="17272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77" name="Oval 121"/>
          <p:cNvSpPr>
            <a:spLocks noChangeArrowheads="1"/>
          </p:cNvSpPr>
          <p:nvPr/>
        </p:nvSpPr>
        <p:spPr bwMode="auto">
          <a:xfrm>
            <a:off x="6973888" y="5640388"/>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78" name="Oval 122"/>
          <p:cNvSpPr>
            <a:spLocks noChangeArrowheads="1"/>
          </p:cNvSpPr>
          <p:nvPr/>
        </p:nvSpPr>
        <p:spPr bwMode="auto">
          <a:xfrm>
            <a:off x="5219700" y="55245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79" name="Oval 123"/>
          <p:cNvSpPr>
            <a:spLocks noChangeArrowheads="1"/>
          </p:cNvSpPr>
          <p:nvPr/>
        </p:nvSpPr>
        <p:spPr bwMode="auto">
          <a:xfrm>
            <a:off x="5791200" y="34163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0" name="Oval 124"/>
          <p:cNvSpPr>
            <a:spLocks noChangeArrowheads="1"/>
          </p:cNvSpPr>
          <p:nvPr/>
        </p:nvSpPr>
        <p:spPr bwMode="auto">
          <a:xfrm>
            <a:off x="5140325" y="377825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1" name="Oval 125"/>
          <p:cNvSpPr>
            <a:spLocks noChangeArrowheads="1"/>
          </p:cNvSpPr>
          <p:nvPr/>
        </p:nvSpPr>
        <p:spPr bwMode="auto">
          <a:xfrm>
            <a:off x="4749800" y="43180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2" name="Oval 126"/>
          <p:cNvSpPr>
            <a:spLocks noChangeArrowheads="1"/>
          </p:cNvSpPr>
          <p:nvPr/>
        </p:nvSpPr>
        <p:spPr bwMode="auto">
          <a:xfrm>
            <a:off x="5816600" y="42037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3" name="Oval 127"/>
          <p:cNvSpPr>
            <a:spLocks noChangeArrowheads="1"/>
          </p:cNvSpPr>
          <p:nvPr/>
        </p:nvSpPr>
        <p:spPr bwMode="auto">
          <a:xfrm>
            <a:off x="3946525" y="28194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4" name="Oval 128"/>
          <p:cNvSpPr>
            <a:spLocks noChangeArrowheads="1"/>
          </p:cNvSpPr>
          <p:nvPr/>
        </p:nvSpPr>
        <p:spPr bwMode="auto">
          <a:xfrm>
            <a:off x="1409700" y="58166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5" name="Oval 129"/>
          <p:cNvSpPr>
            <a:spLocks noChangeArrowheads="1"/>
          </p:cNvSpPr>
          <p:nvPr/>
        </p:nvSpPr>
        <p:spPr bwMode="auto">
          <a:xfrm>
            <a:off x="5891213" y="2530475"/>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6" name="Oval 130"/>
          <p:cNvSpPr>
            <a:spLocks noChangeArrowheads="1"/>
          </p:cNvSpPr>
          <p:nvPr/>
        </p:nvSpPr>
        <p:spPr bwMode="auto">
          <a:xfrm>
            <a:off x="838200" y="579755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7" name="Oval 131"/>
          <p:cNvSpPr>
            <a:spLocks noChangeArrowheads="1"/>
          </p:cNvSpPr>
          <p:nvPr/>
        </p:nvSpPr>
        <p:spPr bwMode="auto">
          <a:xfrm>
            <a:off x="6011863" y="21590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8" name="Oval 132"/>
          <p:cNvSpPr>
            <a:spLocks noChangeArrowheads="1"/>
          </p:cNvSpPr>
          <p:nvPr/>
        </p:nvSpPr>
        <p:spPr bwMode="auto">
          <a:xfrm>
            <a:off x="2965450" y="3779838"/>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89" name="Oval 133"/>
          <p:cNvSpPr>
            <a:spLocks noChangeArrowheads="1"/>
          </p:cNvSpPr>
          <p:nvPr/>
        </p:nvSpPr>
        <p:spPr bwMode="auto">
          <a:xfrm>
            <a:off x="939800" y="35433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0" name="Oval 134"/>
          <p:cNvSpPr>
            <a:spLocks noChangeArrowheads="1"/>
          </p:cNvSpPr>
          <p:nvPr/>
        </p:nvSpPr>
        <p:spPr bwMode="auto">
          <a:xfrm>
            <a:off x="3276600" y="33020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1" name="Oval 135"/>
          <p:cNvSpPr>
            <a:spLocks noChangeArrowheads="1"/>
          </p:cNvSpPr>
          <p:nvPr/>
        </p:nvSpPr>
        <p:spPr bwMode="auto">
          <a:xfrm>
            <a:off x="7439025" y="4719638"/>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2" name="Oval 136"/>
          <p:cNvSpPr>
            <a:spLocks noChangeArrowheads="1"/>
          </p:cNvSpPr>
          <p:nvPr/>
        </p:nvSpPr>
        <p:spPr bwMode="auto">
          <a:xfrm>
            <a:off x="8686800" y="6321425"/>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4" name="Oval 138"/>
          <p:cNvSpPr>
            <a:spLocks noChangeArrowheads="1"/>
          </p:cNvSpPr>
          <p:nvPr/>
        </p:nvSpPr>
        <p:spPr bwMode="auto">
          <a:xfrm>
            <a:off x="5730875" y="3865563"/>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5" name="Oval 139"/>
          <p:cNvSpPr>
            <a:spLocks noChangeArrowheads="1"/>
          </p:cNvSpPr>
          <p:nvPr/>
        </p:nvSpPr>
        <p:spPr bwMode="auto">
          <a:xfrm>
            <a:off x="3378200" y="40767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6" name="Oval 140"/>
          <p:cNvSpPr>
            <a:spLocks noChangeArrowheads="1"/>
          </p:cNvSpPr>
          <p:nvPr/>
        </p:nvSpPr>
        <p:spPr bwMode="auto">
          <a:xfrm>
            <a:off x="6121400" y="1633538"/>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7" name="Oval 141"/>
          <p:cNvSpPr>
            <a:spLocks noChangeArrowheads="1"/>
          </p:cNvSpPr>
          <p:nvPr/>
        </p:nvSpPr>
        <p:spPr bwMode="auto">
          <a:xfrm>
            <a:off x="5232400" y="46355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98" name="Line 142"/>
          <p:cNvSpPr>
            <a:spLocks noChangeShapeType="1"/>
          </p:cNvSpPr>
          <p:nvPr/>
        </p:nvSpPr>
        <p:spPr bwMode="auto">
          <a:xfrm flipH="1">
            <a:off x="2095500" y="3352800"/>
            <a:ext cx="114300" cy="139700"/>
          </a:xfrm>
          <a:prstGeom prst="line">
            <a:avLst/>
          </a:prstGeom>
          <a:noFill/>
          <a:ln w="9525">
            <a:solidFill>
              <a:schemeClr val="tx1"/>
            </a:solidFill>
            <a:round/>
            <a:headEnd/>
            <a:tailEnd/>
          </a:ln>
        </p:spPr>
        <p:txBody>
          <a:bodyPr anchor="ctr"/>
          <a:lstStyle/>
          <a:p>
            <a:endParaRPr lang="en-GB"/>
          </a:p>
        </p:txBody>
      </p:sp>
      <p:sp>
        <p:nvSpPr>
          <p:cNvPr id="19600" name="Oval 144"/>
          <p:cNvSpPr>
            <a:spLocks noChangeArrowheads="1"/>
          </p:cNvSpPr>
          <p:nvPr/>
        </p:nvSpPr>
        <p:spPr bwMode="auto">
          <a:xfrm>
            <a:off x="2654300" y="44831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601" name="Line 145"/>
          <p:cNvSpPr>
            <a:spLocks noChangeShapeType="1"/>
          </p:cNvSpPr>
          <p:nvPr/>
        </p:nvSpPr>
        <p:spPr bwMode="auto">
          <a:xfrm flipH="1">
            <a:off x="7172325" y="5453063"/>
            <a:ext cx="28575" cy="185737"/>
          </a:xfrm>
          <a:prstGeom prst="line">
            <a:avLst/>
          </a:prstGeom>
          <a:noFill/>
          <a:ln w="9525">
            <a:solidFill>
              <a:schemeClr val="tx1"/>
            </a:solidFill>
            <a:round/>
            <a:headEnd/>
            <a:tailEnd/>
          </a:ln>
        </p:spPr>
        <p:txBody>
          <a:bodyPr anchor="ctr"/>
          <a:lstStyle/>
          <a:p>
            <a:endParaRPr lang="en-GB"/>
          </a:p>
        </p:txBody>
      </p:sp>
      <p:sp>
        <p:nvSpPr>
          <p:cNvPr id="19602" name="Line 146"/>
          <p:cNvSpPr>
            <a:spLocks noChangeShapeType="1"/>
          </p:cNvSpPr>
          <p:nvPr/>
        </p:nvSpPr>
        <p:spPr bwMode="auto">
          <a:xfrm flipH="1" flipV="1">
            <a:off x="7262813" y="5891213"/>
            <a:ext cx="514350" cy="381000"/>
          </a:xfrm>
          <a:prstGeom prst="line">
            <a:avLst/>
          </a:prstGeom>
          <a:noFill/>
          <a:ln w="9525">
            <a:solidFill>
              <a:schemeClr val="tx1"/>
            </a:solidFill>
            <a:round/>
            <a:headEnd/>
            <a:tailEnd/>
          </a:ln>
        </p:spPr>
        <p:txBody>
          <a:bodyPr anchor="ctr"/>
          <a:lstStyle/>
          <a:p>
            <a:endParaRPr lang="en-GB"/>
          </a:p>
        </p:txBody>
      </p:sp>
      <p:sp>
        <p:nvSpPr>
          <p:cNvPr id="19603" name="Line 147"/>
          <p:cNvSpPr>
            <a:spLocks noChangeShapeType="1"/>
          </p:cNvSpPr>
          <p:nvPr/>
        </p:nvSpPr>
        <p:spPr bwMode="auto">
          <a:xfrm>
            <a:off x="7015163" y="4257675"/>
            <a:ext cx="33337" cy="85725"/>
          </a:xfrm>
          <a:prstGeom prst="line">
            <a:avLst/>
          </a:prstGeom>
          <a:noFill/>
          <a:ln w="9525">
            <a:solidFill>
              <a:schemeClr val="tx1"/>
            </a:solidFill>
            <a:round/>
            <a:headEnd/>
            <a:tailEnd/>
          </a:ln>
        </p:spPr>
        <p:txBody>
          <a:bodyPr anchor="ctr"/>
          <a:lstStyle/>
          <a:p>
            <a:endParaRPr lang="en-GB"/>
          </a:p>
        </p:txBody>
      </p:sp>
      <p:sp>
        <p:nvSpPr>
          <p:cNvPr id="19604" name="Line 148"/>
          <p:cNvSpPr>
            <a:spLocks noChangeShapeType="1"/>
          </p:cNvSpPr>
          <p:nvPr/>
        </p:nvSpPr>
        <p:spPr bwMode="auto">
          <a:xfrm flipH="1" flipV="1">
            <a:off x="7205663" y="4524375"/>
            <a:ext cx="204787" cy="14288"/>
          </a:xfrm>
          <a:prstGeom prst="line">
            <a:avLst/>
          </a:prstGeom>
          <a:noFill/>
          <a:ln w="9525">
            <a:solidFill>
              <a:schemeClr val="tx1"/>
            </a:solidFill>
            <a:round/>
            <a:headEnd/>
            <a:tailEnd/>
          </a:ln>
        </p:spPr>
        <p:txBody>
          <a:bodyPr anchor="ctr"/>
          <a:lstStyle/>
          <a:p>
            <a:endParaRPr lang="en-GB"/>
          </a:p>
        </p:txBody>
      </p:sp>
      <p:sp>
        <p:nvSpPr>
          <p:cNvPr id="19605" name="Oval 149"/>
          <p:cNvSpPr>
            <a:spLocks noChangeArrowheads="1"/>
          </p:cNvSpPr>
          <p:nvPr/>
        </p:nvSpPr>
        <p:spPr bwMode="auto">
          <a:xfrm>
            <a:off x="6908800" y="43307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606" name="Line 150"/>
          <p:cNvSpPr>
            <a:spLocks noChangeShapeType="1"/>
          </p:cNvSpPr>
          <p:nvPr/>
        </p:nvSpPr>
        <p:spPr bwMode="auto">
          <a:xfrm flipH="1" flipV="1">
            <a:off x="5553075" y="476250"/>
            <a:ext cx="200025" cy="247650"/>
          </a:xfrm>
          <a:prstGeom prst="line">
            <a:avLst/>
          </a:prstGeom>
          <a:noFill/>
          <a:ln w="9525">
            <a:solidFill>
              <a:schemeClr val="tx1"/>
            </a:solidFill>
            <a:round/>
            <a:headEnd/>
            <a:tailEnd/>
          </a:ln>
        </p:spPr>
        <p:txBody>
          <a:bodyPr anchor="ctr"/>
          <a:lstStyle/>
          <a:p>
            <a:endParaRPr lang="en-GB"/>
          </a:p>
        </p:txBody>
      </p:sp>
      <p:sp>
        <p:nvSpPr>
          <p:cNvPr id="19607" name="Line 151"/>
          <p:cNvSpPr>
            <a:spLocks noChangeShapeType="1"/>
          </p:cNvSpPr>
          <p:nvPr/>
        </p:nvSpPr>
        <p:spPr bwMode="auto">
          <a:xfrm flipH="1" flipV="1">
            <a:off x="5905500" y="981075"/>
            <a:ext cx="57150" cy="57150"/>
          </a:xfrm>
          <a:prstGeom prst="line">
            <a:avLst/>
          </a:prstGeom>
          <a:noFill/>
          <a:ln w="9525">
            <a:solidFill>
              <a:schemeClr val="tx1"/>
            </a:solidFill>
            <a:round/>
            <a:headEnd/>
            <a:tailEnd/>
          </a:ln>
        </p:spPr>
        <p:txBody>
          <a:bodyPr anchor="ctr"/>
          <a:lstStyle/>
          <a:p>
            <a:endParaRPr lang="en-GB"/>
          </a:p>
        </p:txBody>
      </p:sp>
      <p:sp>
        <p:nvSpPr>
          <p:cNvPr id="19608" name="Oval 152"/>
          <p:cNvSpPr>
            <a:spLocks noChangeArrowheads="1"/>
          </p:cNvSpPr>
          <p:nvPr/>
        </p:nvSpPr>
        <p:spPr bwMode="auto">
          <a:xfrm>
            <a:off x="1377950" y="34639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609" name="Oval 153"/>
          <p:cNvSpPr>
            <a:spLocks noChangeArrowheads="1"/>
          </p:cNvSpPr>
          <p:nvPr/>
        </p:nvSpPr>
        <p:spPr bwMode="auto">
          <a:xfrm>
            <a:off x="1276350" y="310832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610" name="Oval 154"/>
          <p:cNvSpPr>
            <a:spLocks noChangeArrowheads="1"/>
          </p:cNvSpPr>
          <p:nvPr/>
        </p:nvSpPr>
        <p:spPr bwMode="auto">
          <a:xfrm>
            <a:off x="4591050" y="711200"/>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
        <p:nvSpPr>
          <p:cNvPr id="19611" name="Oval 155"/>
          <p:cNvSpPr>
            <a:spLocks noChangeArrowheads="1"/>
          </p:cNvSpPr>
          <p:nvPr/>
        </p:nvSpPr>
        <p:spPr bwMode="auto">
          <a:xfrm>
            <a:off x="1917700" y="3429000"/>
            <a:ext cx="330200" cy="304800"/>
          </a:xfrm>
          <a:prstGeom prst="ellipse">
            <a:avLst/>
          </a:prstGeom>
          <a:solidFill>
            <a:srgbClr val="F91B50"/>
          </a:solidFill>
          <a:ln w="9525">
            <a:noFill/>
            <a:round/>
            <a:headEnd/>
            <a:tailEnd/>
          </a:ln>
        </p:spPr>
        <p:txBody>
          <a:bodyPr wrap="none" anchor="ctr"/>
          <a:lstStyle/>
          <a:p>
            <a:pPr marL="3175" algn="ctr"/>
            <a:r>
              <a:rPr lang="da-DK" sz="1000" i="1">
                <a:solidFill>
                  <a:srgbClr val="0F5494"/>
                </a:solidFill>
                <a:latin typeface="Verdana" pitchFamily="34" charset="0"/>
              </a:rPr>
              <a:t>NW</a:t>
            </a:r>
            <a:endParaRPr lang="en-GB" sz="1000" i="1">
              <a:solidFill>
                <a:srgbClr val="0F5494"/>
              </a:solidFill>
              <a:latin typeface="Verdana" pitchFamily="34" charset="0"/>
            </a:endParaRPr>
          </a:p>
        </p:txBody>
      </p:sp>
      <p:sp>
        <p:nvSpPr>
          <p:cNvPr id="19547" name="Line 91"/>
          <p:cNvSpPr>
            <a:spLocks noChangeShapeType="1"/>
          </p:cNvSpPr>
          <p:nvPr/>
        </p:nvSpPr>
        <p:spPr bwMode="auto">
          <a:xfrm flipH="1" flipV="1">
            <a:off x="3302000" y="2578100"/>
            <a:ext cx="685800" cy="127000"/>
          </a:xfrm>
          <a:prstGeom prst="line">
            <a:avLst/>
          </a:prstGeom>
          <a:noFill/>
          <a:ln w="25400">
            <a:solidFill>
              <a:srgbClr val="339966"/>
            </a:solidFill>
            <a:round/>
            <a:headEnd/>
            <a:tailEnd/>
          </a:ln>
        </p:spPr>
        <p:txBody>
          <a:bodyPr anchor="ctr"/>
          <a:lstStyle/>
          <a:p>
            <a:endParaRPr lang="en-GB"/>
          </a:p>
        </p:txBody>
      </p:sp>
      <p:pic>
        <p:nvPicPr>
          <p:cNvPr id="19561" name="Picture 105" descr="Vache"/>
          <p:cNvPicPr>
            <a:picLocks noChangeAspect="1" noChangeArrowheads="1"/>
          </p:cNvPicPr>
          <p:nvPr/>
        </p:nvPicPr>
        <p:blipFill>
          <a:blip r:embed="rId4" cstate="print"/>
          <a:srcRect/>
          <a:stretch>
            <a:fillRect/>
          </a:stretch>
        </p:blipFill>
        <p:spPr bwMode="auto">
          <a:xfrm>
            <a:off x="2641600" y="2159000"/>
            <a:ext cx="673100" cy="635000"/>
          </a:xfrm>
          <a:prstGeom prst="rect">
            <a:avLst/>
          </a:prstGeom>
          <a:noFill/>
          <a:ln w="9525">
            <a:noFill/>
            <a:miter lim="800000"/>
            <a:headEnd/>
            <a:tailEnd/>
          </a:ln>
        </p:spPr>
      </p:pic>
      <p:sp>
        <p:nvSpPr>
          <p:cNvPr id="19559" name="Line 103"/>
          <p:cNvSpPr>
            <a:spLocks noChangeShapeType="1"/>
          </p:cNvSpPr>
          <p:nvPr/>
        </p:nvSpPr>
        <p:spPr bwMode="auto">
          <a:xfrm flipV="1">
            <a:off x="1752600" y="3898900"/>
            <a:ext cx="3746500" cy="749300"/>
          </a:xfrm>
          <a:prstGeom prst="line">
            <a:avLst/>
          </a:prstGeom>
          <a:noFill/>
          <a:ln w="25400">
            <a:solidFill>
              <a:srgbClr val="339966"/>
            </a:solidFill>
            <a:round/>
            <a:headEnd/>
            <a:tailEnd/>
          </a:ln>
        </p:spPr>
        <p:txBody>
          <a:bodyPr anchor="ctr"/>
          <a:lstStyle/>
          <a:p>
            <a:endParaRPr lang="en-GB"/>
          </a:p>
        </p:txBody>
      </p:sp>
      <p:sp>
        <p:nvSpPr>
          <p:cNvPr id="19599" name="Line 143"/>
          <p:cNvSpPr>
            <a:spLocks noChangeShapeType="1"/>
          </p:cNvSpPr>
          <p:nvPr/>
        </p:nvSpPr>
        <p:spPr bwMode="auto">
          <a:xfrm flipV="1">
            <a:off x="1714500" y="4178300"/>
            <a:ext cx="5194300" cy="381000"/>
          </a:xfrm>
          <a:prstGeom prst="line">
            <a:avLst/>
          </a:prstGeom>
          <a:noFill/>
          <a:ln w="25400">
            <a:solidFill>
              <a:srgbClr val="339966"/>
            </a:solidFill>
            <a:round/>
            <a:headEnd/>
            <a:tailEnd/>
          </a:ln>
        </p:spPr>
        <p:txBody>
          <a:bodyPr anchor="ctr"/>
          <a:lstStyle/>
          <a:p>
            <a:endParaRPr lang="en-GB"/>
          </a:p>
        </p:txBody>
      </p:sp>
      <p:sp>
        <p:nvSpPr>
          <p:cNvPr id="19557" name="Line 101"/>
          <p:cNvSpPr>
            <a:spLocks noChangeShapeType="1"/>
          </p:cNvSpPr>
          <p:nvPr/>
        </p:nvSpPr>
        <p:spPr bwMode="auto">
          <a:xfrm>
            <a:off x="1689100" y="4787900"/>
            <a:ext cx="2806700" cy="63500"/>
          </a:xfrm>
          <a:prstGeom prst="line">
            <a:avLst/>
          </a:prstGeom>
          <a:noFill/>
          <a:ln w="25400">
            <a:solidFill>
              <a:srgbClr val="339966"/>
            </a:solidFill>
            <a:round/>
            <a:headEnd/>
            <a:tailEnd/>
          </a:ln>
        </p:spPr>
        <p:txBody>
          <a:bodyPr anchor="ctr"/>
          <a:lstStyle/>
          <a:p>
            <a:endParaRPr lang="en-GB"/>
          </a:p>
        </p:txBody>
      </p:sp>
      <p:sp>
        <p:nvSpPr>
          <p:cNvPr id="19558" name="Line 102"/>
          <p:cNvSpPr>
            <a:spLocks noChangeShapeType="1"/>
          </p:cNvSpPr>
          <p:nvPr/>
        </p:nvSpPr>
        <p:spPr bwMode="auto">
          <a:xfrm flipV="1">
            <a:off x="1689100" y="4419600"/>
            <a:ext cx="2578100" cy="368300"/>
          </a:xfrm>
          <a:prstGeom prst="line">
            <a:avLst/>
          </a:prstGeom>
          <a:noFill/>
          <a:ln w="25400">
            <a:solidFill>
              <a:srgbClr val="339966"/>
            </a:solidFill>
            <a:round/>
            <a:headEnd/>
            <a:tailEnd/>
          </a:ln>
        </p:spPr>
        <p:txBody>
          <a:bodyPr anchor="ctr"/>
          <a:lstStyle/>
          <a:p>
            <a:endParaRPr lang="en-GB"/>
          </a:p>
        </p:txBody>
      </p:sp>
      <p:sp>
        <p:nvSpPr>
          <p:cNvPr id="19555" name="Line 99"/>
          <p:cNvSpPr>
            <a:spLocks noChangeShapeType="1"/>
          </p:cNvSpPr>
          <p:nvPr/>
        </p:nvSpPr>
        <p:spPr bwMode="auto">
          <a:xfrm>
            <a:off x="1625600" y="4838700"/>
            <a:ext cx="1092200" cy="901700"/>
          </a:xfrm>
          <a:prstGeom prst="line">
            <a:avLst/>
          </a:prstGeom>
          <a:noFill/>
          <a:ln w="25400">
            <a:solidFill>
              <a:srgbClr val="339966"/>
            </a:solidFill>
            <a:round/>
            <a:headEnd/>
            <a:tailEnd/>
          </a:ln>
        </p:spPr>
        <p:txBody>
          <a:bodyPr anchor="ctr"/>
          <a:lstStyle/>
          <a:p>
            <a:endParaRPr lang="en-GB"/>
          </a:p>
        </p:txBody>
      </p:sp>
      <p:sp>
        <p:nvSpPr>
          <p:cNvPr id="19556" name="Line 100"/>
          <p:cNvSpPr>
            <a:spLocks noChangeShapeType="1"/>
          </p:cNvSpPr>
          <p:nvPr/>
        </p:nvSpPr>
        <p:spPr bwMode="auto">
          <a:xfrm>
            <a:off x="1663700" y="4851400"/>
            <a:ext cx="1536700" cy="304800"/>
          </a:xfrm>
          <a:prstGeom prst="line">
            <a:avLst/>
          </a:prstGeom>
          <a:noFill/>
          <a:ln w="25400">
            <a:solidFill>
              <a:srgbClr val="339966"/>
            </a:solidFill>
            <a:round/>
            <a:headEnd/>
            <a:tailEnd/>
          </a:ln>
        </p:spPr>
        <p:txBody>
          <a:bodyPr anchor="ctr"/>
          <a:lstStyle/>
          <a:p>
            <a:endParaRPr lang="en-GB"/>
          </a:p>
        </p:txBody>
      </p:sp>
      <p:sp>
        <p:nvSpPr>
          <p:cNvPr id="19554" name="Line 98"/>
          <p:cNvSpPr>
            <a:spLocks noChangeShapeType="1"/>
          </p:cNvSpPr>
          <p:nvPr/>
        </p:nvSpPr>
        <p:spPr bwMode="auto">
          <a:xfrm>
            <a:off x="1473200" y="4902200"/>
            <a:ext cx="88900" cy="508000"/>
          </a:xfrm>
          <a:prstGeom prst="line">
            <a:avLst/>
          </a:prstGeom>
          <a:noFill/>
          <a:ln w="25400">
            <a:solidFill>
              <a:srgbClr val="339966"/>
            </a:solidFill>
            <a:round/>
            <a:headEnd/>
            <a:tailEnd/>
          </a:ln>
        </p:spPr>
        <p:txBody>
          <a:bodyPr anchor="ctr"/>
          <a:lstStyle/>
          <a:p>
            <a:endParaRPr lang="en-GB"/>
          </a:p>
        </p:txBody>
      </p:sp>
      <p:pic>
        <p:nvPicPr>
          <p:cNvPr id="19560" name="Picture 104" descr="wheat-png"/>
          <p:cNvPicPr>
            <a:picLocks noChangeAspect="1" noChangeArrowheads="1"/>
          </p:cNvPicPr>
          <p:nvPr/>
        </p:nvPicPr>
        <p:blipFill>
          <a:blip r:embed="rId5" cstate="print"/>
          <a:srcRect/>
          <a:stretch>
            <a:fillRect/>
          </a:stretch>
        </p:blipFill>
        <p:spPr bwMode="auto">
          <a:xfrm>
            <a:off x="1117600" y="4318000"/>
            <a:ext cx="641350" cy="641350"/>
          </a:xfrm>
          <a:prstGeom prst="rect">
            <a:avLst/>
          </a:prstGeom>
          <a:noFill/>
          <a:ln w="9525">
            <a:noFill/>
            <a:miter lim="800000"/>
            <a:headEnd/>
            <a:tailEnd/>
          </a:ln>
        </p:spPr>
      </p:pic>
      <p:sp>
        <p:nvSpPr>
          <p:cNvPr id="155" name="Oval 49"/>
          <p:cNvSpPr>
            <a:spLocks noChangeArrowheads="1"/>
          </p:cNvSpPr>
          <p:nvPr/>
        </p:nvSpPr>
        <p:spPr bwMode="auto">
          <a:xfrm>
            <a:off x="5556250" y="6607175"/>
            <a:ext cx="219075" cy="209550"/>
          </a:xfrm>
          <a:prstGeom prst="ellipse">
            <a:avLst/>
          </a:prstGeom>
          <a:solidFill>
            <a:schemeClr val="folHlink"/>
          </a:solidFill>
          <a:ln w="9525">
            <a:noFill/>
            <a:round/>
            <a:headEnd/>
            <a:tailEnd/>
          </a:ln>
        </p:spPr>
        <p:txBody>
          <a:bodyPr wrap="none" anchor="ctr"/>
          <a:lstStyle/>
          <a:p>
            <a:endParaRPr lang="de-DE" sz="1200" i="1">
              <a:solidFill>
                <a:srgbClr val="0F5494"/>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ssolve">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74"/>
                                        </p:tgtEl>
                                        <p:attrNameLst>
                                          <p:attrName>style.visibility</p:attrName>
                                        </p:attrNameLst>
                                      </p:cBhvr>
                                      <p:to>
                                        <p:strVal val="visible"/>
                                      </p:to>
                                    </p:set>
                                    <p:animEffect transition="in" filter="dissolve">
                                      <p:cBhvr>
                                        <p:cTn id="12" dur="500"/>
                                        <p:tgtEl>
                                          <p:spTgt spid="1947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475"/>
                                        </p:tgtEl>
                                        <p:attrNameLst>
                                          <p:attrName>style.visibility</p:attrName>
                                        </p:attrNameLst>
                                      </p:cBhvr>
                                      <p:to>
                                        <p:strVal val="visible"/>
                                      </p:to>
                                    </p:set>
                                    <p:animEffect transition="in" filter="dissolve">
                                      <p:cBhvr>
                                        <p:cTn id="15" dur="500"/>
                                        <p:tgtEl>
                                          <p:spTgt spid="1947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479"/>
                                        </p:tgtEl>
                                        <p:attrNameLst>
                                          <p:attrName>style.visibility</p:attrName>
                                        </p:attrNameLst>
                                      </p:cBhvr>
                                      <p:to>
                                        <p:strVal val="visible"/>
                                      </p:to>
                                    </p:set>
                                    <p:animEffect transition="in" filter="dissolve">
                                      <p:cBhvr>
                                        <p:cTn id="18" dur="500"/>
                                        <p:tgtEl>
                                          <p:spTgt spid="1947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570"/>
                                        </p:tgtEl>
                                        <p:attrNameLst>
                                          <p:attrName>style.visibility</p:attrName>
                                        </p:attrNameLst>
                                      </p:cBhvr>
                                      <p:to>
                                        <p:strVal val="visible"/>
                                      </p:to>
                                    </p:set>
                                    <p:animEffect transition="in" filter="dissolve">
                                      <p:cBhvr>
                                        <p:cTn id="21" dur="500"/>
                                        <p:tgtEl>
                                          <p:spTgt spid="1957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571"/>
                                        </p:tgtEl>
                                        <p:attrNameLst>
                                          <p:attrName>style.visibility</p:attrName>
                                        </p:attrNameLst>
                                      </p:cBhvr>
                                      <p:to>
                                        <p:strVal val="visible"/>
                                      </p:to>
                                    </p:set>
                                    <p:animEffect transition="in" filter="dissolve">
                                      <p:cBhvr>
                                        <p:cTn id="24" dur="500"/>
                                        <p:tgtEl>
                                          <p:spTgt spid="1957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9459"/>
                                        </p:tgtEl>
                                        <p:attrNameLst>
                                          <p:attrName>style.visibility</p:attrName>
                                        </p:attrNameLst>
                                      </p:cBhvr>
                                      <p:to>
                                        <p:strVal val="visible"/>
                                      </p:to>
                                    </p:set>
                                    <p:animEffect transition="in" filter="dissolve">
                                      <p:cBhvr>
                                        <p:cTn id="27" dur="500"/>
                                        <p:tgtEl>
                                          <p:spTgt spid="1945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9460"/>
                                        </p:tgtEl>
                                        <p:attrNameLst>
                                          <p:attrName>style.visibility</p:attrName>
                                        </p:attrNameLst>
                                      </p:cBhvr>
                                      <p:to>
                                        <p:strVal val="visible"/>
                                      </p:to>
                                    </p:set>
                                    <p:animEffect transition="in" filter="dissolve">
                                      <p:cBhvr>
                                        <p:cTn id="30" dur="500"/>
                                        <p:tgtEl>
                                          <p:spTgt spid="1946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9461"/>
                                        </p:tgtEl>
                                        <p:attrNameLst>
                                          <p:attrName>style.visibility</p:attrName>
                                        </p:attrNameLst>
                                      </p:cBhvr>
                                      <p:to>
                                        <p:strVal val="visible"/>
                                      </p:to>
                                    </p:set>
                                    <p:animEffect transition="in" filter="dissolve">
                                      <p:cBhvr>
                                        <p:cTn id="33" dur="500"/>
                                        <p:tgtEl>
                                          <p:spTgt spid="1946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9462"/>
                                        </p:tgtEl>
                                        <p:attrNameLst>
                                          <p:attrName>style.visibility</p:attrName>
                                        </p:attrNameLst>
                                      </p:cBhvr>
                                      <p:to>
                                        <p:strVal val="visible"/>
                                      </p:to>
                                    </p:set>
                                    <p:animEffect transition="in" filter="dissolve">
                                      <p:cBhvr>
                                        <p:cTn id="36" dur="500"/>
                                        <p:tgtEl>
                                          <p:spTgt spid="1946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9463"/>
                                        </p:tgtEl>
                                        <p:attrNameLst>
                                          <p:attrName>style.visibility</p:attrName>
                                        </p:attrNameLst>
                                      </p:cBhvr>
                                      <p:to>
                                        <p:strVal val="visible"/>
                                      </p:to>
                                    </p:set>
                                    <p:animEffect transition="in" filter="dissolve">
                                      <p:cBhvr>
                                        <p:cTn id="39" dur="500"/>
                                        <p:tgtEl>
                                          <p:spTgt spid="1946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9464"/>
                                        </p:tgtEl>
                                        <p:attrNameLst>
                                          <p:attrName>style.visibility</p:attrName>
                                        </p:attrNameLst>
                                      </p:cBhvr>
                                      <p:to>
                                        <p:strVal val="visible"/>
                                      </p:to>
                                    </p:set>
                                    <p:animEffect transition="in" filter="dissolve">
                                      <p:cBhvr>
                                        <p:cTn id="42" dur="500"/>
                                        <p:tgtEl>
                                          <p:spTgt spid="1946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9465"/>
                                        </p:tgtEl>
                                        <p:attrNameLst>
                                          <p:attrName>style.visibility</p:attrName>
                                        </p:attrNameLst>
                                      </p:cBhvr>
                                      <p:to>
                                        <p:strVal val="visible"/>
                                      </p:to>
                                    </p:set>
                                    <p:animEffect transition="in" filter="dissolve">
                                      <p:cBhvr>
                                        <p:cTn id="45" dur="500"/>
                                        <p:tgtEl>
                                          <p:spTgt spid="1946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9466"/>
                                        </p:tgtEl>
                                        <p:attrNameLst>
                                          <p:attrName>style.visibility</p:attrName>
                                        </p:attrNameLst>
                                      </p:cBhvr>
                                      <p:to>
                                        <p:strVal val="visible"/>
                                      </p:to>
                                    </p:set>
                                    <p:animEffect transition="in" filter="dissolve">
                                      <p:cBhvr>
                                        <p:cTn id="48" dur="500"/>
                                        <p:tgtEl>
                                          <p:spTgt spid="1946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9467"/>
                                        </p:tgtEl>
                                        <p:attrNameLst>
                                          <p:attrName>style.visibility</p:attrName>
                                        </p:attrNameLst>
                                      </p:cBhvr>
                                      <p:to>
                                        <p:strVal val="visible"/>
                                      </p:to>
                                    </p:set>
                                    <p:animEffect transition="in" filter="dissolve">
                                      <p:cBhvr>
                                        <p:cTn id="51" dur="500"/>
                                        <p:tgtEl>
                                          <p:spTgt spid="1946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9468"/>
                                        </p:tgtEl>
                                        <p:attrNameLst>
                                          <p:attrName>style.visibility</p:attrName>
                                        </p:attrNameLst>
                                      </p:cBhvr>
                                      <p:to>
                                        <p:strVal val="visible"/>
                                      </p:to>
                                    </p:set>
                                    <p:animEffect transition="in" filter="dissolve">
                                      <p:cBhvr>
                                        <p:cTn id="54" dur="500"/>
                                        <p:tgtEl>
                                          <p:spTgt spid="1946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9469"/>
                                        </p:tgtEl>
                                        <p:attrNameLst>
                                          <p:attrName>style.visibility</p:attrName>
                                        </p:attrNameLst>
                                      </p:cBhvr>
                                      <p:to>
                                        <p:strVal val="visible"/>
                                      </p:to>
                                    </p:set>
                                    <p:animEffect transition="in" filter="dissolve">
                                      <p:cBhvr>
                                        <p:cTn id="57" dur="500"/>
                                        <p:tgtEl>
                                          <p:spTgt spid="1946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9572"/>
                                        </p:tgtEl>
                                        <p:attrNameLst>
                                          <p:attrName>style.visibility</p:attrName>
                                        </p:attrNameLst>
                                      </p:cBhvr>
                                      <p:to>
                                        <p:strVal val="visible"/>
                                      </p:to>
                                    </p:set>
                                    <p:animEffect transition="in" filter="dissolve">
                                      <p:cBhvr>
                                        <p:cTn id="60" dur="500"/>
                                        <p:tgtEl>
                                          <p:spTgt spid="19572"/>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9470"/>
                                        </p:tgtEl>
                                        <p:attrNameLst>
                                          <p:attrName>style.visibility</p:attrName>
                                        </p:attrNameLst>
                                      </p:cBhvr>
                                      <p:to>
                                        <p:strVal val="visible"/>
                                      </p:to>
                                    </p:set>
                                    <p:animEffect transition="in" filter="dissolve">
                                      <p:cBhvr>
                                        <p:cTn id="63" dur="500"/>
                                        <p:tgtEl>
                                          <p:spTgt spid="1947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9471"/>
                                        </p:tgtEl>
                                        <p:attrNameLst>
                                          <p:attrName>style.visibility</p:attrName>
                                        </p:attrNameLst>
                                      </p:cBhvr>
                                      <p:to>
                                        <p:strVal val="visible"/>
                                      </p:to>
                                    </p:set>
                                    <p:animEffect transition="in" filter="dissolve">
                                      <p:cBhvr>
                                        <p:cTn id="66" dur="500"/>
                                        <p:tgtEl>
                                          <p:spTgt spid="19471"/>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9472"/>
                                        </p:tgtEl>
                                        <p:attrNameLst>
                                          <p:attrName>style.visibility</p:attrName>
                                        </p:attrNameLst>
                                      </p:cBhvr>
                                      <p:to>
                                        <p:strVal val="visible"/>
                                      </p:to>
                                    </p:set>
                                    <p:animEffect transition="in" filter="dissolve">
                                      <p:cBhvr>
                                        <p:cTn id="69" dur="500"/>
                                        <p:tgtEl>
                                          <p:spTgt spid="19472"/>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19473"/>
                                        </p:tgtEl>
                                        <p:attrNameLst>
                                          <p:attrName>style.visibility</p:attrName>
                                        </p:attrNameLst>
                                      </p:cBhvr>
                                      <p:to>
                                        <p:strVal val="visible"/>
                                      </p:to>
                                    </p:set>
                                    <p:animEffect transition="in" filter="dissolve">
                                      <p:cBhvr>
                                        <p:cTn id="72" dur="500"/>
                                        <p:tgtEl>
                                          <p:spTgt spid="19473"/>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9476"/>
                                        </p:tgtEl>
                                        <p:attrNameLst>
                                          <p:attrName>style.visibility</p:attrName>
                                        </p:attrNameLst>
                                      </p:cBhvr>
                                      <p:to>
                                        <p:strVal val="visible"/>
                                      </p:to>
                                    </p:set>
                                    <p:animEffect transition="in" filter="dissolve">
                                      <p:cBhvr>
                                        <p:cTn id="75" dur="500"/>
                                        <p:tgtEl>
                                          <p:spTgt spid="19476"/>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19477"/>
                                        </p:tgtEl>
                                        <p:attrNameLst>
                                          <p:attrName>style.visibility</p:attrName>
                                        </p:attrNameLst>
                                      </p:cBhvr>
                                      <p:to>
                                        <p:strVal val="visible"/>
                                      </p:to>
                                    </p:set>
                                    <p:animEffect transition="in" filter="dissolve">
                                      <p:cBhvr>
                                        <p:cTn id="78" dur="500"/>
                                        <p:tgtEl>
                                          <p:spTgt spid="19477"/>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19483"/>
                                        </p:tgtEl>
                                        <p:attrNameLst>
                                          <p:attrName>style.visibility</p:attrName>
                                        </p:attrNameLst>
                                      </p:cBhvr>
                                      <p:to>
                                        <p:strVal val="visible"/>
                                      </p:to>
                                    </p:set>
                                    <p:animEffect transition="in" filter="dissolve">
                                      <p:cBhvr>
                                        <p:cTn id="81" dur="500"/>
                                        <p:tgtEl>
                                          <p:spTgt spid="19483"/>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9478"/>
                                        </p:tgtEl>
                                        <p:attrNameLst>
                                          <p:attrName>style.visibility</p:attrName>
                                        </p:attrNameLst>
                                      </p:cBhvr>
                                      <p:to>
                                        <p:strVal val="visible"/>
                                      </p:to>
                                    </p:set>
                                    <p:animEffect transition="in" filter="dissolve">
                                      <p:cBhvr>
                                        <p:cTn id="84" dur="500"/>
                                        <p:tgtEl>
                                          <p:spTgt spid="1947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9484"/>
                                        </p:tgtEl>
                                        <p:attrNameLst>
                                          <p:attrName>style.visibility</p:attrName>
                                        </p:attrNameLst>
                                      </p:cBhvr>
                                      <p:to>
                                        <p:strVal val="visible"/>
                                      </p:to>
                                    </p:set>
                                    <p:animEffect transition="in" filter="dissolve">
                                      <p:cBhvr>
                                        <p:cTn id="87" dur="500"/>
                                        <p:tgtEl>
                                          <p:spTgt spid="19484"/>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9485"/>
                                        </p:tgtEl>
                                        <p:attrNameLst>
                                          <p:attrName>style.visibility</p:attrName>
                                        </p:attrNameLst>
                                      </p:cBhvr>
                                      <p:to>
                                        <p:strVal val="visible"/>
                                      </p:to>
                                    </p:set>
                                    <p:animEffect transition="in" filter="dissolve">
                                      <p:cBhvr>
                                        <p:cTn id="90" dur="500"/>
                                        <p:tgtEl>
                                          <p:spTgt spid="19485"/>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9480"/>
                                        </p:tgtEl>
                                        <p:attrNameLst>
                                          <p:attrName>style.visibility</p:attrName>
                                        </p:attrNameLst>
                                      </p:cBhvr>
                                      <p:to>
                                        <p:strVal val="visible"/>
                                      </p:to>
                                    </p:set>
                                    <p:animEffect transition="in" filter="dissolve">
                                      <p:cBhvr>
                                        <p:cTn id="93" dur="500"/>
                                        <p:tgtEl>
                                          <p:spTgt spid="19480"/>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9481"/>
                                        </p:tgtEl>
                                        <p:attrNameLst>
                                          <p:attrName>style.visibility</p:attrName>
                                        </p:attrNameLst>
                                      </p:cBhvr>
                                      <p:to>
                                        <p:strVal val="visible"/>
                                      </p:to>
                                    </p:set>
                                    <p:animEffect transition="in" filter="dissolve">
                                      <p:cBhvr>
                                        <p:cTn id="96" dur="500"/>
                                        <p:tgtEl>
                                          <p:spTgt spid="19481"/>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19486"/>
                                        </p:tgtEl>
                                        <p:attrNameLst>
                                          <p:attrName>style.visibility</p:attrName>
                                        </p:attrNameLst>
                                      </p:cBhvr>
                                      <p:to>
                                        <p:strVal val="visible"/>
                                      </p:to>
                                    </p:set>
                                    <p:animEffect transition="in" filter="dissolve">
                                      <p:cBhvr>
                                        <p:cTn id="99" dur="500"/>
                                        <p:tgtEl>
                                          <p:spTgt spid="19486"/>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19482"/>
                                        </p:tgtEl>
                                        <p:attrNameLst>
                                          <p:attrName>style.visibility</p:attrName>
                                        </p:attrNameLst>
                                      </p:cBhvr>
                                      <p:to>
                                        <p:strVal val="visible"/>
                                      </p:to>
                                    </p:set>
                                    <p:animEffect transition="in" filter="dissolve">
                                      <p:cBhvr>
                                        <p:cTn id="102" dur="500"/>
                                        <p:tgtEl>
                                          <p:spTgt spid="19482"/>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19569"/>
                                        </p:tgtEl>
                                        <p:attrNameLst>
                                          <p:attrName>style.visibility</p:attrName>
                                        </p:attrNameLst>
                                      </p:cBhvr>
                                      <p:to>
                                        <p:strVal val="visible"/>
                                      </p:to>
                                    </p:set>
                                    <p:animEffect transition="in" filter="dissolve">
                                      <p:cBhvr>
                                        <p:cTn id="105" dur="500"/>
                                        <p:tgtEl>
                                          <p:spTgt spid="19569"/>
                                        </p:tgtEl>
                                      </p:cBhvr>
                                    </p:animEffect>
                                  </p:childTnLst>
                                </p:cTn>
                              </p:par>
                              <p:par>
                                <p:cTn id="106" presetID="9" presetClass="entr" presetSubtype="0" fill="hold" grpId="0" nodeType="withEffect">
                                  <p:stCondLst>
                                    <p:cond delay="0"/>
                                  </p:stCondLst>
                                  <p:childTnLst>
                                    <p:set>
                                      <p:cBhvr>
                                        <p:cTn id="107" dur="1" fill="hold">
                                          <p:stCondLst>
                                            <p:cond delay="0"/>
                                          </p:stCondLst>
                                        </p:cTn>
                                        <p:tgtEl>
                                          <p:spTgt spid="19573"/>
                                        </p:tgtEl>
                                        <p:attrNameLst>
                                          <p:attrName>style.visibility</p:attrName>
                                        </p:attrNameLst>
                                      </p:cBhvr>
                                      <p:to>
                                        <p:strVal val="visible"/>
                                      </p:to>
                                    </p:set>
                                    <p:animEffect transition="in" filter="dissolve">
                                      <p:cBhvr>
                                        <p:cTn id="108" dur="500"/>
                                        <p:tgtEl>
                                          <p:spTgt spid="19573"/>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19487"/>
                                        </p:tgtEl>
                                        <p:attrNameLst>
                                          <p:attrName>style.visibility</p:attrName>
                                        </p:attrNameLst>
                                      </p:cBhvr>
                                      <p:to>
                                        <p:strVal val="visible"/>
                                      </p:to>
                                    </p:set>
                                    <p:animEffect transition="in" filter="dissolve">
                                      <p:cBhvr>
                                        <p:cTn id="111" dur="500"/>
                                        <p:tgtEl>
                                          <p:spTgt spid="19487"/>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19488"/>
                                        </p:tgtEl>
                                        <p:attrNameLst>
                                          <p:attrName>style.visibility</p:attrName>
                                        </p:attrNameLst>
                                      </p:cBhvr>
                                      <p:to>
                                        <p:strVal val="visible"/>
                                      </p:to>
                                    </p:set>
                                    <p:animEffect transition="in" filter="dissolve">
                                      <p:cBhvr>
                                        <p:cTn id="114" dur="500"/>
                                        <p:tgtEl>
                                          <p:spTgt spid="19488"/>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19610"/>
                                        </p:tgtEl>
                                        <p:attrNameLst>
                                          <p:attrName>style.visibility</p:attrName>
                                        </p:attrNameLst>
                                      </p:cBhvr>
                                      <p:to>
                                        <p:strVal val="visible"/>
                                      </p:to>
                                    </p:set>
                                    <p:animEffect transition="in" filter="dissolve">
                                      <p:cBhvr>
                                        <p:cTn id="117" dur="500"/>
                                        <p:tgtEl>
                                          <p:spTgt spid="19610"/>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19489"/>
                                        </p:tgtEl>
                                        <p:attrNameLst>
                                          <p:attrName>style.visibility</p:attrName>
                                        </p:attrNameLst>
                                      </p:cBhvr>
                                      <p:to>
                                        <p:strVal val="visible"/>
                                      </p:to>
                                    </p:set>
                                    <p:animEffect transition="in" filter="dissolve">
                                      <p:cBhvr>
                                        <p:cTn id="120" dur="500"/>
                                        <p:tgtEl>
                                          <p:spTgt spid="19489"/>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19490"/>
                                        </p:tgtEl>
                                        <p:attrNameLst>
                                          <p:attrName>style.visibility</p:attrName>
                                        </p:attrNameLst>
                                      </p:cBhvr>
                                      <p:to>
                                        <p:strVal val="visible"/>
                                      </p:to>
                                    </p:set>
                                    <p:animEffect transition="in" filter="dissolve">
                                      <p:cBhvr>
                                        <p:cTn id="123" dur="500"/>
                                        <p:tgtEl>
                                          <p:spTgt spid="19490"/>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19491"/>
                                        </p:tgtEl>
                                        <p:attrNameLst>
                                          <p:attrName>style.visibility</p:attrName>
                                        </p:attrNameLst>
                                      </p:cBhvr>
                                      <p:to>
                                        <p:strVal val="visible"/>
                                      </p:to>
                                    </p:set>
                                    <p:animEffect transition="in" filter="dissolve">
                                      <p:cBhvr>
                                        <p:cTn id="126" dur="500"/>
                                        <p:tgtEl>
                                          <p:spTgt spid="19491"/>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19498"/>
                                        </p:tgtEl>
                                        <p:attrNameLst>
                                          <p:attrName>style.visibility</p:attrName>
                                        </p:attrNameLst>
                                      </p:cBhvr>
                                      <p:to>
                                        <p:strVal val="visible"/>
                                      </p:to>
                                    </p:set>
                                    <p:animEffect transition="in" filter="dissolve">
                                      <p:cBhvr>
                                        <p:cTn id="129" dur="500"/>
                                        <p:tgtEl>
                                          <p:spTgt spid="19498"/>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19499"/>
                                        </p:tgtEl>
                                        <p:attrNameLst>
                                          <p:attrName>style.visibility</p:attrName>
                                        </p:attrNameLst>
                                      </p:cBhvr>
                                      <p:to>
                                        <p:strVal val="visible"/>
                                      </p:to>
                                    </p:set>
                                    <p:animEffect transition="in" filter="dissolve">
                                      <p:cBhvr>
                                        <p:cTn id="132" dur="500"/>
                                        <p:tgtEl>
                                          <p:spTgt spid="19499"/>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19608"/>
                                        </p:tgtEl>
                                        <p:attrNameLst>
                                          <p:attrName>style.visibility</p:attrName>
                                        </p:attrNameLst>
                                      </p:cBhvr>
                                      <p:to>
                                        <p:strVal val="visible"/>
                                      </p:to>
                                    </p:set>
                                    <p:animEffect transition="in" filter="dissolve">
                                      <p:cBhvr>
                                        <p:cTn id="135" dur="500"/>
                                        <p:tgtEl>
                                          <p:spTgt spid="19608"/>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19497"/>
                                        </p:tgtEl>
                                        <p:attrNameLst>
                                          <p:attrName>style.visibility</p:attrName>
                                        </p:attrNameLst>
                                      </p:cBhvr>
                                      <p:to>
                                        <p:strVal val="visible"/>
                                      </p:to>
                                    </p:set>
                                    <p:animEffect transition="in" filter="dissolve">
                                      <p:cBhvr>
                                        <p:cTn id="138" dur="500"/>
                                        <p:tgtEl>
                                          <p:spTgt spid="19497"/>
                                        </p:tgtEl>
                                      </p:cBhvr>
                                    </p:animEffect>
                                  </p:childTnLst>
                                </p:cTn>
                              </p:par>
                              <p:par>
                                <p:cTn id="139" presetID="9" presetClass="entr" presetSubtype="0" fill="hold" grpId="0" nodeType="withEffect">
                                  <p:stCondLst>
                                    <p:cond delay="0"/>
                                  </p:stCondLst>
                                  <p:childTnLst>
                                    <p:set>
                                      <p:cBhvr>
                                        <p:cTn id="140" dur="1" fill="hold">
                                          <p:stCondLst>
                                            <p:cond delay="0"/>
                                          </p:stCondLst>
                                        </p:cTn>
                                        <p:tgtEl>
                                          <p:spTgt spid="19492"/>
                                        </p:tgtEl>
                                        <p:attrNameLst>
                                          <p:attrName>style.visibility</p:attrName>
                                        </p:attrNameLst>
                                      </p:cBhvr>
                                      <p:to>
                                        <p:strVal val="visible"/>
                                      </p:to>
                                    </p:set>
                                    <p:animEffect transition="in" filter="dissolve">
                                      <p:cBhvr>
                                        <p:cTn id="141" dur="500"/>
                                        <p:tgtEl>
                                          <p:spTgt spid="19492"/>
                                        </p:tgtEl>
                                      </p:cBhvr>
                                    </p:animEffect>
                                  </p:childTnLst>
                                </p:cTn>
                              </p:par>
                              <p:par>
                                <p:cTn id="142" presetID="9" presetClass="entr" presetSubtype="0" fill="hold" grpId="0" nodeType="withEffect">
                                  <p:stCondLst>
                                    <p:cond delay="0"/>
                                  </p:stCondLst>
                                  <p:childTnLst>
                                    <p:set>
                                      <p:cBhvr>
                                        <p:cTn id="143" dur="1" fill="hold">
                                          <p:stCondLst>
                                            <p:cond delay="0"/>
                                          </p:stCondLst>
                                        </p:cTn>
                                        <p:tgtEl>
                                          <p:spTgt spid="19500"/>
                                        </p:tgtEl>
                                        <p:attrNameLst>
                                          <p:attrName>style.visibility</p:attrName>
                                        </p:attrNameLst>
                                      </p:cBhvr>
                                      <p:to>
                                        <p:strVal val="visible"/>
                                      </p:to>
                                    </p:set>
                                    <p:animEffect transition="in" filter="dissolve">
                                      <p:cBhvr>
                                        <p:cTn id="144" dur="500"/>
                                        <p:tgtEl>
                                          <p:spTgt spid="19500"/>
                                        </p:tgtEl>
                                      </p:cBhvr>
                                    </p:animEffect>
                                  </p:childTnLst>
                                </p:cTn>
                              </p:par>
                              <p:par>
                                <p:cTn id="145" presetID="9" presetClass="entr" presetSubtype="0" fill="hold" grpId="0" nodeType="withEffect">
                                  <p:stCondLst>
                                    <p:cond delay="0"/>
                                  </p:stCondLst>
                                  <p:childTnLst>
                                    <p:set>
                                      <p:cBhvr>
                                        <p:cTn id="146" dur="1" fill="hold">
                                          <p:stCondLst>
                                            <p:cond delay="0"/>
                                          </p:stCondLst>
                                        </p:cTn>
                                        <p:tgtEl>
                                          <p:spTgt spid="19501"/>
                                        </p:tgtEl>
                                        <p:attrNameLst>
                                          <p:attrName>style.visibility</p:attrName>
                                        </p:attrNameLst>
                                      </p:cBhvr>
                                      <p:to>
                                        <p:strVal val="visible"/>
                                      </p:to>
                                    </p:set>
                                    <p:animEffect transition="in" filter="dissolve">
                                      <p:cBhvr>
                                        <p:cTn id="147" dur="500"/>
                                        <p:tgtEl>
                                          <p:spTgt spid="19501"/>
                                        </p:tgtEl>
                                      </p:cBhvr>
                                    </p:animEffect>
                                  </p:childTnLst>
                                </p:cTn>
                              </p:par>
                              <p:par>
                                <p:cTn id="148" presetID="9" presetClass="entr" presetSubtype="0" fill="hold" grpId="0" nodeType="withEffect">
                                  <p:stCondLst>
                                    <p:cond delay="0"/>
                                  </p:stCondLst>
                                  <p:childTnLst>
                                    <p:set>
                                      <p:cBhvr>
                                        <p:cTn id="149" dur="1" fill="hold">
                                          <p:stCondLst>
                                            <p:cond delay="0"/>
                                          </p:stCondLst>
                                        </p:cTn>
                                        <p:tgtEl>
                                          <p:spTgt spid="19502"/>
                                        </p:tgtEl>
                                        <p:attrNameLst>
                                          <p:attrName>style.visibility</p:attrName>
                                        </p:attrNameLst>
                                      </p:cBhvr>
                                      <p:to>
                                        <p:strVal val="visible"/>
                                      </p:to>
                                    </p:set>
                                    <p:animEffect transition="in" filter="dissolve">
                                      <p:cBhvr>
                                        <p:cTn id="150" dur="500"/>
                                        <p:tgtEl>
                                          <p:spTgt spid="19502"/>
                                        </p:tgtEl>
                                      </p:cBhvr>
                                    </p:animEffect>
                                  </p:childTnLst>
                                </p:cTn>
                              </p:par>
                              <p:par>
                                <p:cTn id="151" presetID="9" presetClass="entr" presetSubtype="0" fill="hold" grpId="0" nodeType="withEffect">
                                  <p:stCondLst>
                                    <p:cond delay="0"/>
                                  </p:stCondLst>
                                  <p:childTnLst>
                                    <p:set>
                                      <p:cBhvr>
                                        <p:cTn id="152" dur="1" fill="hold">
                                          <p:stCondLst>
                                            <p:cond delay="0"/>
                                          </p:stCondLst>
                                        </p:cTn>
                                        <p:tgtEl>
                                          <p:spTgt spid="19503"/>
                                        </p:tgtEl>
                                        <p:attrNameLst>
                                          <p:attrName>style.visibility</p:attrName>
                                        </p:attrNameLst>
                                      </p:cBhvr>
                                      <p:to>
                                        <p:strVal val="visible"/>
                                      </p:to>
                                    </p:set>
                                    <p:animEffect transition="in" filter="dissolve">
                                      <p:cBhvr>
                                        <p:cTn id="153" dur="500"/>
                                        <p:tgtEl>
                                          <p:spTgt spid="19503"/>
                                        </p:tgtEl>
                                      </p:cBhvr>
                                    </p:animEffect>
                                  </p:childTnLst>
                                </p:cTn>
                              </p:par>
                              <p:par>
                                <p:cTn id="154" presetID="9" presetClass="entr" presetSubtype="0" fill="hold" grpId="0" nodeType="withEffect">
                                  <p:stCondLst>
                                    <p:cond delay="0"/>
                                  </p:stCondLst>
                                  <p:childTnLst>
                                    <p:set>
                                      <p:cBhvr>
                                        <p:cTn id="155" dur="1" fill="hold">
                                          <p:stCondLst>
                                            <p:cond delay="0"/>
                                          </p:stCondLst>
                                        </p:cTn>
                                        <p:tgtEl>
                                          <p:spTgt spid="19609"/>
                                        </p:tgtEl>
                                        <p:attrNameLst>
                                          <p:attrName>style.visibility</p:attrName>
                                        </p:attrNameLst>
                                      </p:cBhvr>
                                      <p:to>
                                        <p:strVal val="visible"/>
                                      </p:to>
                                    </p:set>
                                    <p:animEffect transition="in" filter="dissolve">
                                      <p:cBhvr>
                                        <p:cTn id="156" dur="500"/>
                                        <p:tgtEl>
                                          <p:spTgt spid="19609"/>
                                        </p:tgtEl>
                                      </p:cBhvr>
                                    </p:animEffect>
                                  </p:childTnLst>
                                </p:cTn>
                              </p:par>
                              <p:par>
                                <p:cTn id="157" presetID="9" presetClass="entr" presetSubtype="0" fill="hold" grpId="0" nodeType="withEffect">
                                  <p:stCondLst>
                                    <p:cond delay="0"/>
                                  </p:stCondLst>
                                  <p:childTnLst>
                                    <p:set>
                                      <p:cBhvr>
                                        <p:cTn id="158" dur="1" fill="hold">
                                          <p:stCondLst>
                                            <p:cond delay="0"/>
                                          </p:stCondLst>
                                        </p:cTn>
                                        <p:tgtEl>
                                          <p:spTgt spid="19504"/>
                                        </p:tgtEl>
                                        <p:attrNameLst>
                                          <p:attrName>style.visibility</p:attrName>
                                        </p:attrNameLst>
                                      </p:cBhvr>
                                      <p:to>
                                        <p:strVal val="visible"/>
                                      </p:to>
                                    </p:set>
                                    <p:animEffect transition="in" filter="dissolve">
                                      <p:cBhvr>
                                        <p:cTn id="159" dur="500"/>
                                        <p:tgtEl>
                                          <p:spTgt spid="19504"/>
                                        </p:tgtEl>
                                      </p:cBhvr>
                                    </p:animEffect>
                                  </p:childTnLst>
                                </p:cTn>
                              </p:par>
                              <p:par>
                                <p:cTn id="160" presetID="9" presetClass="entr" presetSubtype="0" fill="hold" grpId="0" nodeType="withEffect">
                                  <p:stCondLst>
                                    <p:cond delay="0"/>
                                  </p:stCondLst>
                                  <p:childTnLst>
                                    <p:set>
                                      <p:cBhvr>
                                        <p:cTn id="161" dur="1" fill="hold">
                                          <p:stCondLst>
                                            <p:cond delay="0"/>
                                          </p:stCondLst>
                                        </p:cTn>
                                        <p:tgtEl>
                                          <p:spTgt spid="19505"/>
                                        </p:tgtEl>
                                        <p:attrNameLst>
                                          <p:attrName>style.visibility</p:attrName>
                                        </p:attrNameLst>
                                      </p:cBhvr>
                                      <p:to>
                                        <p:strVal val="visible"/>
                                      </p:to>
                                    </p:set>
                                    <p:animEffect transition="in" filter="dissolve">
                                      <p:cBhvr>
                                        <p:cTn id="162" dur="500"/>
                                        <p:tgtEl>
                                          <p:spTgt spid="19505"/>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19506"/>
                                        </p:tgtEl>
                                        <p:attrNameLst>
                                          <p:attrName>style.visibility</p:attrName>
                                        </p:attrNameLst>
                                      </p:cBhvr>
                                      <p:to>
                                        <p:strVal val="visible"/>
                                      </p:to>
                                    </p:set>
                                    <p:animEffect transition="in" filter="dissolve">
                                      <p:cBhvr>
                                        <p:cTn id="165" dur="500"/>
                                        <p:tgtEl>
                                          <p:spTgt spid="19506"/>
                                        </p:tgtEl>
                                      </p:cBhvr>
                                    </p:animEffect>
                                  </p:childTnLst>
                                </p:cTn>
                              </p:par>
                              <p:par>
                                <p:cTn id="166" presetID="9" presetClass="entr" presetSubtype="0" fill="hold" grpId="0" nodeType="withEffect">
                                  <p:stCondLst>
                                    <p:cond delay="0"/>
                                  </p:stCondLst>
                                  <p:childTnLst>
                                    <p:set>
                                      <p:cBhvr>
                                        <p:cTn id="167" dur="1" fill="hold">
                                          <p:stCondLst>
                                            <p:cond delay="0"/>
                                          </p:stCondLst>
                                        </p:cTn>
                                        <p:tgtEl>
                                          <p:spTgt spid="19507"/>
                                        </p:tgtEl>
                                        <p:attrNameLst>
                                          <p:attrName>style.visibility</p:attrName>
                                        </p:attrNameLst>
                                      </p:cBhvr>
                                      <p:to>
                                        <p:strVal val="visible"/>
                                      </p:to>
                                    </p:set>
                                    <p:animEffect transition="in" filter="dissolve">
                                      <p:cBhvr>
                                        <p:cTn id="168" dur="500"/>
                                        <p:tgtEl>
                                          <p:spTgt spid="19507"/>
                                        </p:tgtEl>
                                      </p:cBhvr>
                                    </p:animEffect>
                                  </p:childTnLst>
                                </p:cTn>
                              </p:par>
                              <p:par>
                                <p:cTn id="169" presetID="9" presetClass="entr" presetSubtype="0" fill="hold" grpId="0" nodeType="withEffect">
                                  <p:stCondLst>
                                    <p:cond delay="0"/>
                                  </p:stCondLst>
                                  <p:childTnLst>
                                    <p:set>
                                      <p:cBhvr>
                                        <p:cTn id="170" dur="1" fill="hold">
                                          <p:stCondLst>
                                            <p:cond delay="0"/>
                                          </p:stCondLst>
                                        </p:cTn>
                                        <p:tgtEl>
                                          <p:spTgt spid="19508"/>
                                        </p:tgtEl>
                                        <p:attrNameLst>
                                          <p:attrName>style.visibility</p:attrName>
                                        </p:attrNameLst>
                                      </p:cBhvr>
                                      <p:to>
                                        <p:strVal val="visible"/>
                                      </p:to>
                                    </p:set>
                                    <p:animEffect transition="in" filter="dissolve">
                                      <p:cBhvr>
                                        <p:cTn id="171" dur="500"/>
                                        <p:tgtEl>
                                          <p:spTgt spid="19508"/>
                                        </p:tgtEl>
                                      </p:cBhvr>
                                    </p:animEffect>
                                  </p:childTnLst>
                                </p:cTn>
                              </p:par>
                              <p:par>
                                <p:cTn id="172" presetID="9" presetClass="entr" presetSubtype="0" fill="hold" grpId="0" nodeType="withEffect">
                                  <p:stCondLst>
                                    <p:cond delay="0"/>
                                  </p:stCondLst>
                                  <p:childTnLst>
                                    <p:set>
                                      <p:cBhvr>
                                        <p:cTn id="173" dur="1" fill="hold">
                                          <p:stCondLst>
                                            <p:cond delay="0"/>
                                          </p:stCondLst>
                                        </p:cTn>
                                        <p:tgtEl>
                                          <p:spTgt spid="19509"/>
                                        </p:tgtEl>
                                        <p:attrNameLst>
                                          <p:attrName>style.visibility</p:attrName>
                                        </p:attrNameLst>
                                      </p:cBhvr>
                                      <p:to>
                                        <p:strVal val="visible"/>
                                      </p:to>
                                    </p:set>
                                    <p:animEffect transition="in" filter="dissolve">
                                      <p:cBhvr>
                                        <p:cTn id="174" dur="500"/>
                                        <p:tgtEl>
                                          <p:spTgt spid="19509"/>
                                        </p:tgtEl>
                                      </p:cBhvr>
                                    </p:animEffect>
                                  </p:childTnLst>
                                </p:cTn>
                              </p:par>
                              <p:par>
                                <p:cTn id="175" presetID="9" presetClass="entr" presetSubtype="0" fill="hold" grpId="0" nodeType="withEffect">
                                  <p:stCondLst>
                                    <p:cond delay="0"/>
                                  </p:stCondLst>
                                  <p:childTnLst>
                                    <p:set>
                                      <p:cBhvr>
                                        <p:cTn id="176" dur="1" fill="hold">
                                          <p:stCondLst>
                                            <p:cond delay="0"/>
                                          </p:stCondLst>
                                        </p:cTn>
                                        <p:tgtEl>
                                          <p:spTgt spid="19510"/>
                                        </p:tgtEl>
                                        <p:attrNameLst>
                                          <p:attrName>style.visibility</p:attrName>
                                        </p:attrNameLst>
                                      </p:cBhvr>
                                      <p:to>
                                        <p:strVal val="visible"/>
                                      </p:to>
                                    </p:set>
                                    <p:animEffect transition="in" filter="dissolve">
                                      <p:cBhvr>
                                        <p:cTn id="177" dur="500"/>
                                        <p:tgtEl>
                                          <p:spTgt spid="19510"/>
                                        </p:tgtEl>
                                      </p:cBhvr>
                                    </p:animEffect>
                                  </p:childTnLst>
                                </p:cTn>
                              </p:par>
                              <p:par>
                                <p:cTn id="178" presetID="9" presetClass="entr" presetSubtype="0" fill="hold" grpId="0" nodeType="withEffect">
                                  <p:stCondLst>
                                    <p:cond delay="0"/>
                                  </p:stCondLst>
                                  <p:childTnLst>
                                    <p:set>
                                      <p:cBhvr>
                                        <p:cTn id="179" dur="1" fill="hold">
                                          <p:stCondLst>
                                            <p:cond delay="0"/>
                                          </p:stCondLst>
                                        </p:cTn>
                                        <p:tgtEl>
                                          <p:spTgt spid="155"/>
                                        </p:tgtEl>
                                        <p:attrNameLst>
                                          <p:attrName>style.visibility</p:attrName>
                                        </p:attrNameLst>
                                      </p:cBhvr>
                                      <p:to>
                                        <p:strVal val="visible"/>
                                      </p:to>
                                    </p:set>
                                    <p:animEffect transition="in" filter="dissolve">
                                      <p:cBhvr>
                                        <p:cTn id="180" dur="500"/>
                                        <p:tgtEl>
                                          <p:spTgt spid="155"/>
                                        </p:tgtEl>
                                      </p:cBhvr>
                                    </p:animEffect>
                                  </p:childTnLst>
                                </p:cTn>
                              </p:par>
                              <p:par>
                                <p:cTn id="181" presetID="9" presetClass="entr" presetSubtype="0" fill="hold" grpId="0" nodeType="withEffect">
                                  <p:stCondLst>
                                    <p:cond delay="0"/>
                                  </p:stCondLst>
                                  <p:childTnLst>
                                    <p:set>
                                      <p:cBhvr>
                                        <p:cTn id="182" dur="1" fill="hold">
                                          <p:stCondLst>
                                            <p:cond delay="0"/>
                                          </p:stCondLst>
                                        </p:cTn>
                                        <p:tgtEl>
                                          <p:spTgt spid="19511"/>
                                        </p:tgtEl>
                                        <p:attrNameLst>
                                          <p:attrName>style.visibility</p:attrName>
                                        </p:attrNameLst>
                                      </p:cBhvr>
                                      <p:to>
                                        <p:strVal val="visible"/>
                                      </p:to>
                                    </p:set>
                                    <p:animEffect transition="in" filter="dissolve">
                                      <p:cBhvr>
                                        <p:cTn id="183" dur="500"/>
                                        <p:tgtEl>
                                          <p:spTgt spid="19511"/>
                                        </p:tgtEl>
                                      </p:cBhvr>
                                    </p:animEffect>
                                  </p:childTnLst>
                                </p:cTn>
                              </p:par>
                              <p:par>
                                <p:cTn id="184" presetID="9" presetClass="entr" presetSubtype="0" fill="hold" grpId="0" nodeType="withEffect">
                                  <p:stCondLst>
                                    <p:cond delay="0"/>
                                  </p:stCondLst>
                                  <p:childTnLst>
                                    <p:set>
                                      <p:cBhvr>
                                        <p:cTn id="185" dur="1" fill="hold">
                                          <p:stCondLst>
                                            <p:cond delay="0"/>
                                          </p:stCondLst>
                                        </p:cTn>
                                        <p:tgtEl>
                                          <p:spTgt spid="19512"/>
                                        </p:tgtEl>
                                        <p:attrNameLst>
                                          <p:attrName>style.visibility</p:attrName>
                                        </p:attrNameLst>
                                      </p:cBhvr>
                                      <p:to>
                                        <p:strVal val="visible"/>
                                      </p:to>
                                    </p:set>
                                    <p:animEffect transition="in" filter="dissolve">
                                      <p:cBhvr>
                                        <p:cTn id="186" dur="500"/>
                                        <p:tgtEl>
                                          <p:spTgt spid="19512"/>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19513"/>
                                        </p:tgtEl>
                                        <p:attrNameLst>
                                          <p:attrName>style.visibility</p:attrName>
                                        </p:attrNameLst>
                                      </p:cBhvr>
                                      <p:to>
                                        <p:strVal val="visible"/>
                                      </p:to>
                                    </p:set>
                                    <p:animEffect transition="in" filter="dissolve">
                                      <p:cBhvr>
                                        <p:cTn id="189" dur="500"/>
                                        <p:tgtEl>
                                          <p:spTgt spid="19513"/>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9" presetClass="entr" presetSubtype="0" fill="hold" grpId="0" nodeType="clickEffect">
                                  <p:stCondLst>
                                    <p:cond delay="0"/>
                                  </p:stCondLst>
                                  <p:childTnLst>
                                    <p:set>
                                      <p:cBhvr>
                                        <p:cTn id="193" dur="1" fill="hold">
                                          <p:stCondLst>
                                            <p:cond delay="0"/>
                                          </p:stCondLst>
                                        </p:cTn>
                                        <p:tgtEl>
                                          <p:spTgt spid="19575"/>
                                        </p:tgtEl>
                                        <p:attrNameLst>
                                          <p:attrName>style.visibility</p:attrName>
                                        </p:attrNameLst>
                                      </p:cBhvr>
                                      <p:to>
                                        <p:strVal val="visible"/>
                                      </p:to>
                                    </p:set>
                                    <p:animEffect transition="in" filter="dissolve">
                                      <p:cBhvr>
                                        <p:cTn id="194" dur="500"/>
                                        <p:tgtEl>
                                          <p:spTgt spid="19575"/>
                                        </p:tgtEl>
                                      </p:cBhvr>
                                    </p:animEffect>
                                  </p:childTnLst>
                                </p:cTn>
                              </p:par>
                              <p:par>
                                <p:cTn id="195" presetID="9" presetClass="entr" presetSubtype="0" fill="hold" grpId="0" nodeType="withEffect">
                                  <p:stCondLst>
                                    <p:cond delay="0"/>
                                  </p:stCondLst>
                                  <p:childTnLst>
                                    <p:set>
                                      <p:cBhvr>
                                        <p:cTn id="196" dur="1" fill="hold">
                                          <p:stCondLst>
                                            <p:cond delay="0"/>
                                          </p:stCondLst>
                                        </p:cTn>
                                        <p:tgtEl>
                                          <p:spTgt spid="19596"/>
                                        </p:tgtEl>
                                        <p:attrNameLst>
                                          <p:attrName>style.visibility</p:attrName>
                                        </p:attrNameLst>
                                      </p:cBhvr>
                                      <p:to>
                                        <p:strVal val="visible"/>
                                      </p:to>
                                    </p:set>
                                    <p:animEffect transition="in" filter="dissolve">
                                      <p:cBhvr>
                                        <p:cTn id="197" dur="500"/>
                                        <p:tgtEl>
                                          <p:spTgt spid="19596"/>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19587"/>
                                        </p:tgtEl>
                                        <p:attrNameLst>
                                          <p:attrName>style.visibility</p:attrName>
                                        </p:attrNameLst>
                                      </p:cBhvr>
                                      <p:to>
                                        <p:strVal val="visible"/>
                                      </p:to>
                                    </p:set>
                                    <p:animEffect transition="in" filter="dissolve">
                                      <p:cBhvr>
                                        <p:cTn id="200" dur="500"/>
                                        <p:tgtEl>
                                          <p:spTgt spid="19587"/>
                                        </p:tgtEl>
                                      </p:cBhvr>
                                    </p:animEffect>
                                  </p:childTnLst>
                                </p:cTn>
                              </p:par>
                              <p:par>
                                <p:cTn id="201" presetID="9" presetClass="entr" presetSubtype="0" fill="hold" grpId="0" nodeType="withEffect">
                                  <p:stCondLst>
                                    <p:cond delay="0"/>
                                  </p:stCondLst>
                                  <p:childTnLst>
                                    <p:set>
                                      <p:cBhvr>
                                        <p:cTn id="202" dur="1" fill="hold">
                                          <p:stCondLst>
                                            <p:cond delay="0"/>
                                          </p:stCondLst>
                                        </p:cTn>
                                        <p:tgtEl>
                                          <p:spTgt spid="19585"/>
                                        </p:tgtEl>
                                        <p:attrNameLst>
                                          <p:attrName>style.visibility</p:attrName>
                                        </p:attrNameLst>
                                      </p:cBhvr>
                                      <p:to>
                                        <p:strVal val="visible"/>
                                      </p:to>
                                    </p:set>
                                    <p:animEffect transition="in" filter="dissolve">
                                      <p:cBhvr>
                                        <p:cTn id="203" dur="500"/>
                                        <p:tgtEl>
                                          <p:spTgt spid="19585"/>
                                        </p:tgtEl>
                                      </p:cBhvr>
                                    </p:animEffect>
                                  </p:childTnLst>
                                </p:cTn>
                              </p:par>
                              <p:par>
                                <p:cTn id="204" presetID="9" presetClass="entr" presetSubtype="0" fill="hold" grpId="0" nodeType="withEffect">
                                  <p:stCondLst>
                                    <p:cond delay="0"/>
                                  </p:stCondLst>
                                  <p:childTnLst>
                                    <p:set>
                                      <p:cBhvr>
                                        <p:cTn id="205" dur="1" fill="hold">
                                          <p:stCondLst>
                                            <p:cond delay="0"/>
                                          </p:stCondLst>
                                        </p:cTn>
                                        <p:tgtEl>
                                          <p:spTgt spid="19576"/>
                                        </p:tgtEl>
                                        <p:attrNameLst>
                                          <p:attrName>style.visibility</p:attrName>
                                        </p:attrNameLst>
                                      </p:cBhvr>
                                      <p:to>
                                        <p:strVal val="visible"/>
                                      </p:to>
                                    </p:set>
                                    <p:animEffect transition="in" filter="dissolve">
                                      <p:cBhvr>
                                        <p:cTn id="206" dur="500"/>
                                        <p:tgtEl>
                                          <p:spTgt spid="19576"/>
                                        </p:tgtEl>
                                      </p:cBhvr>
                                    </p:animEffect>
                                  </p:childTnLst>
                                </p:cTn>
                              </p:par>
                              <p:par>
                                <p:cTn id="207" presetID="9" presetClass="entr" presetSubtype="0" fill="hold" grpId="0" nodeType="withEffect">
                                  <p:stCondLst>
                                    <p:cond delay="0"/>
                                  </p:stCondLst>
                                  <p:childTnLst>
                                    <p:set>
                                      <p:cBhvr>
                                        <p:cTn id="208" dur="1" fill="hold">
                                          <p:stCondLst>
                                            <p:cond delay="0"/>
                                          </p:stCondLst>
                                        </p:cTn>
                                        <p:tgtEl>
                                          <p:spTgt spid="19583"/>
                                        </p:tgtEl>
                                        <p:attrNameLst>
                                          <p:attrName>style.visibility</p:attrName>
                                        </p:attrNameLst>
                                      </p:cBhvr>
                                      <p:to>
                                        <p:strVal val="visible"/>
                                      </p:to>
                                    </p:set>
                                    <p:animEffect transition="in" filter="dissolve">
                                      <p:cBhvr>
                                        <p:cTn id="209" dur="500"/>
                                        <p:tgtEl>
                                          <p:spTgt spid="19583"/>
                                        </p:tgtEl>
                                      </p:cBhvr>
                                    </p:animEffect>
                                  </p:childTnLst>
                                </p:cTn>
                              </p:par>
                              <p:par>
                                <p:cTn id="210" presetID="9" presetClass="entr" presetSubtype="0" fill="hold" grpId="0" nodeType="withEffect">
                                  <p:stCondLst>
                                    <p:cond delay="0"/>
                                  </p:stCondLst>
                                  <p:childTnLst>
                                    <p:set>
                                      <p:cBhvr>
                                        <p:cTn id="211" dur="1" fill="hold">
                                          <p:stCondLst>
                                            <p:cond delay="0"/>
                                          </p:stCondLst>
                                        </p:cTn>
                                        <p:tgtEl>
                                          <p:spTgt spid="19590"/>
                                        </p:tgtEl>
                                        <p:attrNameLst>
                                          <p:attrName>style.visibility</p:attrName>
                                        </p:attrNameLst>
                                      </p:cBhvr>
                                      <p:to>
                                        <p:strVal val="visible"/>
                                      </p:to>
                                    </p:set>
                                    <p:animEffect transition="in" filter="dissolve">
                                      <p:cBhvr>
                                        <p:cTn id="212" dur="500"/>
                                        <p:tgtEl>
                                          <p:spTgt spid="19590"/>
                                        </p:tgtEl>
                                      </p:cBhvr>
                                    </p:animEffect>
                                  </p:childTnLst>
                                </p:cTn>
                              </p:par>
                              <p:par>
                                <p:cTn id="213" presetID="9" presetClass="entr" presetSubtype="0" fill="hold" grpId="0" nodeType="withEffect">
                                  <p:stCondLst>
                                    <p:cond delay="0"/>
                                  </p:stCondLst>
                                  <p:childTnLst>
                                    <p:set>
                                      <p:cBhvr>
                                        <p:cTn id="214" dur="1" fill="hold">
                                          <p:stCondLst>
                                            <p:cond delay="0"/>
                                          </p:stCondLst>
                                        </p:cTn>
                                        <p:tgtEl>
                                          <p:spTgt spid="19611"/>
                                        </p:tgtEl>
                                        <p:attrNameLst>
                                          <p:attrName>style.visibility</p:attrName>
                                        </p:attrNameLst>
                                      </p:cBhvr>
                                      <p:to>
                                        <p:strVal val="visible"/>
                                      </p:to>
                                    </p:set>
                                    <p:animEffect transition="in" filter="dissolve">
                                      <p:cBhvr>
                                        <p:cTn id="215" dur="500"/>
                                        <p:tgtEl>
                                          <p:spTgt spid="19611"/>
                                        </p:tgtEl>
                                      </p:cBhvr>
                                    </p:animEffect>
                                  </p:childTnLst>
                                </p:cTn>
                              </p:par>
                              <p:par>
                                <p:cTn id="216" presetID="9" presetClass="entr" presetSubtype="0" fill="hold" grpId="0" nodeType="withEffect">
                                  <p:stCondLst>
                                    <p:cond delay="0"/>
                                  </p:stCondLst>
                                  <p:childTnLst>
                                    <p:set>
                                      <p:cBhvr>
                                        <p:cTn id="217" dur="1" fill="hold">
                                          <p:stCondLst>
                                            <p:cond delay="0"/>
                                          </p:stCondLst>
                                        </p:cTn>
                                        <p:tgtEl>
                                          <p:spTgt spid="19589"/>
                                        </p:tgtEl>
                                        <p:attrNameLst>
                                          <p:attrName>style.visibility</p:attrName>
                                        </p:attrNameLst>
                                      </p:cBhvr>
                                      <p:to>
                                        <p:strVal val="visible"/>
                                      </p:to>
                                    </p:set>
                                    <p:animEffect transition="in" filter="dissolve">
                                      <p:cBhvr>
                                        <p:cTn id="218" dur="500"/>
                                        <p:tgtEl>
                                          <p:spTgt spid="19589"/>
                                        </p:tgtEl>
                                      </p:cBhvr>
                                    </p:animEffect>
                                  </p:childTnLst>
                                </p:cTn>
                              </p:par>
                              <p:par>
                                <p:cTn id="219" presetID="9" presetClass="entr" presetSubtype="0" fill="hold" grpId="0" nodeType="withEffect">
                                  <p:stCondLst>
                                    <p:cond delay="0"/>
                                  </p:stCondLst>
                                  <p:childTnLst>
                                    <p:set>
                                      <p:cBhvr>
                                        <p:cTn id="220" dur="1" fill="hold">
                                          <p:stCondLst>
                                            <p:cond delay="0"/>
                                          </p:stCondLst>
                                        </p:cTn>
                                        <p:tgtEl>
                                          <p:spTgt spid="19600"/>
                                        </p:tgtEl>
                                        <p:attrNameLst>
                                          <p:attrName>style.visibility</p:attrName>
                                        </p:attrNameLst>
                                      </p:cBhvr>
                                      <p:to>
                                        <p:strVal val="visible"/>
                                      </p:to>
                                    </p:set>
                                    <p:animEffect transition="in" filter="dissolve">
                                      <p:cBhvr>
                                        <p:cTn id="221" dur="500"/>
                                        <p:tgtEl>
                                          <p:spTgt spid="19600"/>
                                        </p:tgtEl>
                                      </p:cBhvr>
                                    </p:animEffect>
                                  </p:childTnLst>
                                </p:cTn>
                              </p:par>
                              <p:par>
                                <p:cTn id="222" presetID="9" presetClass="entr" presetSubtype="0" fill="hold" grpId="0" nodeType="withEffect">
                                  <p:stCondLst>
                                    <p:cond delay="0"/>
                                  </p:stCondLst>
                                  <p:childTnLst>
                                    <p:set>
                                      <p:cBhvr>
                                        <p:cTn id="223" dur="1" fill="hold">
                                          <p:stCondLst>
                                            <p:cond delay="0"/>
                                          </p:stCondLst>
                                        </p:cTn>
                                        <p:tgtEl>
                                          <p:spTgt spid="19584"/>
                                        </p:tgtEl>
                                        <p:attrNameLst>
                                          <p:attrName>style.visibility</p:attrName>
                                        </p:attrNameLst>
                                      </p:cBhvr>
                                      <p:to>
                                        <p:strVal val="visible"/>
                                      </p:to>
                                    </p:set>
                                    <p:animEffect transition="in" filter="dissolve">
                                      <p:cBhvr>
                                        <p:cTn id="224" dur="500"/>
                                        <p:tgtEl>
                                          <p:spTgt spid="19584"/>
                                        </p:tgtEl>
                                      </p:cBhvr>
                                    </p:animEffect>
                                  </p:childTnLst>
                                </p:cTn>
                              </p:par>
                              <p:par>
                                <p:cTn id="225" presetID="9" presetClass="entr" presetSubtype="0" fill="hold" grpId="0" nodeType="withEffect">
                                  <p:stCondLst>
                                    <p:cond delay="0"/>
                                  </p:stCondLst>
                                  <p:childTnLst>
                                    <p:set>
                                      <p:cBhvr>
                                        <p:cTn id="226" dur="1" fill="hold">
                                          <p:stCondLst>
                                            <p:cond delay="0"/>
                                          </p:stCondLst>
                                        </p:cTn>
                                        <p:tgtEl>
                                          <p:spTgt spid="19586"/>
                                        </p:tgtEl>
                                        <p:attrNameLst>
                                          <p:attrName>style.visibility</p:attrName>
                                        </p:attrNameLst>
                                      </p:cBhvr>
                                      <p:to>
                                        <p:strVal val="visible"/>
                                      </p:to>
                                    </p:set>
                                    <p:animEffect transition="in" filter="dissolve">
                                      <p:cBhvr>
                                        <p:cTn id="227" dur="500"/>
                                        <p:tgtEl>
                                          <p:spTgt spid="19586"/>
                                        </p:tgtEl>
                                      </p:cBhvr>
                                    </p:animEffect>
                                  </p:childTnLst>
                                </p:cTn>
                              </p:par>
                              <p:par>
                                <p:cTn id="228" presetID="9" presetClass="entr" presetSubtype="0" fill="hold" grpId="0" nodeType="withEffect">
                                  <p:stCondLst>
                                    <p:cond delay="0"/>
                                  </p:stCondLst>
                                  <p:childTnLst>
                                    <p:set>
                                      <p:cBhvr>
                                        <p:cTn id="229" dur="1" fill="hold">
                                          <p:stCondLst>
                                            <p:cond delay="0"/>
                                          </p:stCondLst>
                                        </p:cTn>
                                        <p:tgtEl>
                                          <p:spTgt spid="19595"/>
                                        </p:tgtEl>
                                        <p:attrNameLst>
                                          <p:attrName>style.visibility</p:attrName>
                                        </p:attrNameLst>
                                      </p:cBhvr>
                                      <p:to>
                                        <p:strVal val="visible"/>
                                      </p:to>
                                    </p:set>
                                    <p:animEffect transition="in" filter="dissolve">
                                      <p:cBhvr>
                                        <p:cTn id="230" dur="500"/>
                                        <p:tgtEl>
                                          <p:spTgt spid="19595"/>
                                        </p:tgtEl>
                                      </p:cBhvr>
                                    </p:animEffect>
                                  </p:childTnLst>
                                </p:cTn>
                              </p:par>
                              <p:par>
                                <p:cTn id="231" presetID="9" presetClass="entr" presetSubtype="0" fill="hold" grpId="0" nodeType="withEffect">
                                  <p:stCondLst>
                                    <p:cond delay="0"/>
                                  </p:stCondLst>
                                  <p:childTnLst>
                                    <p:set>
                                      <p:cBhvr>
                                        <p:cTn id="232" dur="1" fill="hold">
                                          <p:stCondLst>
                                            <p:cond delay="0"/>
                                          </p:stCondLst>
                                        </p:cTn>
                                        <p:tgtEl>
                                          <p:spTgt spid="19574"/>
                                        </p:tgtEl>
                                        <p:attrNameLst>
                                          <p:attrName>style.visibility</p:attrName>
                                        </p:attrNameLst>
                                      </p:cBhvr>
                                      <p:to>
                                        <p:strVal val="visible"/>
                                      </p:to>
                                    </p:set>
                                    <p:animEffect transition="in" filter="dissolve">
                                      <p:cBhvr>
                                        <p:cTn id="233" dur="500"/>
                                        <p:tgtEl>
                                          <p:spTgt spid="19574"/>
                                        </p:tgtEl>
                                      </p:cBhvr>
                                    </p:animEffect>
                                  </p:childTnLst>
                                </p:cTn>
                              </p:par>
                              <p:par>
                                <p:cTn id="234" presetID="9" presetClass="entr" presetSubtype="0" fill="hold" grpId="0" nodeType="withEffect">
                                  <p:stCondLst>
                                    <p:cond delay="0"/>
                                  </p:stCondLst>
                                  <p:childTnLst>
                                    <p:set>
                                      <p:cBhvr>
                                        <p:cTn id="235" dur="1" fill="hold">
                                          <p:stCondLst>
                                            <p:cond delay="0"/>
                                          </p:stCondLst>
                                        </p:cTn>
                                        <p:tgtEl>
                                          <p:spTgt spid="19581"/>
                                        </p:tgtEl>
                                        <p:attrNameLst>
                                          <p:attrName>style.visibility</p:attrName>
                                        </p:attrNameLst>
                                      </p:cBhvr>
                                      <p:to>
                                        <p:strVal val="visible"/>
                                      </p:to>
                                    </p:set>
                                    <p:animEffect transition="in" filter="dissolve">
                                      <p:cBhvr>
                                        <p:cTn id="236" dur="500"/>
                                        <p:tgtEl>
                                          <p:spTgt spid="19581"/>
                                        </p:tgtEl>
                                      </p:cBhvr>
                                    </p:animEffect>
                                  </p:childTnLst>
                                </p:cTn>
                              </p:par>
                              <p:par>
                                <p:cTn id="237" presetID="9" presetClass="entr" presetSubtype="0" fill="hold" grpId="0" nodeType="withEffect">
                                  <p:stCondLst>
                                    <p:cond delay="0"/>
                                  </p:stCondLst>
                                  <p:childTnLst>
                                    <p:set>
                                      <p:cBhvr>
                                        <p:cTn id="238" dur="1" fill="hold">
                                          <p:stCondLst>
                                            <p:cond delay="0"/>
                                          </p:stCondLst>
                                        </p:cTn>
                                        <p:tgtEl>
                                          <p:spTgt spid="19580"/>
                                        </p:tgtEl>
                                        <p:attrNameLst>
                                          <p:attrName>style.visibility</p:attrName>
                                        </p:attrNameLst>
                                      </p:cBhvr>
                                      <p:to>
                                        <p:strVal val="visible"/>
                                      </p:to>
                                    </p:set>
                                    <p:animEffect transition="in" filter="dissolve">
                                      <p:cBhvr>
                                        <p:cTn id="239" dur="500"/>
                                        <p:tgtEl>
                                          <p:spTgt spid="19580"/>
                                        </p:tgtEl>
                                      </p:cBhvr>
                                    </p:animEffect>
                                  </p:childTnLst>
                                </p:cTn>
                              </p:par>
                              <p:par>
                                <p:cTn id="240" presetID="9" presetClass="entr" presetSubtype="0" fill="hold" grpId="0" nodeType="withEffect">
                                  <p:stCondLst>
                                    <p:cond delay="0"/>
                                  </p:stCondLst>
                                  <p:childTnLst>
                                    <p:set>
                                      <p:cBhvr>
                                        <p:cTn id="241" dur="1" fill="hold">
                                          <p:stCondLst>
                                            <p:cond delay="0"/>
                                          </p:stCondLst>
                                        </p:cTn>
                                        <p:tgtEl>
                                          <p:spTgt spid="19594"/>
                                        </p:tgtEl>
                                        <p:attrNameLst>
                                          <p:attrName>style.visibility</p:attrName>
                                        </p:attrNameLst>
                                      </p:cBhvr>
                                      <p:to>
                                        <p:strVal val="visible"/>
                                      </p:to>
                                    </p:set>
                                    <p:animEffect transition="in" filter="dissolve">
                                      <p:cBhvr>
                                        <p:cTn id="242" dur="500"/>
                                        <p:tgtEl>
                                          <p:spTgt spid="19594"/>
                                        </p:tgtEl>
                                      </p:cBhvr>
                                    </p:animEffect>
                                  </p:childTnLst>
                                </p:cTn>
                              </p:par>
                              <p:par>
                                <p:cTn id="243" presetID="9" presetClass="entr" presetSubtype="0" fill="hold" grpId="0" nodeType="withEffect">
                                  <p:stCondLst>
                                    <p:cond delay="0"/>
                                  </p:stCondLst>
                                  <p:childTnLst>
                                    <p:set>
                                      <p:cBhvr>
                                        <p:cTn id="244" dur="1" fill="hold">
                                          <p:stCondLst>
                                            <p:cond delay="0"/>
                                          </p:stCondLst>
                                        </p:cTn>
                                        <p:tgtEl>
                                          <p:spTgt spid="19582"/>
                                        </p:tgtEl>
                                        <p:attrNameLst>
                                          <p:attrName>style.visibility</p:attrName>
                                        </p:attrNameLst>
                                      </p:cBhvr>
                                      <p:to>
                                        <p:strVal val="visible"/>
                                      </p:to>
                                    </p:set>
                                    <p:animEffect transition="in" filter="dissolve">
                                      <p:cBhvr>
                                        <p:cTn id="245" dur="500"/>
                                        <p:tgtEl>
                                          <p:spTgt spid="19582"/>
                                        </p:tgtEl>
                                      </p:cBhvr>
                                    </p:animEffect>
                                  </p:childTnLst>
                                </p:cTn>
                              </p:par>
                              <p:par>
                                <p:cTn id="246" presetID="9" presetClass="entr" presetSubtype="0" fill="hold" grpId="0" nodeType="withEffect">
                                  <p:stCondLst>
                                    <p:cond delay="0"/>
                                  </p:stCondLst>
                                  <p:childTnLst>
                                    <p:set>
                                      <p:cBhvr>
                                        <p:cTn id="247" dur="1" fill="hold">
                                          <p:stCondLst>
                                            <p:cond delay="0"/>
                                          </p:stCondLst>
                                        </p:cTn>
                                        <p:tgtEl>
                                          <p:spTgt spid="19605"/>
                                        </p:tgtEl>
                                        <p:attrNameLst>
                                          <p:attrName>style.visibility</p:attrName>
                                        </p:attrNameLst>
                                      </p:cBhvr>
                                      <p:to>
                                        <p:strVal val="visible"/>
                                      </p:to>
                                    </p:set>
                                    <p:animEffect transition="in" filter="dissolve">
                                      <p:cBhvr>
                                        <p:cTn id="248" dur="500"/>
                                        <p:tgtEl>
                                          <p:spTgt spid="19605"/>
                                        </p:tgtEl>
                                      </p:cBhvr>
                                    </p:animEffect>
                                  </p:childTnLst>
                                </p:cTn>
                              </p:par>
                              <p:par>
                                <p:cTn id="249" presetID="9" presetClass="entr" presetSubtype="0" fill="hold" grpId="0" nodeType="withEffect">
                                  <p:stCondLst>
                                    <p:cond delay="0"/>
                                  </p:stCondLst>
                                  <p:childTnLst>
                                    <p:set>
                                      <p:cBhvr>
                                        <p:cTn id="250" dur="1" fill="hold">
                                          <p:stCondLst>
                                            <p:cond delay="0"/>
                                          </p:stCondLst>
                                        </p:cTn>
                                        <p:tgtEl>
                                          <p:spTgt spid="19591"/>
                                        </p:tgtEl>
                                        <p:attrNameLst>
                                          <p:attrName>style.visibility</p:attrName>
                                        </p:attrNameLst>
                                      </p:cBhvr>
                                      <p:to>
                                        <p:strVal val="visible"/>
                                      </p:to>
                                    </p:set>
                                    <p:animEffect transition="in" filter="dissolve">
                                      <p:cBhvr>
                                        <p:cTn id="251" dur="500"/>
                                        <p:tgtEl>
                                          <p:spTgt spid="19591"/>
                                        </p:tgtEl>
                                      </p:cBhvr>
                                    </p:animEffect>
                                  </p:childTnLst>
                                </p:cTn>
                              </p:par>
                              <p:par>
                                <p:cTn id="252" presetID="9" presetClass="entr" presetSubtype="0" fill="hold" grpId="0" nodeType="withEffect">
                                  <p:stCondLst>
                                    <p:cond delay="0"/>
                                  </p:stCondLst>
                                  <p:childTnLst>
                                    <p:set>
                                      <p:cBhvr>
                                        <p:cTn id="253" dur="1" fill="hold">
                                          <p:stCondLst>
                                            <p:cond delay="0"/>
                                          </p:stCondLst>
                                        </p:cTn>
                                        <p:tgtEl>
                                          <p:spTgt spid="19577"/>
                                        </p:tgtEl>
                                        <p:attrNameLst>
                                          <p:attrName>style.visibility</p:attrName>
                                        </p:attrNameLst>
                                      </p:cBhvr>
                                      <p:to>
                                        <p:strVal val="visible"/>
                                      </p:to>
                                    </p:set>
                                    <p:animEffect transition="in" filter="dissolve">
                                      <p:cBhvr>
                                        <p:cTn id="254" dur="500"/>
                                        <p:tgtEl>
                                          <p:spTgt spid="19577"/>
                                        </p:tgtEl>
                                      </p:cBhvr>
                                    </p:animEffect>
                                  </p:childTnLst>
                                </p:cTn>
                              </p:par>
                              <p:par>
                                <p:cTn id="255" presetID="9" presetClass="entr" presetSubtype="0" fill="hold" grpId="0" nodeType="withEffect">
                                  <p:stCondLst>
                                    <p:cond delay="0"/>
                                  </p:stCondLst>
                                  <p:childTnLst>
                                    <p:set>
                                      <p:cBhvr>
                                        <p:cTn id="256" dur="1" fill="hold">
                                          <p:stCondLst>
                                            <p:cond delay="0"/>
                                          </p:stCondLst>
                                        </p:cTn>
                                        <p:tgtEl>
                                          <p:spTgt spid="19592"/>
                                        </p:tgtEl>
                                        <p:attrNameLst>
                                          <p:attrName>style.visibility</p:attrName>
                                        </p:attrNameLst>
                                      </p:cBhvr>
                                      <p:to>
                                        <p:strVal val="visible"/>
                                      </p:to>
                                    </p:set>
                                    <p:animEffect transition="in" filter="dissolve">
                                      <p:cBhvr>
                                        <p:cTn id="257" dur="500"/>
                                        <p:tgtEl>
                                          <p:spTgt spid="19592"/>
                                        </p:tgtEl>
                                      </p:cBhvr>
                                    </p:animEffect>
                                  </p:childTnLst>
                                </p:cTn>
                              </p:par>
                              <p:par>
                                <p:cTn id="258" presetID="9" presetClass="entr" presetSubtype="0" fill="hold" grpId="0" nodeType="withEffect">
                                  <p:stCondLst>
                                    <p:cond delay="0"/>
                                  </p:stCondLst>
                                  <p:childTnLst>
                                    <p:set>
                                      <p:cBhvr>
                                        <p:cTn id="259" dur="1" fill="hold">
                                          <p:stCondLst>
                                            <p:cond delay="0"/>
                                          </p:stCondLst>
                                        </p:cTn>
                                        <p:tgtEl>
                                          <p:spTgt spid="19578"/>
                                        </p:tgtEl>
                                        <p:attrNameLst>
                                          <p:attrName>style.visibility</p:attrName>
                                        </p:attrNameLst>
                                      </p:cBhvr>
                                      <p:to>
                                        <p:strVal val="visible"/>
                                      </p:to>
                                    </p:set>
                                    <p:animEffect transition="in" filter="dissolve">
                                      <p:cBhvr>
                                        <p:cTn id="260" dur="500"/>
                                        <p:tgtEl>
                                          <p:spTgt spid="19578"/>
                                        </p:tgtEl>
                                      </p:cBhvr>
                                    </p:animEffect>
                                  </p:childTnLst>
                                </p:cTn>
                              </p:par>
                              <p:par>
                                <p:cTn id="261" presetID="9" presetClass="entr" presetSubtype="0" fill="hold" grpId="0" nodeType="withEffect">
                                  <p:stCondLst>
                                    <p:cond delay="0"/>
                                  </p:stCondLst>
                                  <p:childTnLst>
                                    <p:set>
                                      <p:cBhvr>
                                        <p:cTn id="262" dur="1" fill="hold">
                                          <p:stCondLst>
                                            <p:cond delay="0"/>
                                          </p:stCondLst>
                                        </p:cTn>
                                        <p:tgtEl>
                                          <p:spTgt spid="19597"/>
                                        </p:tgtEl>
                                        <p:attrNameLst>
                                          <p:attrName>style.visibility</p:attrName>
                                        </p:attrNameLst>
                                      </p:cBhvr>
                                      <p:to>
                                        <p:strVal val="visible"/>
                                      </p:to>
                                    </p:set>
                                    <p:animEffect transition="in" filter="dissolve">
                                      <p:cBhvr>
                                        <p:cTn id="263" dur="500"/>
                                        <p:tgtEl>
                                          <p:spTgt spid="19597"/>
                                        </p:tgtEl>
                                      </p:cBhvr>
                                    </p:animEffect>
                                  </p:childTnLst>
                                </p:cTn>
                              </p:par>
                              <p:par>
                                <p:cTn id="264" presetID="9" presetClass="entr" presetSubtype="0" fill="hold" grpId="1" nodeType="withEffect">
                                  <p:stCondLst>
                                    <p:cond delay="0"/>
                                  </p:stCondLst>
                                  <p:childTnLst>
                                    <p:set>
                                      <p:cBhvr>
                                        <p:cTn id="265" dur="1" fill="hold">
                                          <p:stCondLst>
                                            <p:cond delay="0"/>
                                          </p:stCondLst>
                                        </p:cTn>
                                        <p:tgtEl>
                                          <p:spTgt spid="19597"/>
                                        </p:tgtEl>
                                        <p:attrNameLst>
                                          <p:attrName>style.visibility</p:attrName>
                                        </p:attrNameLst>
                                      </p:cBhvr>
                                      <p:to>
                                        <p:strVal val="visible"/>
                                      </p:to>
                                    </p:set>
                                    <p:animEffect transition="in" filter="dissolve">
                                      <p:cBhvr>
                                        <p:cTn id="266" dur="500"/>
                                        <p:tgtEl>
                                          <p:spTgt spid="19597"/>
                                        </p:tgtEl>
                                      </p:cBhvr>
                                    </p:animEffect>
                                  </p:childTnLst>
                                </p:cTn>
                              </p:par>
                              <p:par>
                                <p:cTn id="267" presetID="9" presetClass="entr" presetSubtype="0" fill="hold" grpId="0" nodeType="withEffect">
                                  <p:stCondLst>
                                    <p:cond delay="0"/>
                                  </p:stCondLst>
                                  <p:childTnLst>
                                    <p:set>
                                      <p:cBhvr>
                                        <p:cTn id="268" dur="1" fill="hold">
                                          <p:stCondLst>
                                            <p:cond delay="0"/>
                                          </p:stCondLst>
                                        </p:cTn>
                                        <p:tgtEl>
                                          <p:spTgt spid="19579"/>
                                        </p:tgtEl>
                                        <p:attrNameLst>
                                          <p:attrName>style.visibility</p:attrName>
                                        </p:attrNameLst>
                                      </p:cBhvr>
                                      <p:to>
                                        <p:strVal val="visible"/>
                                      </p:to>
                                    </p:set>
                                    <p:animEffect transition="in" filter="dissolve">
                                      <p:cBhvr>
                                        <p:cTn id="269" dur="500"/>
                                        <p:tgtEl>
                                          <p:spTgt spid="19579"/>
                                        </p:tgtEl>
                                      </p:cBhvr>
                                    </p:animEffect>
                                  </p:childTnLst>
                                </p:cTn>
                              </p:par>
                              <p:par>
                                <p:cTn id="270" presetID="9" presetClass="entr" presetSubtype="0" fill="hold" grpId="0" nodeType="withEffect">
                                  <p:stCondLst>
                                    <p:cond delay="0"/>
                                  </p:stCondLst>
                                  <p:childTnLst>
                                    <p:set>
                                      <p:cBhvr>
                                        <p:cTn id="271" dur="1" fill="hold">
                                          <p:stCondLst>
                                            <p:cond delay="0"/>
                                          </p:stCondLst>
                                        </p:cTn>
                                        <p:tgtEl>
                                          <p:spTgt spid="19588"/>
                                        </p:tgtEl>
                                        <p:attrNameLst>
                                          <p:attrName>style.visibility</p:attrName>
                                        </p:attrNameLst>
                                      </p:cBhvr>
                                      <p:to>
                                        <p:strVal val="visible"/>
                                      </p:to>
                                    </p:set>
                                    <p:animEffect transition="in" filter="dissolve">
                                      <p:cBhvr>
                                        <p:cTn id="272" dur="500"/>
                                        <p:tgtEl>
                                          <p:spTgt spid="19588"/>
                                        </p:tgtEl>
                                      </p:cBhvr>
                                    </p:animEffect>
                                  </p:childTnLst>
                                </p:cTn>
                              </p:par>
                              <p:par>
                                <p:cTn id="273" presetID="9" presetClass="entr" presetSubtype="0" fill="hold" grpId="0" nodeType="withEffect">
                                  <p:stCondLst>
                                    <p:cond delay="0"/>
                                  </p:stCondLst>
                                  <p:childTnLst>
                                    <p:set>
                                      <p:cBhvr>
                                        <p:cTn id="274" dur="1" fill="hold">
                                          <p:stCondLst>
                                            <p:cond delay="0"/>
                                          </p:stCondLst>
                                        </p:cTn>
                                        <p:tgtEl>
                                          <p:spTgt spid="19604"/>
                                        </p:tgtEl>
                                        <p:attrNameLst>
                                          <p:attrName>style.visibility</p:attrName>
                                        </p:attrNameLst>
                                      </p:cBhvr>
                                      <p:to>
                                        <p:strVal val="visible"/>
                                      </p:to>
                                    </p:set>
                                    <p:animEffect transition="in" filter="dissolve">
                                      <p:cBhvr>
                                        <p:cTn id="275" dur="500"/>
                                        <p:tgtEl>
                                          <p:spTgt spid="19604"/>
                                        </p:tgtEl>
                                      </p:cBhvr>
                                    </p:animEffect>
                                  </p:childTnLst>
                                </p:cTn>
                              </p:par>
                              <p:par>
                                <p:cTn id="276" presetID="9" presetClass="entr" presetSubtype="0" fill="hold" grpId="0" nodeType="withEffect">
                                  <p:stCondLst>
                                    <p:cond delay="0"/>
                                  </p:stCondLst>
                                  <p:childTnLst>
                                    <p:set>
                                      <p:cBhvr>
                                        <p:cTn id="277" dur="1" fill="hold">
                                          <p:stCondLst>
                                            <p:cond delay="0"/>
                                          </p:stCondLst>
                                        </p:cTn>
                                        <p:tgtEl>
                                          <p:spTgt spid="19603"/>
                                        </p:tgtEl>
                                        <p:attrNameLst>
                                          <p:attrName>style.visibility</p:attrName>
                                        </p:attrNameLst>
                                      </p:cBhvr>
                                      <p:to>
                                        <p:strVal val="visible"/>
                                      </p:to>
                                    </p:set>
                                    <p:animEffect transition="in" filter="dissolve">
                                      <p:cBhvr>
                                        <p:cTn id="278" dur="500"/>
                                        <p:tgtEl>
                                          <p:spTgt spid="19603"/>
                                        </p:tgtEl>
                                      </p:cBhvr>
                                    </p:animEffect>
                                  </p:childTnLst>
                                </p:cTn>
                              </p:par>
                              <p:par>
                                <p:cTn id="279" presetID="9" presetClass="entr" presetSubtype="0" fill="hold" grpId="0" nodeType="withEffect">
                                  <p:stCondLst>
                                    <p:cond delay="0"/>
                                  </p:stCondLst>
                                  <p:childTnLst>
                                    <p:set>
                                      <p:cBhvr>
                                        <p:cTn id="280" dur="1" fill="hold">
                                          <p:stCondLst>
                                            <p:cond delay="0"/>
                                          </p:stCondLst>
                                        </p:cTn>
                                        <p:tgtEl>
                                          <p:spTgt spid="19601"/>
                                        </p:tgtEl>
                                        <p:attrNameLst>
                                          <p:attrName>style.visibility</p:attrName>
                                        </p:attrNameLst>
                                      </p:cBhvr>
                                      <p:to>
                                        <p:strVal val="visible"/>
                                      </p:to>
                                    </p:set>
                                    <p:animEffect transition="in" filter="dissolve">
                                      <p:cBhvr>
                                        <p:cTn id="281" dur="500"/>
                                        <p:tgtEl>
                                          <p:spTgt spid="19601"/>
                                        </p:tgtEl>
                                      </p:cBhvr>
                                    </p:animEffect>
                                  </p:childTnLst>
                                </p:cTn>
                              </p:par>
                              <p:par>
                                <p:cTn id="282" presetID="9" presetClass="entr" presetSubtype="0" fill="hold" grpId="0" nodeType="withEffect">
                                  <p:stCondLst>
                                    <p:cond delay="0"/>
                                  </p:stCondLst>
                                  <p:childTnLst>
                                    <p:set>
                                      <p:cBhvr>
                                        <p:cTn id="283" dur="1" fill="hold">
                                          <p:stCondLst>
                                            <p:cond delay="0"/>
                                          </p:stCondLst>
                                        </p:cTn>
                                        <p:tgtEl>
                                          <p:spTgt spid="19602"/>
                                        </p:tgtEl>
                                        <p:attrNameLst>
                                          <p:attrName>style.visibility</p:attrName>
                                        </p:attrNameLst>
                                      </p:cBhvr>
                                      <p:to>
                                        <p:strVal val="visible"/>
                                      </p:to>
                                    </p:set>
                                    <p:animEffect transition="in" filter="dissolve">
                                      <p:cBhvr>
                                        <p:cTn id="284" dur="500"/>
                                        <p:tgtEl>
                                          <p:spTgt spid="19602"/>
                                        </p:tgtEl>
                                      </p:cBhvr>
                                    </p:animEffect>
                                  </p:childTnLst>
                                </p:cTn>
                              </p:par>
                              <p:par>
                                <p:cTn id="285" presetID="9" presetClass="entr" presetSubtype="0" fill="hold" grpId="0" nodeType="withEffect">
                                  <p:stCondLst>
                                    <p:cond delay="0"/>
                                  </p:stCondLst>
                                  <p:childTnLst>
                                    <p:set>
                                      <p:cBhvr>
                                        <p:cTn id="286" dur="1" fill="hold">
                                          <p:stCondLst>
                                            <p:cond delay="0"/>
                                          </p:stCondLst>
                                        </p:cTn>
                                        <p:tgtEl>
                                          <p:spTgt spid="19514"/>
                                        </p:tgtEl>
                                        <p:attrNameLst>
                                          <p:attrName>style.visibility</p:attrName>
                                        </p:attrNameLst>
                                      </p:cBhvr>
                                      <p:to>
                                        <p:strVal val="visible"/>
                                      </p:to>
                                    </p:set>
                                    <p:animEffect transition="in" filter="dissolve">
                                      <p:cBhvr>
                                        <p:cTn id="287" dur="500"/>
                                        <p:tgtEl>
                                          <p:spTgt spid="19514"/>
                                        </p:tgtEl>
                                      </p:cBhvr>
                                    </p:animEffect>
                                  </p:childTnLst>
                                </p:cTn>
                              </p:par>
                              <p:par>
                                <p:cTn id="288" presetID="9" presetClass="entr" presetSubtype="0" fill="hold" grpId="0" nodeType="withEffect">
                                  <p:stCondLst>
                                    <p:cond delay="0"/>
                                  </p:stCondLst>
                                  <p:childTnLst>
                                    <p:set>
                                      <p:cBhvr>
                                        <p:cTn id="289" dur="1" fill="hold">
                                          <p:stCondLst>
                                            <p:cond delay="0"/>
                                          </p:stCondLst>
                                        </p:cTn>
                                        <p:tgtEl>
                                          <p:spTgt spid="19516"/>
                                        </p:tgtEl>
                                        <p:attrNameLst>
                                          <p:attrName>style.visibility</p:attrName>
                                        </p:attrNameLst>
                                      </p:cBhvr>
                                      <p:to>
                                        <p:strVal val="visible"/>
                                      </p:to>
                                    </p:set>
                                    <p:animEffect transition="in" filter="dissolve">
                                      <p:cBhvr>
                                        <p:cTn id="290" dur="500"/>
                                        <p:tgtEl>
                                          <p:spTgt spid="19516"/>
                                        </p:tgtEl>
                                      </p:cBhvr>
                                    </p:animEffect>
                                  </p:childTnLst>
                                </p:cTn>
                              </p:par>
                              <p:par>
                                <p:cTn id="291" presetID="9" presetClass="entr" presetSubtype="0" fill="hold" grpId="0" nodeType="withEffect">
                                  <p:stCondLst>
                                    <p:cond delay="0"/>
                                  </p:stCondLst>
                                  <p:childTnLst>
                                    <p:set>
                                      <p:cBhvr>
                                        <p:cTn id="292" dur="1" fill="hold">
                                          <p:stCondLst>
                                            <p:cond delay="0"/>
                                          </p:stCondLst>
                                        </p:cTn>
                                        <p:tgtEl>
                                          <p:spTgt spid="19517"/>
                                        </p:tgtEl>
                                        <p:attrNameLst>
                                          <p:attrName>style.visibility</p:attrName>
                                        </p:attrNameLst>
                                      </p:cBhvr>
                                      <p:to>
                                        <p:strVal val="visible"/>
                                      </p:to>
                                    </p:set>
                                    <p:animEffect transition="in" filter="dissolve">
                                      <p:cBhvr>
                                        <p:cTn id="293" dur="500"/>
                                        <p:tgtEl>
                                          <p:spTgt spid="19517"/>
                                        </p:tgtEl>
                                      </p:cBhvr>
                                    </p:animEffect>
                                  </p:childTnLst>
                                </p:cTn>
                              </p:par>
                              <p:par>
                                <p:cTn id="294" presetID="9" presetClass="entr" presetSubtype="0" fill="hold" grpId="0" nodeType="withEffect">
                                  <p:stCondLst>
                                    <p:cond delay="0"/>
                                  </p:stCondLst>
                                  <p:childTnLst>
                                    <p:set>
                                      <p:cBhvr>
                                        <p:cTn id="295" dur="1" fill="hold">
                                          <p:stCondLst>
                                            <p:cond delay="0"/>
                                          </p:stCondLst>
                                        </p:cTn>
                                        <p:tgtEl>
                                          <p:spTgt spid="19515"/>
                                        </p:tgtEl>
                                        <p:attrNameLst>
                                          <p:attrName>style.visibility</p:attrName>
                                        </p:attrNameLst>
                                      </p:cBhvr>
                                      <p:to>
                                        <p:strVal val="visible"/>
                                      </p:to>
                                    </p:set>
                                    <p:animEffect transition="in" filter="dissolve">
                                      <p:cBhvr>
                                        <p:cTn id="296" dur="500"/>
                                        <p:tgtEl>
                                          <p:spTgt spid="19515"/>
                                        </p:tgtEl>
                                      </p:cBhvr>
                                    </p:animEffect>
                                  </p:childTnLst>
                                </p:cTn>
                              </p:par>
                              <p:par>
                                <p:cTn id="297" presetID="9" presetClass="entr" presetSubtype="0" fill="hold" grpId="0" nodeType="withEffect">
                                  <p:stCondLst>
                                    <p:cond delay="0"/>
                                  </p:stCondLst>
                                  <p:childTnLst>
                                    <p:set>
                                      <p:cBhvr>
                                        <p:cTn id="298" dur="1" fill="hold">
                                          <p:stCondLst>
                                            <p:cond delay="0"/>
                                          </p:stCondLst>
                                        </p:cTn>
                                        <p:tgtEl>
                                          <p:spTgt spid="19519"/>
                                        </p:tgtEl>
                                        <p:attrNameLst>
                                          <p:attrName>style.visibility</p:attrName>
                                        </p:attrNameLst>
                                      </p:cBhvr>
                                      <p:to>
                                        <p:strVal val="visible"/>
                                      </p:to>
                                    </p:set>
                                    <p:animEffect transition="in" filter="dissolve">
                                      <p:cBhvr>
                                        <p:cTn id="299" dur="500"/>
                                        <p:tgtEl>
                                          <p:spTgt spid="19519"/>
                                        </p:tgtEl>
                                      </p:cBhvr>
                                    </p:animEffect>
                                  </p:childTnLst>
                                </p:cTn>
                              </p:par>
                              <p:par>
                                <p:cTn id="300" presetID="9" presetClass="entr" presetSubtype="0" fill="hold" grpId="0" nodeType="withEffect">
                                  <p:stCondLst>
                                    <p:cond delay="0"/>
                                  </p:stCondLst>
                                  <p:childTnLst>
                                    <p:set>
                                      <p:cBhvr>
                                        <p:cTn id="301" dur="1" fill="hold">
                                          <p:stCondLst>
                                            <p:cond delay="0"/>
                                          </p:stCondLst>
                                        </p:cTn>
                                        <p:tgtEl>
                                          <p:spTgt spid="19518"/>
                                        </p:tgtEl>
                                        <p:attrNameLst>
                                          <p:attrName>style.visibility</p:attrName>
                                        </p:attrNameLst>
                                      </p:cBhvr>
                                      <p:to>
                                        <p:strVal val="visible"/>
                                      </p:to>
                                    </p:set>
                                    <p:animEffect transition="in" filter="dissolve">
                                      <p:cBhvr>
                                        <p:cTn id="302" dur="500"/>
                                        <p:tgtEl>
                                          <p:spTgt spid="19518"/>
                                        </p:tgtEl>
                                      </p:cBhvr>
                                    </p:animEffect>
                                  </p:childTnLst>
                                </p:cTn>
                              </p:par>
                              <p:par>
                                <p:cTn id="303" presetID="9" presetClass="entr" presetSubtype="0" fill="hold" grpId="0" nodeType="withEffect">
                                  <p:stCondLst>
                                    <p:cond delay="0"/>
                                  </p:stCondLst>
                                  <p:childTnLst>
                                    <p:set>
                                      <p:cBhvr>
                                        <p:cTn id="304" dur="1" fill="hold">
                                          <p:stCondLst>
                                            <p:cond delay="0"/>
                                          </p:stCondLst>
                                        </p:cTn>
                                        <p:tgtEl>
                                          <p:spTgt spid="19598"/>
                                        </p:tgtEl>
                                        <p:attrNameLst>
                                          <p:attrName>style.visibility</p:attrName>
                                        </p:attrNameLst>
                                      </p:cBhvr>
                                      <p:to>
                                        <p:strVal val="visible"/>
                                      </p:to>
                                    </p:set>
                                    <p:animEffect transition="in" filter="dissolve">
                                      <p:cBhvr>
                                        <p:cTn id="305" dur="500"/>
                                        <p:tgtEl>
                                          <p:spTgt spid="19598"/>
                                        </p:tgtEl>
                                      </p:cBhvr>
                                    </p:animEffect>
                                  </p:childTnLst>
                                </p:cTn>
                              </p:par>
                              <p:par>
                                <p:cTn id="306" presetID="9" presetClass="entr" presetSubtype="0" fill="hold" grpId="0" nodeType="withEffect">
                                  <p:stCondLst>
                                    <p:cond delay="0"/>
                                  </p:stCondLst>
                                  <p:childTnLst>
                                    <p:set>
                                      <p:cBhvr>
                                        <p:cTn id="307" dur="1" fill="hold">
                                          <p:stCondLst>
                                            <p:cond delay="0"/>
                                          </p:stCondLst>
                                        </p:cTn>
                                        <p:tgtEl>
                                          <p:spTgt spid="19524"/>
                                        </p:tgtEl>
                                        <p:attrNameLst>
                                          <p:attrName>style.visibility</p:attrName>
                                        </p:attrNameLst>
                                      </p:cBhvr>
                                      <p:to>
                                        <p:strVal val="visible"/>
                                      </p:to>
                                    </p:set>
                                    <p:animEffect transition="in" filter="dissolve">
                                      <p:cBhvr>
                                        <p:cTn id="308" dur="500"/>
                                        <p:tgtEl>
                                          <p:spTgt spid="19524"/>
                                        </p:tgtEl>
                                      </p:cBhvr>
                                    </p:animEffect>
                                  </p:childTnLst>
                                </p:cTn>
                              </p:par>
                              <p:par>
                                <p:cTn id="309" presetID="9" presetClass="entr" presetSubtype="0" fill="hold" grpId="0" nodeType="withEffect">
                                  <p:stCondLst>
                                    <p:cond delay="0"/>
                                  </p:stCondLst>
                                  <p:childTnLst>
                                    <p:set>
                                      <p:cBhvr>
                                        <p:cTn id="310" dur="1" fill="hold">
                                          <p:stCondLst>
                                            <p:cond delay="0"/>
                                          </p:stCondLst>
                                        </p:cTn>
                                        <p:tgtEl>
                                          <p:spTgt spid="19523"/>
                                        </p:tgtEl>
                                        <p:attrNameLst>
                                          <p:attrName>style.visibility</p:attrName>
                                        </p:attrNameLst>
                                      </p:cBhvr>
                                      <p:to>
                                        <p:strVal val="visible"/>
                                      </p:to>
                                    </p:set>
                                    <p:animEffect transition="in" filter="dissolve">
                                      <p:cBhvr>
                                        <p:cTn id="311" dur="500"/>
                                        <p:tgtEl>
                                          <p:spTgt spid="19523"/>
                                        </p:tgtEl>
                                      </p:cBhvr>
                                    </p:animEffect>
                                  </p:childTnLst>
                                </p:cTn>
                              </p:par>
                              <p:par>
                                <p:cTn id="312" presetID="9" presetClass="entr" presetSubtype="0" fill="hold" grpId="0" nodeType="withEffect">
                                  <p:stCondLst>
                                    <p:cond delay="0"/>
                                  </p:stCondLst>
                                  <p:childTnLst>
                                    <p:set>
                                      <p:cBhvr>
                                        <p:cTn id="313" dur="1" fill="hold">
                                          <p:stCondLst>
                                            <p:cond delay="0"/>
                                          </p:stCondLst>
                                        </p:cTn>
                                        <p:tgtEl>
                                          <p:spTgt spid="19522"/>
                                        </p:tgtEl>
                                        <p:attrNameLst>
                                          <p:attrName>style.visibility</p:attrName>
                                        </p:attrNameLst>
                                      </p:cBhvr>
                                      <p:to>
                                        <p:strVal val="visible"/>
                                      </p:to>
                                    </p:set>
                                    <p:animEffect transition="in" filter="dissolve">
                                      <p:cBhvr>
                                        <p:cTn id="314" dur="500"/>
                                        <p:tgtEl>
                                          <p:spTgt spid="19522"/>
                                        </p:tgtEl>
                                      </p:cBhvr>
                                    </p:animEffect>
                                  </p:childTnLst>
                                </p:cTn>
                              </p:par>
                              <p:par>
                                <p:cTn id="315" presetID="9" presetClass="entr" presetSubtype="0" fill="hold" grpId="0" nodeType="withEffect">
                                  <p:stCondLst>
                                    <p:cond delay="0"/>
                                  </p:stCondLst>
                                  <p:childTnLst>
                                    <p:set>
                                      <p:cBhvr>
                                        <p:cTn id="316" dur="1" fill="hold">
                                          <p:stCondLst>
                                            <p:cond delay="0"/>
                                          </p:stCondLst>
                                        </p:cTn>
                                        <p:tgtEl>
                                          <p:spTgt spid="19521"/>
                                        </p:tgtEl>
                                        <p:attrNameLst>
                                          <p:attrName>style.visibility</p:attrName>
                                        </p:attrNameLst>
                                      </p:cBhvr>
                                      <p:to>
                                        <p:strVal val="visible"/>
                                      </p:to>
                                    </p:set>
                                    <p:animEffect transition="in" filter="dissolve">
                                      <p:cBhvr>
                                        <p:cTn id="317" dur="500"/>
                                        <p:tgtEl>
                                          <p:spTgt spid="19521"/>
                                        </p:tgtEl>
                                      </p:cBhvr>
                                    </p:animEffect>
                                  </p:childTnLst>
                                </p:cTn>
                              </p:par>
                              <p:par>
                                <p:cTn id="318" presetID="9" presetClass="entr" presetSubtype="0" fill="hold" grpId="0" nodeType="withEffect">
                                  <p:stCondLst>
                                    <p:cond delay="0"/>
                                  </p:stCondLst>
                                  <p:childTnLst>
                                    <p:set>
                                      <p:cBhvr>
                                        <p:cTn id="319" dur="1" fill="hold">
                                          <p:stCondLst>
                                            <p:cond delay="0"/>
                                          </p:stCondLst>
                                        </p:cTn>
                                        <p:tgtEl>
                                          <p:spTgt spid="19520"/>
                                        </p:tgtEl>
                                        <p:attrNameLst>
                                          <p:attrName>style.visibility</p:attrName>
                                        </p:attrNameLst>
                                      </p:cBhvr>
                                      <p:to>
                                        <p:strVal val="visible"/>
                                      </p:to>
                                    </p:set>
                                    <p:animEffect transition="in" filter="dissolve">
                                      <p:cBhvr>
                                        <p:cTn id="320" dur="500"/>
                                        <p:tgtEl>
                                          <p:spTgt spid="19520"/>
                                        </p:tgtEl>
                                      </p:cBhvr>
                                    </p:animEffect>
                                  </p:childTnLst>
                                </p:cTn>
                              </p:par>
                              <p:par>
                                <p:cTn id="321" presetID="9" presetClass="entr" presetSubtype="0" fill="hold" grpId="0" nodeType="withEffect">
                                  <p:stCondLst>
                                    <p:cond delay="0"/>
                                  </p:stCondLst>
                                  <p:childTnLst>
                                    <p:set>
                                      <p:cBhvr>
                                        <p:cTn id="322" dur="1" fill="hold">
                                          <p:stCondLst>
                                            <p:cond delay="0"/>
                                          </p:stCondLst>
                                        </p:cTn>
                                        <p:tgtEl>
                                          <p:spTgt spid="19528"/>
                                        </p:tgtEl>
                                        <p:attrNameLst>
                                          <p:attrName>style.visibility</p:attrName>
                                        </p:attrNameLst>
                                      </p:cBhvr>
                                      <p:to>
                                        <p:strVal val="visible"/>
                                      </p:to>
                                    </p:set>
                                    <p:animEffect transition="in" filter="dissolve">
                                      <p:cBhvr>
                                        <p:cTn id="323" dur="500"/>
                                        <p:tgtEl>
                                          <p:spTgt spid="19528"/>
                                        </p:tgtEl>
                                      </p:cBhvr>
                                    </p:animEffect>
                                  </p:childTnLst>
                                </p:cTn>
                              </p:par>
                              <p:par>
                                <p:cTn id="324" presetID="9" presetClass="entr" presetSubtype="0" fill="hold" grpId="0" nodeType="withEffect">
                                  <p:stCondLst>
                                    <p:cond delay="0"/>
                                  </p:stCondLst>
                                  <p:childTnLst>
                                    <p:set>
                                      <p:cBhvr>
                                        <p:cTn id="325" dur="1" fill="hold">
                                          <p:stCondLst>
                                            <p:cond delay="0"/>
                                          </p:stCondLst>
                                        </p:cTn>
                                        <p:tgtEl>
                                          <p:spTgt spid="19527"/>
                                        </p:tgtEl>
                                        <p:attrNameLst>
                                          <p:attrName>style.visibility</p:attrName>
                                        </p:attrNameLst>
                                      </p:cBhvr>
                                      <p:to>
                                        <p:strVal val="visible"/>
                                      </p:to>
                                    </p:set>
                                    <p:animEffect transition="in" filter="dissolve">
                                      <p:cBhvr>
                                        <p:cTn id="326" dur="500"/>
                                        <p:tgtEl>
                                          <p:spTgt spid="19527"/>
                                        </p:tgtEl>
                                      </p:cBhvr>
                                    </p:animEffect>
                                  </p:childTnLst>
                                </p:cTn>
                              </p:par>
                              <p:par>
                                <p:cTn id="327" presetID="9" presetClass="entr" presetSubtype="0" fill="hold" grpId="0" nodeType="withEffect">
                                  <p:stCondLst>
                                    <p:cond delay="0"/>
                                  </p:stCondLst>
                                  <p:childTnLst>
                                    <p:set>
                                      <p:cBhvr>
                                        <p:cTn id="328" dur="1" fill="hold">
                                          <p:stCondLst>
                                            <p:cond delay="0"/>
                                          </p:stCondLst>
                                        </p:cTn>
                                        <p:tgtEl>
                                          <p:spTgt spid="19529"/>
                                        </p:tgtEl>
                                        <p:attrNameLst>
                                          <p:attrName>style.visibility</p:attrName>
                                        </p:attrNameLst>
                                      </p:cBhvr>
                                      <p:to>
                                        <p:strVal val="visible"/>
                                      </p:to>
                                    </p:set>
                                    <p:animEffect transition="in" filter="dissolve">
                                      <p:cBhvr>
                                        <p:cTn id="329" dur="500"/>
                                        <p:tgtEl>
                                          <p:spTgt spid="19529"/>
                                        </p:tgtEl>
                                      </p:cBhvr>
                                    </p:animEffect>
                                  </p:childTnLst>
                                </p:cTn>
                              </p:par>
                              <p:par>
                                <p:cTn id="330" presetID="9" presetClass="entr" presetSubtype="0" fill="hold" grpId="0" nodeType="withEffect">
                                  <p:stCondLst>
                                    <p:cond delay="0"/>
                                  </p:stCondLst>
                                  <p:childTnLst>
                                    <p:set>
                                      <p:cBhvr>
                                        <p:cTn id="331" dur="1" fill="hold">
                                          <p:stCondLst>
                                            <p:cond delay="0"/>
                                          </p:stCondLst>
                                        </p:cTn>
                                        <p:tgtEl>
                                          <p:spTgt spid="19530"/>
                                        </p:tgtEl>
                                        <p:attrNameLst>
                                          <p:attrName>style.visibility</p:attrName>
                                        </p:attrNameLst>
                                      </p:cBhvr>
                                      <p:to>
                                        <p:strVal val="visible"/>
                                      </p:to>
                                    </p:set>
                                    <p:animEffect transition="in" filter="dissolve">
                                      <p:cBhvr>
                                        <p:cTn id="332" dur="500"/>
                                        <p:tgtEl>
                                          <p:spTgt spid="19530"/>
                                        </p:tgtEl>
                                      </p:cBhvr>
                                    </p:animEffect>
                                  </p:childTnLst>
                                </p:cTn>
                              </p:par>
                              <p:par>
                                <p:cTn id="333" presetID="9" presetClass="entr" presetSubtype="0" fill="hold" grpId="0" nodeType="withEffect">
                                  <p:stCondLst>
                                    <p:cond delay="0"/>
                                  </p:stCondLst>
                                  <p:childTnLst>
                                    <p:set>
                                      <p:cBhvr>
                                        <p:cTn id="334" dur="1" fill="hold">
                                          <p:stCondLst>
                                            <p:cond delay="0"/>
                                          </p:stCondLst>
                                        </p:cTn>
                                        <p:tgtEl>
                                          <p:spTgt spid="19526"/>
                                        </p:tgtEl>
                                        <p:attrNameLst>
                                          <p:attrName>style.visibility</p:attrName>
                                        </p:attrNameLst>
                                      </p:cBhvr>
                                      <p:to>
                                        <p:strVal val="visible"/>
                                      </p:to>
                                    </p:set>
                                    <p:animEffect transition="in" filter="dissolve">
                                      <p:cBhvr>
                                        <p:cTn id="335" dur="500"/>
                                        <p:tgtEl>
                                          <p:spTgt spid="19526"/>
                                        </p:tgtEl>
                                      </p:cBhvr>
                                    </p:animEffect>
                                  </p:childTnLst>
                                </p:cTn>
                              </p:par>
                              <p:par>
                                <p:cTn id="336" presetID="9" presetClass="entr" presetSubtype="0" fill="hold" grpId="0" nodeType="withEffect">
                                  <p:stCondLst>
                                    <p:cond delay="0"/>
                                  </p:stCondLst>
                                  <p:childTnLst>
                                    <p:set>
                                      <p:cBhvr>
                                        <p:cTn id="337" dur="1" fill="hold">
                                          <p:stCondLst>
                                            <p:cond delay="0"/>
                                          </p:stCondLst>
                                        </p:cTn>
                                        <p:tgtEl>
                                          <p:spTgt spid="19525"/>
                                        </p:tgtEl>
                                        <p:attrNameLst>
                                          <p:attrName>style.visibility</p:attrName>
                                        </p:attrNameLst>
                                      </p:cBhvr>
                                      <p:to>
                                        <p:strVal val="visible"/>
                                      </p:to>
                                    </p:set>
                                    <p:animEffect transition="in" filter="dissolve">
                                      <p:cBhvr>
                                        <p:cTn id="338" dur="500"/>
                                        <p:tgtEl>
                                          <p:spTgt spid="19525"/>
                                        </p:tgtEl>
                                      </p:cBhvr>
                                    </p:animEffect>
                                  </p:childTnLst>
                                </p:cTn>
                              </p:par>
                              <p:par>
                                <p:cTn id="339" presetID="9" presetClass="entr" presetSubtype="0" fill="hold" grpId="0" nodeType="withEffect">
                                  <p:stCondLst>
                                    <p:cond delay="0"/>
                                  </p:stCondLst>
                                  <p:childTnLst>
                                    <p:set>
                                      <p:cBhvr>
                                        <p:cTn id="340" dur="1" fill="hold">
                                          <p:stCondLst>
                                            <p:cond delay="0"/>
                                          </p:stCondLst>
                                        </p:cTn>
                                        <p:tgtEl>
                                          <p:spTgt spid="19534"/>
                                        </p:tgtEl>
                                        <p:attrNameLst>
                                          <p:attrName>style.visibility</p:attrName>
                                        </p:attrNameLst>
                                      </p:cBhvr>
                                      <p:to>
                                        <p:strVal val="visible"/>
                                      </p:to>
                                    </p:set>
                                    <p:animEffect transition="in" filter="dissolve">
                                      <p:cBhvr>
                                        <p:cTn id="341" dur="500"/>
                                        <p:tgtEl>
                                          <p:spTgt spid="19534"/>
                                        </p:tgtEl>
                                      </p:cBhvr>
                                    </p:animEffect>
                                  </p:childTnLst>
                                </p:cTn>
                              </p:par>
                              <p:par>
                                <p:cTn id="342" presetID="9" presetClass="entr" presetSubtype="0" fill="hold" grpId="0" nodeType="withEffect">
                                  <p:stCondLst>
                                    <p:cond delay="0"/>
                                  </p:stCondLst>
                                  <p:childTnLst>
                                    <p:set>
                                      <p:cBhvr>
                                        <p:cTn id="343" dur="1" fill="hold">
                                          <p:stCondLst>
                                            <p:cond delay="0"/>
                                          </p:stCondLst>
                                        </p:cTn>
                                        <p:tgtEl>
                                          <p:spTgt spid="19606"/>
                                        </p:tgtEl>
                                        <p:attrNameLst>
                                          <p:attrName>style.visibility</p:attrName>
                                        </p:attrNameLst>
                                      </p:cBhvr>
                                      <p:to>
                                        <p:strVal val="visible"/>
                                      </p:to>
                                    </p:set>
                                    <p:animEffect transition="in" filter="dissolve">
                                      <p:cBhvr>
                                        <p:cTn id="344" dur="500"/>
                                        <p:tgtEl>
                                          <p:spTgt spid="19606"/>
                                        </p:tgtEl>
                                      </p:cBhvr>
                                    </p:animEffect>
                                  </p:childTnLst>
                                </p:cTn>
                              </p:par>
                              <p:par>
                                <p:cTn id="345" presetID="9" presetClass="entr" presetSubtype="0" fill="hold" grpId="0" nodeType="withEffect">
                                  <p:stCondLst>
                                    <p:cond delay="0"/>
                                  </p:stCondLst>
                                  <p:childTnLst>
                                    <p:set>
                                      <p:cBhvr>
                                        <p:cTn id="346" dur="1" fill="hold">
                                          <p:stCondLst>
                                            <p:cond delay="0"/>
                                          </p:stCondLst>
                                        </p:cTn>
                                        <p:tgtEl>
                                          <p:spTgt spid="19607"/>
                                        </p:tgtEl>
                                        <p:attrNameLst>
                                          <p:attrName>style.visibility</p:attrName>
                                        </p:attrNameLst>
                                      </p:cBhvr>
                                      <p:to>
                                        <p:strVal val="visible"/>
                                      </p:to>
                                    </p:set>
                                    <p:animEffect transition="in" filter="dissolve">
                                      <p:cBhvr>
                                        <p:cTn id="347" dur="500"/>
                                        <p:tgtEl>
                                          <p:spTgt spid="19607"/>
                                        </p:tgtEl>
                                      </p:cBhvr>
                                    </p:animEffect>
                                  </p:childTnLst>
                                </p:cTn>
                              </p:par>
                              <p:par>
                                <p:cTn id="348" presetID="9" presetClass="entr" presetSubtype="0" fill="hold" grpId="0" nodeType="withEffect">
                                  <p:stCondLst>
                                    <p:cond delay="0"/>
                                  </p:stCondLst>
                                  <p:childTnLst>
                                    <p:set>
                                      <p:cBhvr>
                                        <p:cTn id="349" dur="1" fill="hold">
                                          <p:stCondLst>
                                            <p:cond delay="0"/>
                                          </p:stCondLst>
                                        </p:cTn>
                                        <p:tgtEl>
                                          <p:spTgt spid="19537"/>
                                        </p:tgtEl>
                                        <p:attrNameLst>
                                          <p:attrName>style.visibility</p:attrName>
                                        </p:attrNameLst>
                                      </p:cBhvr>
                                      <p:to>
                                        <p:strVal val="visible"/>
                                      </p:to>
                                    </p:set>
                                    <p:animEffect transition="in" filter="dissolve">
                                      <p:cBhvr>
                                        <p:cTn id="350" dur="500"/>
                                        <p:tgtEl>
                                          <p:spTgt spid="19537"/>
                                        </p:tgtEl>
                                      </p:cBhvr>
                                    </p:animEffect>
                                  </p:childTnLst>
                                </p:cTn>
                              </p:par>
                              <p:par>
                                <p:cTn id="351" presetID="9" presetClass="entr" presetSubtype="0" fill="hold" grpId="0" nodeType="withEffect">
                                  <p:stCondLst>
                                    <p:cond delay="0"/>
                                  </p:stCondLst>
                                  <p:childTnLst>
                                    <p:set>
                                      <p:cBhvr>
                                        <p:cTn id="352" dur="1" fill="hold">
                                          <p:stCondLst>
                                            <p:cond delay="0"/>
                                          </p:stCondLst>
                                        </p:cTn>
                                        <p:tgtEl>
                                          <p:spTgt spid="19536"/>
                                        </p:tgtEl>
                                        <p:attrNameLst>
                                          <p:attrName>style.visibility</p:attrName>
                                        </p:attrNameLst>
                                      </p:cBhvr>
                                      <p:to>
                                        <p:strVal val="visible"/>
                                      </p:to>
                                    </p:set>
                                    <p:animEffect transition="in" filter="dissolve">
                                      <p:cBhvr>
                                        <p:cTn id="353" dur="500"/>
                                        <p:tgtEl>
                                          <p:spTgt spid="19536"/>
                                        </p:tgtEl>
                                      </p:cBhvr>
                                    </p:animEffect>
                                  </p:childTnLst>
                                </p:cTn>
                              </p:par>
                              <p:par>
                                <p:cTn id="354" presetID="9" presetClass="entr" presetSubtype="0" fill="hold" grpId="0" nodeType="withEffect">
                                  <p:stCondLst>
                                    <p:cond delay="0"/>
                                  </p:stCondLst>
                                  <p:childTnLst>
                                    <p:set>
                                      <p:cBhvr>
                                        <p:cTn id="355" dur="1" fill="hold">
                                          <p:stCondLst>
                                            <p:cond delay="0"/>
                                          </p:stCondLst>
                                        </p:cTn>
                                        <p:tgtEl>
                                          <p:spTgt spid="19535"/>
                                        </p:tgtEl>
                                        <p:attrNameLst>
                                          <p:attrName>style.visibility</p:attrName>
                                        </p:attrNameLst>
                                      </p:cBhvr>
                                      <p:to>
                                        <p:strVal val="visible"/>
                                      </p:to>
                                    </p:set>
                                    <p:animEffect transition="in" filter="dissolve">
                                      <p:cBhvr>
                                        <p:cTn id="356" dur="500"/>
                                        <p:tgtEl>
                                          <p:spTgt spid="19535"/>
                                        </p:tgtEl>
                                      </p:cBhvr>
                                    </p:animEffect>
                                  </p:childTnLst>
                                </p:cTn>
                              </p:par>
                              <p:par>
                                <p:cTn id="357" presetID="9" presetClass="entr" presetSubtype="0" fill="hold" grpId="0" nodeType="withEffect">
                                  <p:stCondLst>
                                    <p:cond delay="0"/>
                                  </p:stCondLst>
                                  <p:childTnLst>
                                    <p:set>
                                      <p:cBhvr>
                                        <p:cTn id="358" dur="1" fill="hold">
                                          <p:stCondLst>
                                            <p:cond delay="0"/>
                                          </p:stCondLst>
                                        </p:cTn>
                                        <p:tgtEl>
                                          <p:spTgt spid="19531"/>
                                        </p:tgtEl>
                                        <p:attrNameLst>
                                          <p:attrName>style.visibility</p:attrName>
                                        </p:attrNameLst>
                                      </p:cBhvr>
                                      <p:to>
                                        <p:strVal val="visible"/>
                                      </p:to>
                                    </p:set>
                                    <p:animEffect transition="in" filter="dissolve">
                                      <p:cBhvr>
                                        <p:cTn id="359" dur="500"/>
                                        <p:tgtEl>
                                          <p:spTgt spid="19531"/>
                                        </p:tgtEl>
                                      </p:cBhvr>
                                    </p:animEffect>
                                  </p:childTnLst>
                                </p:cTn>
                              </p:par>
                              <p:par>
                                <p:cTn id="360" presetID="9" presetClass="entr" presetSubtype="0" fill="hold" grpId="0" nodeType="withEffect">
                                  <p:stCondLst>
                                    <p:cond delay="0"/>
                                  </p:stCondLst>
                                  <p:childTnLst>
                                    <p:set>
                                      <p:cBhvr>
                                        <p:cTn id="361" dur="1" fill="hold">
                                          <p:stCondLst>
                                            <p:cond delay="0"/>
                                          </p:stCondLst>
                                        </p:cTn>
                                        <p:tgtEl>
                                          <p:spTgt spid="19532"/>
                                        </p:tgtEl>
                                        <p:attrNameLst>
                                          <p:attrName>style.visibility</p:attrName>
                                        </p:attrNameLst>
                                      </p:cBhvr>
                                      <p:to>
                                        <p:strVal val="visible"/>
                                      </p:to>
                                    </p:set>
                                    <p:animEffect transition="in" filter="dissolve">
                                      <p:cBhvr>
                                        <p:cTn id="362" dur="500"/>
                                        <p:tgtEl>
                                          <p:spTgt spid="19532"/>
                                        </p:tgtEl>
                                      </p:cBhvr>
                                    </p:animEffect>
                                  </p:childTnLst>
                                </p:cTn>
                              </p:par>
                              <p:par>
                                <p:cTn id="363" presetID="9" presetClass="entr" presetSubtype="0" fill="hold" grpId="0" nodeType="withEffect">
                                  <p:stCondLst>
                                    <p:cond delay="0"/>
                                  </p:stCondLst>
                                  <p:childTnLst>
                                    <p:set>
                                      <p:cBhvr>
                                        <p:cTn id="364" dur="1" fill="hold">
                                          <p:stCondLst>
                                            <p:cond delay="0"/>
                                          </p:stCondLst>
                                        </p:cTn>
                                        <p:tgtEl>
                                          <p:spTgt spid="19533"/>
                                        </p:tgtEl>
                                        <p:attrNameLst>
                                          <p:attrName>style.visibility</p:attrName>
                                        </p:attrNameLst>
                                      </p:cBhvr>
                                      <p:to>
                                        <p:strVal val="visible"/>
                                      </p:to>
                                    </p:set>
                                    <p:animEffect transition="in" filter="dissolve">
                                      <p:cBhvr>
                                        <p:cTn id="365" dur="500"/>
                                        <p:tgtEl>
                                          <p:spTgt spid="19533"/>
                                        </p:tgtEl>
                                      </p:cBhvr>
                                    </p:animEffect>
                                  </p:childTnLst>
                                </p:cTn>
                              </p:par>
                              <p:par>
                                <p:cTn id="366" presetID="9" presetClass="entr" presetSubtype="0" fill="hold" grpId="0" nodeType="withEffect">
                                  <p:stCondLst>
                                    <p:cond delay="0"/>
                                  </p:stCondLst>
                                  <p:childTnLst>
                                    <p:set>
                                      <p:cBhvr>
                                        <p:cTn id="367" dur="1" fill="hold">
                                          <p:stCondLst>
                                            <p:cond delay="0"/>
                                          </p:stCondLst>
                                        </p:cTn>
                                        <p:tgtEl>
                                          <p:spTgt spid="19541"/>
                                        </p:tgtEl>
                                        <p:attrNameLst>
                                          <p:attrName>style.visibility</p:attrName>
                                        </p:attrNameLst>
                                      </p:cBhvr>
                                      <p:to>
                                        <p:strVal val="visible"/>
                                      </p:to>
                                    </p:set>
                                    <p:animEffect transition="in" filter="dissolve">
                                      <p:cBhvr>
                                        <p:cTn id="368" dur="500"/>
                                        <p:tgtEl>
                                          <p:spTgt spid="19541"/>
                                        </p:tgtEl>
                                      </p:cBhvr>
                                    </p:animEffect>
                                  </p:childTnLst>
                                </p:cTn>
                              </p:par>
                              <p:par>
                                <p:cTn id="369" presetID="9" presetClass="entr" presetSubtype="0" fill="hold" grpId="0" nodeType="withEffect">
                                  <p:stCondLst>
                                    <p:cond delay="0"/>
                                  </p:stCondLst>
                                  <p:childTnLst>
                                    <p:set>
                                      <p:cBhvr>
                                        <p:cTn id="370" dur="1" fill="hold">
                                          <p:stCondLst>
                                            <p:cond delay="0"/>
                                          </p:stCondLst>
                                        </p:cTn>
                                        <p:tgtEl>
                                          <p:spTgt spid="19540"/>
                                        </p:tgtEl>
                                        <p:attrNameLst>
                                          <p:attrName>style.visibility</p:attrName>
                                        </p:attrNameLst>
                                      </p:cBhvr>
                                      <p:to>
                                        <p:strVal val="visible"/>
                                      </p:to>
                                    </p:set>
                                    <p:animEffect transition="in" filter="dissolve">
                                      <p:cBhvr>
                                        <p:cTn id="371" dur="500"/>
                                        <p:tgtEl>
                                          <p:spTgt spid="19540"/>
                                        </p:tgtEl>
                                      </p:cBhvr>
                                    </p:animEffect>
                                  </p:childTnLst>
                                </p:cTn>
                              </p:par>
                              <p:par>
                                <p:cTn id="372" presetID="9" presetClass="entr" presetSubtype="0" fill="hold" grpId="0" nodeType="withEffect">
                                  <p:stCondLst>
                                    <p:cond delay="0"/>
                                  </p:stCondLst>
                                  <p:childTnLst>
                                    <p:set>
                                      <p:cBhvr>
                                        <p:cTn id="373" dur="1" fill="hold">
                                          <p:stCondLst>
                                            <p:cond delay="0"/>
                                          </p:stCondLst>
                                        </p:cTn>
                                        <p:tgtEl>
                                          <p:spTgt spid="19538"/>
                                        </p:tgtEl>
                                        <p:attrNameLst>
                                          <p:attrName>style.visibility</p:attrName>
                                        </p:attrNameLst>
                                      </p:cBhvr>
                                      <p:to>
                                        <p:strVal val="visible"/>
                                      </p:to>
                                    </p:set>
                                    <p:animEffect transition="in" filter="dissolve">
                                      <p:cBhvr>
                                        <p:cTn id="374" dur="500"/>
                                        <p:tgtEl>
                                          <p:spTgt spid="19538"/>
                                        </p:tgtEl>
                                      </p:cBhvr>
                                    </p:animEffect>
                                  </p:childTnLst>
                                </p:cTn>
                              </p:par>
                              <p:par>
                                <p:cTn id="375" presetID="9" presetClass="entr" presetSubtype="0" fill="hold" grpId="0" nodeType="withEffect">
                                  <p:stCondLst>
                                    <p:cond delay="0"/>
                                  </p:stCondLst>
                                  <p:childTnLst>
                                    <p:set>
                                      <p:cBhvr>
                                        <p:cTn id="376" dur="1" fill="hold">
                                          <p:stCondLst>
                                            <p:cond delay="0"/>
                                          </p:stCondLst>
                                        </p:cTn>
                                        <p:tgtEl>
                                          <p:spTgt spid="19539"/>
                                        </p:tgtEl>
                                        <p:attrNameLst>
                                          <p:attrName>style.visibility</p:attrName>
                                        </p:attrNameLst>
                                      </p:cBhvr>
                                      <p:to>
                                        <p:strVal val="visible"/>
                                      </p:to>
                                    </p:set>
                                    <p:animEffect transition="in" filter="dissolve">
                                      <p:cBhvr>
                                        <p:cTn id="377" dur="500"/>
                                        <p:tgtEl>
                                          <p:spTgt spid="19539"/>
                                        </p:tgtEl>
                                      </p:cBhvr>
                                    </p:animEffect>
                                  </p:childTnLst>
                                </p:cTn>
                              </p:par>
                              <p:par>
                                <p:cTn id="378" presetID="9" presetClass="entr" presetSubtype="0" fill="hold" grpId="0" nodeType="withEffect">
                                  <p:stCondLst>
                                    <p:cond delay="0"/>
                                  </p:stCondLst>
                                  <p:childTnLst>
                                    <p:set>
                                      <p:cBhvr>
                                        <p:cTn id="379" dur="1" fill="hold">
                                          <p:stCondLst>
                                            <p:cond delay="0"/>
                                          </p:stCondLst>
                                        </p:cTn>
                                        <p:tgtEl>
                                          <p:spTgt spid="19544"/>
                                        </p:tgtEl>
                                        <p:attrNameLst>
                                          <p:attrName>style.visibility</p:attrName>
                                        </p:attrNameLst>
                                      </p:cBhvr>
                                      <p:to>
                                        <p:strVal val="visible"/>
                                      </p:to>
                                    </p:set>
                                    <p:animEffect transition="in" filter="dissolve">
                                      <p:cBhvr>
                                        <p:cTn id="380" dur="500"/>
                                        <p:tgtEl>
                                          <p:spTgt spid="19544"/>
                                        </p:tgtEl>
                                      </p:cBhvr>
                                    </p:animEffect>
                                  </p:childTnLst>
                                </p:cTn>
                              </p:par>
                              <p:par>
                                <p:cTn id="381" presetID="9" presetClass="entr" presetSubtype="0" fill="hold" grpId="0" nodeType="withEffect">
                                  <p:stCondLst>
                                    <p:cond delay="0"/>
                                  </p:stCondLst>
                                  <p:childTnLst>
                                    <p:set>
                                      <p:cBhvr>
                                        <p:cTn id="382" dur="1" fill="hold">
                                          <p:stCondLst>
                                            <p:cond delay="0"/>
                                          </p:stCondLst>
                                        </p:cTn>
                                        <p:tgtEl>
                                          <p:spTgt spid="19542"/>
                                        </p:tgtEl>
                                        <p:attrNameLst>
                                          <p:attrName>style.visibility</p:attrName>
                                        </p:attrNameLst>
                                      </p:cBhvr>
                                      <p:to>
                                        <p:strVal val="visible"/>
                                      </p:to>
                                    </p:set>
                                    <p:animEffect transition="in" filter="dissolve">
                                      <p:cBhvr>
                                        <p:cTn id="383" dur="500"/>
                                        <p:tgtEl>
                                          <p:spTgt spid="19542"/>
                                        </p:tgtEl>
                                      </p:cBhvr>
                                    </p:animEffect>
                                  </p:childTnLst>
                                </p:cTn>
                              </p:par>
                              <p:par>
                                <p:cTn id="384" presetID="9" presetClass="entr" presetSubtype="0" fill="hold" grpId="0" nodeType="withEffect">
                                  <p:stCondLst>
                                    <p:cond delay="0"/>
                                  </p:stCondLst>
                                  <p:childTnLst>
                                    <p:set>
                                      <p:cBhvr>
                                        <p:cTn id="385" dur="1" fill="hold">
                                          <p:stCondLst>
                                            <p:cond delay="0"/>
                                          </p:stCondLst>
                                        </p:cTn>
                                        <p:tgtEl>
                                          <p:spTgt spid="19543"/>
                                        </p:tgtEl>
                                        <p:attrNameLst>
                                          <p:attrName>style.visibility</p:attrName>
                                        </p:attrNameLst>
                                      </p:cBhvr>
                                      <p:to>
                                        <p:strVal val="visible"/>
                                      </p:to>
                                    </p:set>
                                    <p:animEffect transition="in" filter="dissolve">
                                      <p:cBhvr>
                                        <p:cTn id="386" dur="500"/>
                                        <p:tgtEl>
                                          <p:spTgt spid="19543"/>
                                        </p:tgtEl>
                                      </p:cBhvr>
                                    </p:animEffect>
                                  </p:childTnLst>
                                </p:cTn>
                              </p:par>
                              <p:par>
                                <p:cTn id="387" presetID="9" presetClass="entr" presetSubtype="0" fill="hold" grpId="0" nodeType="withEffect">
                                  <p:stCondLst>
                                    <p:cond delay="0"/>
                                  </p:stCondLst>
                                  <p:childTnLst>
                                    <p:set>
                                      <p:cBhvr>
                                        <p:cTn id="388" dur="1" fill="hold">
                                          <p:stCondLst>
                                            <p:cond delay="0"/>
                                          </p:stCondLst>
                                        </p:cTn>
                                        <p:tgtEl>
                                          <p:spTgt spid="19546"/>
                                        </p:tgtEl>
                                        <p:attrNameLst>
                                          <p:attrName>style.visibility</p:attrName>
                                        </p:attrNameLst>
                                      </p:cBhvr>
                                      <p:to>
                                        <p:strVal val="visible"/>
                                      </p:to>
                                    </p:set>
                                    <p:animEffect transition="in" filter="dissolve">
                                      <p:cBhvr>
                                        <p:cTn id="389" dur="500"/>
                                        <p:tgtEl>
                                          <p:spTgt spid="19546"/>
                                        </p:tgtEl>
                                      </p:cBhvr>
                                    </p:animEffect>
                                  </p:childTnLst>
                                </p:cTn>
                              </p:par>
                              <p:par>
                                <p:cTn id="390" presetID="9" presetClass="entr" presetSubtype="0" fill="hold" grpId="0" nodeType="withEffect">
                                  <p:stCondLst>
                                    <p:cond delay="0"/>
                                  </p:stCondLst>
                                  <p:childTnLst>
                                    <p:set>
                                      <p:cBhvr>
                                        <p:cTn id="391" dur="1" fill="hold">
                                          <p:stCondLst>
                                            <p:cond delay="0"/>
                                          </p:stCondLst>
                                        </p:cTn>
                                        <p:tgtEl>
                                          <p:spTgt spid="19545"/>
                                        </p:tgtEl>
                                        <p:attrNameLst>
                                          <p:attrName>style.visibility</p:attrName>
                                        </p:attrNameLst>
                                      </p:cBhvr>
                                      <p:to>
                                        <p:strVal val="visible"/>
                                      </p:to>
                                    </p:set>
                                    <p:animEffect transition="in" filter="dissolve">
                                      <p:cBhvr>
                                        <p:cTn id="392" dur="500"/>
                                        <p:tgtEl>
                                          <p:spTgt spid="19545"/>
                                        </p:tgtEl>
                                      </p:cBhvr>
                                    </p:animEffect>
                                  </p:childTnLst>
                                </p:cTn>
                              </p:par>
                            </p:childTnLst>
                          </p:cTn>
                        </p:par>
                      </p:childTnLst>
                    </p:cTn>
                  </p:par>
                  <p:par>
                    <p:cTn id="393" fill="hold" nodeType="clickPar">
                      <p:stCondLst>
                        <p:cond delay="indefinite"/>
                      </p:stCondLst>
                      <p:childTnLst>
                        <p:par>
                          <p:cTn id="394" fill="hold" nodeType="withGroup">
                            <p:stCondLst>
                              <p:cond delay="0"/>
                            </p:stCondLst>
                            <p:childTnLst>
                              <p:par>
                                <p:cTn id="395" presetID="3" presetClass="entr" presetSubtype="10" fill="hold" nodeType="clickEffect">
                                  <p:stCondLst>
                                    <p:cond delay="0"/>
                                  </p:stCondLst>
                                  <p:iterate type="lt">
                                    <p:tmPct val="0"/>
                                  </p:iterate>
                                  <p:childTnLst>
                                    <p:set>
                                      <p:cBhvr>
                                        <p:cTn id="396" dur="1" fill="hold">
                                          <p:stCondLst>
                                            <p:cond delay="0"/>
                                          </p:stCondLst>
                                        </p:cTn>
                                        <p:tgtEl>
                                          <p:spTgt spid="19561"/>
                                        </p:tgtEl>
                                        <p:attrNameLst>
                                          <p:attrName>style.visibility</p:attrName>
                                        </p:attrNameLst>
                                      </p:cBhvr>
                                      <p:to>
                                        <p:strVal val="visible"/>
                                      </p:to>
                                    </p:set>
                                    <p:animEffect transition="in" filter="blinds(horizontal)">
                                      <p:cBhvr>
                                        <p:cTn id="397" dur="500"/>
                                        <p:tgtEl>
                                          <p:spTgt spid="19561"/>
                                        </p:tgtEl>
                                      </p:cBhvr>
                                    </p:animEffect>
                                  </p:childTnLst>
                                </p:cTn>
                              </p:par>
                              <p:par>
                                <p:cTn id="398" presetID="22" presetClass="emph" presetSubtype="0" fill="hold" grpId="1" nodeType="withEffect">
                                  <p:stCondLst>
                                    <p:cond delay="0"/>
                                  </p:stCondLst>
                                  <p:childTnLst>
                                    <p:animClr clrSpc="hsl" dir="cw">
                                      <p:cBhvr override="childStyle">
                                        <p:cTn id="399" dur="500" fill="hold"/>
                                        <p:tgtEl>
                                          <p:spTgt spid="19508"/>
                                        </p:tgtEl>
                                        <p:attrNameLst>
                                          <p:attrName>style.color</p:attrName>
                                        </p:attrNameLst>
                                      </p:cBhvr>
                                      <p:by>
                                        <p:hsl h="-7200000" s="0" l="0"/>
                                      </p:by>
                                    </p:animClr>
                                    <p:animClr clrSpc="hsl" dir="cw">
                                      <p:cBhvr>
                                        <p:cTn id="400" dur="500" fill="hold"/>
                                        <p:tgtEl>
                                          <p:spTgt spid="19508"/>
                                        </p:tgtEl>
                                        <p:attrNameLst>
                                          <p:attrName>fillcolor</p:attrName>
                                        </p:attrNameLst>
                                      </p:cBhvr>
                                      <p:by>
                                        <p:hsl h="-7200000" s="0" l="0"/>
                                      </p:by>
                                    </p:animClr>
                                    <p:animClr clrSpc="hsl" dir="cw">
                                      <p:cBhvr>
                                        <p:cTn id="401" dur="500" fill="hold"/>
                                        <p:tgtEl>
                                          <p:spTgt spid="19508"/>
                                        </p:tgtEl>
                                        <p:attrNameLst>
                                          <p:attrName>stroke.color</p:attrName>
                                        </p:attrNameLst>
                                      </p:cBhvr>
                                      <p:by>
                                        <p:hsl h="-7200000" s="0" l="0"/>
                                      </p:by>
                                    </p:animClr>
                                    <p:set>
                                      <p:cBhvr>
                                        <p:cTn id="402" dur="500" fill="hold"/>
                                        <p:tgtEl>
                                          <p:spTgt spid="19508"/>
                                        </p:tgtEl>
                                        <p:attrNameLst>
                                          <p:attrName>fill.type</p:attrName>
                                        </p:attrNameLst>
                                      </p:cBhvr>
                                      <p:to>
                                        <p:strVal val="solid"/>
                                      </p:to>
                                    </p:set>
                                  </p:childTnLst>
                                </p:cTn>
                              </p:par>
                              <p:par>
                                <p:cTn id="403" presetID="22" presetClass="emph" presetSubtype="0" fill="hold" grpId="1" nodeType="withEffect">
                                  <p:stCondLst>
                                    <p:cond delay="0"/>
                                  </p:stCondLst>
                                  <p:childTnLst>
                                    <p:animClr clrSpc="hsl" dir="cw">
                                      <p:cBhvr override="childStyle">
                                        <p:cTn id="404" dur="500" fill="hold"/>
                                        <p:tgtEl>
                                          <p:spTgt spid="19501"/>
                                        </p:tgtEl>
                                        <p:attrNameLst>
                                          <p:attrName>style.color</p:attrName>
                                        </p:attrNameLst>
                                      </p:cBhvr>
                                      <p:by>
                                        <p:hsl h="-7200000" s="0" l="0"/>
                                      </p:by>
                                    </p:animClr>
                                    <p:animClr clrSpc="hsl" dir="cw">
                                      <p:cBhvr>
                                        <p:cTn id="405" dur="500" fill="hold"/>
                                        <p:tgtEl>
                                          <p:spTgt spid="19501"/>
                                        </p:tgtEl>
                                        <p:attrNameLst>
                                          <p:attrName>fillcolor</p:attrName>
                                        </p:attrNameLst>
                                      </p:cBhvr>
                                      <p:by>
                                        <p:hsl h="-7200000" s="0" l="0"/>
                                      </p:by>
                                    </p:animClr>
                                    <p:animClr clrSpc="hsl" dir="cw">
                                      <p:cBhvr>
                                        <p:cTn id="406" dur="500" fill="hold"/>
                                        <p:tgtEl>
                                          <p:spTgt spid="19501"/>
                                        </p:tgtEl>
                                        <p:attrNameLst>
                                          <p:attrName>stroke.color</p:attrName>
                                        </p:attrNameLst>
                                      </p:cBhvr>
                                      <p:by>
                                        <p:hsl h="-7200000" s="0" l="0"/>
                                      </p:by>
                                    </p:animClr>
                                    <p:set>
                                      <p:cBhvr>
                                        <p:cTn id="407" dur="500" fill="hold"/>
                                        <p:tgtEl>
                                          <p:spTgt spid="19501"/>
                                        </p:tgtEl>
                                        <p:attrNameLst>
                                          <p:attrName>fill.type</p:attrName>
                                        </p:attrNameLst>
                                      </p:cBhvr>
                                      <p:to>
                                        <p:strVal val="solid"/>
                                      </p:to>
                                    </p:set>
                                  </p:childTnLst>
                                </p:cTn>
                              </p:par>
                              <p:par>
                                <p:cTn id="408" presetID="22" presetClass="emph" presetSubtype="0" fill="hold" grpId="1" nodeType="withEffect">
                                  <p:stCondLst>
                                    <p:cond delay="0"/>
                                  </p:stCondLst>
                                  <p:childTnLst>
                                    <p:animClr clrSpc="hsl" dir="cw">
                                      <p:cBhvr override="childStyle">
                                        <p:cTn id="409" dur="500" fill="hold"/>
                                        <p:tgtEl>
                                          <p:spTgt spid="19498"/>
                                        </p:tgtEl>
                                        <p:attrNameLst>
                                          <p:attrName>style.color</p:attrName>
                                        </p:attrNameLst>
                                      </p:cBhvr>
                                      <p:by>
                                        <p:hsl h="-7200000" s="0" l="0"/>
                                      </p:by>
                                    </p:animClr>
                                    <p:animClr clrSpc="hsl" dir="cw">
                                      <p:cBhvr>
                                        <p:cTn id="410" dur="500" fill="hold"/>
                                        <p:tgtEl>
                                          <p:spTgt spid="19498"/>
                                        </p:tgtEl>
                                        <p:attrNameLst>
                                          <p:attrName>fillcolor</p:attrName>
                                        </p:attrNameLst>
                                      </p:cBhvr>
                                      <p:by>
                                        <p:hsl h="-7200000" s="0" l="0"/>
                                      </p:by>
                                    </p:animClr>
                                    <p:animClr clrSpc="hsl" dir="cw">
                                      <p:cBhvr>
                                        <p:cTn id="411" dur="500" fill="hold"/>
                                        <p:tgtEl>
                                          <p:spTgt spid="19498"/>
                                        </p:tgtEl>
                                        <p:attrNameLst>
                                          <p:attrName>stroke.color</p:attrName>
                                        </p:attrNameLst>
                                      </p:cBhvr>
                                      <p:by>
                                        <p:hsl h="-7200000" s="0" l="0"/>
                                      </p:by>
                                    </p:animClr>
                                    <p:set>
                                      <p:cBhvr>
                                        <p:cTn id="412" dur="500" fill="hold"/>
                                        <p:tgtEl>
                                          <p:spTgt spid="19498"/>
                                        </p:tgtEl>
                                        <p:attrNameLst>
                                          <p:attrName>fill.type</p:attrName>
                                        </p:attrNameLst>
                                      </p:cBhvr>
                                      <p:to>
                                        <p:strVal val="solid"/>
                                      </p:to>
                                    </p:set>
                                  </p:childTnLst>
                                </p:cTn>
                              </p:par>
                              <p:par>
                                <p:cTn id="413" presetID="22" presetClass="emph" presetSubtype="0" fill="hold" grpId="1" nodeType="withEffect">
                                  <p:stCondLst>
                                    <p:cond delay="0"/>
                                  </p:stCondLst>
                                  <p:childTnLst>
                                    <p:animClr clrSpc="hsl" dir="cw">
                                      <p:cBhvr override="childStyle">
                                        <p:cTn id="414" dur="500" fill="hold"/>
                                        <p:tgtEl>
                                          <p:spTgt spid="19484"/>
                                        </p:tgtEl>
                                        <p:attrNameLst>
                                          <p:attrName>style.color</p:attrName>
                                        </p:attrNameLst>
                                      </p:cBhvr>
                                      <p:by>
                                        <p:hsl h="-7200000" s="0" l="0"/>
                                      </p:by>
                                    </p:animClr>
                                    <p:animClr clrSpc="hsl" dir="cw">
                                      <p:cBhvr>
                                        <p:cTn id="415" dur="500" fill="hold"/>
                                        <p:tgtEl>
                                          <p:spTgt spid="19484"/>
                                        </p:tgtEl>
                                        <p:attrNameLst>
                                          <p:attrName>fillcolor</p:attrName>
                                        </p:attrNameLst>
                                      </p:cBhvr>
                                      <p:by>
                                        <p:hsl h="-7200000" s="0" l="0"/>
                                      </p:by>
                                    </p:animClr>
                                    <p:animClr clrSpc="hsl" dir="cw">
                                      <p:cBhvr>
                                        <p:cTn id="416" dur="500" fill="hold"/>
                                        <p:tgtEl>
                                          <p:spTgt spid="19484"/>
                                        </p:tgtEl>
                                        <p:attrNameLst>
                                          <p:attrName>stroke.color</p:attrName>
                                        </p:attrNameLst>
                                      </p:cBhvr>
                                      <p:by>
                                        <p:hsl h="-7200000" s="0" l="0"/>
                                      </p:by>
                                    </p:animClr>
                                    <p:set>
                                      <p:cBhvr>
                                        <p:cTn id="417" dur="500" fill="hold"/>
                                        <p:tgtEl>
                                          <p:spTgt spid="19484"/>
                                        </p:tgtEl>
                                        <p:attrNameLst>
                                          <p:attrName>fill.type</p:attrName>
                                        </p:attrNameLst>
                                      </p:cBhvr>
                                      <p:to>
                                        <p:strVal val="solid"/>
                                      </p:to>
                                    </p:set>
                                  </p:childTnLst>
                                </p:cTn>
                              </p:par>
                              <p:par>
                                <p:cTn id="418" presetID="22" presetClass="emph" presetSubtype="0" fill="hold" grpId="1" nodeType="withEffect">
                                  <p:stCondLst>
                                    <p:cond delay="0"/>
                                  </p:stCondLst>
                                  <p:childTnLst>
                                    <p:animClr clrSpc="hsl" dir="cw">
                                      <p:cBhvr override="childStyle">
                                        <p:cTn id="419" dur="500" fill="hold"/>
                                        <p:tgtEl>
                                          <p:spTgt spid="19507"/>
                                        </p:tgtEl>
                                        <p:attrNameLst>
                                          <p:attrName>style.color</p:attrName>
                                        </p:attrNameLst>
                                      </p:cBhvr>
                                      <p:by>
                                        <p:hsl h="-7200000" s="0" l="0"/>
                                      </p:by>
                                    </p:animClr>
                                    <p:animClr clrSpc="hsl" dir="cw">
                                      <p:cBhvr>
                                        <p:cTn id="420" dur="500" fill="hold"/>
                                        <p:tgtEl>
                                          <p:spTgt spid="19507"/>
                                        </p:tgtEl>
                                        <p:attrNameLst>
                                          <p:attrName>fillcolor</p:attrName>
                                        </p:attrNameLst>
                                      </p:cBhvr>
                                      <p:by>
                                        <p:hsl h="-7200000" s="0" l="0"/>
                                      </p:by>
                                    </p:animClr>
                                    <p:animClr clrSpc="hsl" dir="cw">
                                      <p:cBhvr>
                                        <p:cTn id="421" dur="500" fill="hold"/>
                                        <p:tgtEl>
                                          <p:spTgt spid="19507"/>
                                        </p:tgtEl>
                                        <p:attrNameLst>
                                          <p:attrName>stroke.color</p:attrName>
                                        </p:attrNameLst>
                                      </p:cBhvr>
                                      <p:by>
                                        <p:hsl h="-7200000" s="0" l="0"/>
                                      </p:by>
                                    </p:animClr>
                                    <p:set>
                                      <p:cBhvr>
                                        <p:cTn id="422" dur="500" fill="hold"/>
                                        <p:tgtEl>
                                          <p:spTgt spid="19507"/>
                                        </p:tgtEl>
                                        <p:attrNameLst>
                                          <p:attrName>fill.type</p:attrName>
                                        </p:attrNameLst>
                                      </p:cBhvr>
                                      <p:to>
                                        <p:strVal val="solid"/>
                                      </p:to>
                                    </p:set>
                                  </p:childTnLst>
                                </p:cTn>
                              </p:par>
                              <p:par>
                                <p:cTn id="423" presetID="22" presetClass="emph" presetSubtype="0" fill="hold" grpId="1" nodeType="withEffect">
                                  <p:stCondLst>
                                    <p:cond delay="0"/>
                                  </p:stCondLst>
                                  <p:childTnLst>
                                    <p:animClr clrSpc="hsl" dir="cw">
                                      <p:cBhvr override="childStyle">
                                        <p:cTn id="424" dur="500" fill="hold"/>
                                        <p:tgtEl>
                                          <p:spTgt spid="19477"/>
                                        </p:tgtEl>
                                        <p:attrNameLst>
                                          <p:attrName>style.color</p:attrName>
                                        </p:attrNameLst>
                                      </p:cBhvr>
                                      <p:by>
                                        <p:hsl h="-7200000" s="0" l="0"/>
                                      </p:by>
                                    </p:animClr>
                                    <p:animClr clrSpc="hsl" dir="cw">
                                      <p:cBhvr>
                                        <p:cTn id="425" dur="500" fill="hold"/>
                                        <p:tgtEl>
                                          <p:spTgt spid="19477"/>
                                        </p:tgtEl>
                                        <p:attrNameLst>
                                          <p:attrName>fillcolor</p:attrName>
                                        </p:attrNameLst>
                                      </p:cBhvr>
                                      <p:by>
                                        <p:hsl h="-7200000" s="0" l="0"/>
                                      </p:by>
                                    </p:animClr>
                                    <p:animClr clrSpc="hsl" dir="cw">
                                      <p:cBhvr>
                                        <p:cTn id="426" dur="500" fill="hold"/>
                                        <p:tgtEl>
                                          <p:spTgt spid="19477"/>
                                        </p:tgtEl>
                                        <p:attrNameLst>
                                          <p:attrName>stroke.color</p:attrName>
                                        </p:attrNameLst>
                                      </p:cBhvr>
                                      <p:by>
                                        <p:hsl h="-7200000" s="0" l="0"/>
                                      </p:by>
                                    </p:animClr>
                                    <p:set>
                                      <p:cBhvr>
                                        <p:cTn id="427" dur="500" fill="hold"/>
                                        <p:tgtEl>
                                          <p:spTgt spid="19477"/>
                                        </p:tgtEl>
                                        <p:attrNameLst>
                                          <p:attrName>fill.type</p:attrName>
                                        </p:attrNameLst>
                                      </p:cBhvr>
                                      <p:to>
                                        <p:strVal val="solid"/>
                                      </p:to>
                                    </p:set>
                                  </p:childTnLst>
                                </p:cTn>
                              </p:par>
                              <p:par>
                                <p:cTn id="428" presetID="22" presetClass="emph" presetSubtype="0" fill="hold" grpId="1" nodeType="withEffect">
                                  <p:stCondLst>
                                    <p:cond delay="0"/>
                                  </p:stCondLst>
                                  <p:childTnLst>
                                    <p:animClr clrSpc="hsl" dir="cw">
                                      <p:cBhvr override="childStyle">
                                        <p:cTn id="429" dur="500" fill="hold"/>
                                        <p:tgtEl>
                                          <p:spTgt spid="19609"/>
                                        </p:tgtEl>
                                        <p:attrNameLst>
                                          <p:attrName>style.color</p:attrName>
                                        </p:attrNameLst>
                                      </p:cBhvr>
                                      <p:by>
                                        <p:hsl h="-7200000" s="0" l="0"/>
                                      </p:by>
                                    </p:animClr>
                                    <p:animClr clrSpc="hsl" dir="cw">
                                      <p:cBhvr>
                                        <p:cTn id="430" dur="500" fill="hold"/>
                                        <p:tgtEl>
                                          <p:spTgt spid="19609"/>
                                        </p:tgtEl>
                                        <p:attrNameLst>
                                          <p:attrName>fillcolor</p:attrName>
                                        </p:attrNameLst>
                                      </p:cBhvr>
                                      <p:by>
                                        <p:hsl h="-7200000" s="0" l="0"/>
                                      </p:by>
                                    </p:animClr>
                                    <p:animClr clrSpc="hsl" dir="cw">
                                      <p:cBhvr>
                                        <p:cTn id="431" dur="500" fill="hold"/>
                                        <p:tgtEl>
                                          <p:spTgt spid="19609"/>
                                        </p:tgtEl>
                                        <p:attrNameLst>
                                          <p:attrName>stroke.color</p:attrName>
                                        </p:attrNameLst>
                                      </p:cBhvr>
                                      <p:by>
                                        <p:hsl h="-7200000" s="0" l="0"/>
                                      </p:by>
                                    </p:animClr>
                                    <p:set>
                                      <p:cBhvr>
                                        <p:cTn id="432" dur="500" fill="hold"/>
                                        <p:tgtEl>
                                          <p:spTgt spid="19609"/>
                                        </p:tgtEl>
                                        <p:attrNameLst>
                                          <p:attrName>fill.type</p:attrName>
                                        </p:attrNameLst>
                                      </p:cBhvr>
                                      <p:to>
                                        <p:strVal val="solid"/>
                                      </p:to>
                                    </p:set>
                                  </p:childTnLst>
                                </p:cTn>
                              </p:par>
                              <p:par>
                                <p:cTn id="433" presetID="9" presetClass="entr" presetSubtype="0" fill="hold" grpId="0" nodeType="withEffect">
                                  <p:stCondLst>
                                    <p:cond delay="0"/>
                                  </p:stCondLst>
                                  <p:childTnLst>
                                    <p:set>
                                      <p:cBhvr>
                                        <p:cTn id="434" dur="1" fill="hold">
                                          <p:stCondLst>
                                            <p:cond delay="0"/>
                                          </p:stCondLst>
                                        </p:cTn>
                                        <p:tgtEl>
                                          <p:spTgt spid="19552"/>
                                        </p:tgtEl>
                                        <p:attrNameLst>
                                          <p:attrName>style.visibility</p:attrName>
                                        </p:attrNameLst>
                                      </p:cBhvr>
                                      <p:to>
                                        <p:strVal val="visible"/>
                                      </p:to>
                                    </p:set>
                                    <p:animEffect transition="in" filter="dissolve">
                                      <p:cBhvr>
                                        <p:cTn id="435" dur="500"/>
                                        <p:tgtEl>
                                          <p:spTgt spid="19552"/>
                                        </p:tgtEl>
                                      </p:cBhvr>
                                    </p:animEffect>
                                  </p:childTnLst>
                                </p:cTn>
                              </p:par>
                              <p:par>
                                <p:cTn id="436" presetID="9" presetClass="entr" presetSubtype="0" fill="hold" grpId="0" nodeType="withEffect">
                                  <p:stCondLst>
                                    <p:cond delay="0"/>
                                  </p:stCondLst>
                                  <p:childTnLst>
                                    <p:set>
                                      <p:cBhvr>
                                        <p:cTn id="437" dur="1" fill="hold">
                                          <p:stCondLst>
                                            <p:cond delay="0"/>
                                          </p:stCondLst>
                                        </p:cTn>
                                        <p:tgtEl>
                                          <p:spTgt spid="19548"/>
                                        </p:tgtEl>
                                        <p:attrNameLst>
                                          <p:attrName>style.visibility</p:attrName>
                                        </p:attrNameLst>
                                      </p:cBhvr>
                                      <p:to>
                                        <p:strVal val="visible"/>
                                      </p:to>
                                    </p:set>
                                    <p:animEffect transition="in" filter="dissolve">
                                      <p:cBhvr>
                                        <p:cTn id="438" dur="500"/>
                                        <p:tgtEl>
                                          <p:spTgt spid="19548"/>
                                        </p:tgtEl>
                                      </p:cBhvr>
                                    </p:animEffect>
                                  </p:childTnLst>
                                </p:cTn>
                              </p:par>
                              <p:par>
                                <p:cTn id="439" presetID="9" presetClass="entr" presetSubtype="0" fill="hold" grpId="0" nodeType="withEffect">
                                  <p:stCondLst>
                                    <p:cond delay="0"/>
                                  </p:stCondLst>
                                  <p:childTnLst>
                                    <p:set>
                                      <p:cBhvr>
                                        <p:cTn id="440" dur="1" fill="hold">
                                          <p:stCondLst>
                                            <p:cond delay="0"/>
                                          </p:stCondLst>
                                        </p:cTn>
                                        <p:tgtEl>
                                          <p:spTgt spid="19553"/>
                                        </p:tgtEl>
                                        <p:attrNameLst>
                                          <p:attrName>style.visibility</p:attrName>
                                        </p:attrNameLst>
                                      </p:cBhvr>
                                      <p:to>
                                        <p:strVal val="visible"/>
                                      </p:to>
                                    </p:set>
                                    <p:animEffect transition="in" filter="dissolve">
                                      <p:cBhvr>
                                        <p:cTn id="441" dur="500"/>
                                        <p:tgtEl>
                                          <p:spTgt spid="19553"/>
                                        </p:tgtEl>
                                      </p:cBhvr>
                                    </p:animEffect>
                                  </p:childTnLst>
                                </p:cTn>
                              </p:par>
                              <p:par>
                                <p:cTn id="442" presetID="9" presetClass="entr" presetSubtype="0" fill="hold" grpId="0" nodeType="withEffect">
                                  <p:stCondLst>
                                    <p:cond delay="0"/>
                                  </p:stCondLst>
                                  <p:childTnLst>
                                    <p:set>
                                      <p:cBhvr>
                                        <p:cTn id="443" dur="1" fill="hold">
                                          <p:stCondLst>
                                            <p:cond delay="0"/>
                                          </p:stCondLst>
                                        </p:cTn>
                                        <p:tgtEl>
                                          <p:spTgt spid="19551"/>
                                        </p:tgtEl>
                                        <p:attrNameLst>
                                          <p:attrName>style.visibility</p:attrName>
                                        </p:attrNameLst>
                                      </p:cBhvr>
                                      <p:to>
                                        <p:strVal val="visible"/>
                                      </p:to>
                                    </p:set>
                                    <p:animEffect transition="in" filter="dissolve">
                                      <p:cBhvr>
                                        <p:cTn id="444" dur="500"/>
                                        <p:tgtEl>
                                          <p:spTgt spid="19551"/>
                                        </p:tgtEl>
                                      </p:cBhvr>
                                    </p:animEffect>
                                  </p:childTnLst>
                                </p:cTn>
                              </p:par>
                              <p:par>
                                <p:cTn id="445" presetID="9" presetClass="entr" presetSubtype="0" fill="hold" grpId="0" nodeType="withEffect">
                                  <p:stCondLst>
                                    <p:cond delay="0"/>
                                  </p:stCondLst>
                                  <p:childTnLst>
                                    <p:set>
                                      <p:cBhvr>
                                        <p:cTn id="446" dur="1" fill="hold">
                                          <p:stCondLst>
                                            <p:cond delay="0"/>
                                          </p:stCondLst>
                                        </p:cTn>
                                        <p:tgtEl>
                                          <p:spTgt spid="19550"/>
                                        </p:tgtEl>
                                        <p:attrNameLst>
                                          <p:attrName>style.visibility</p:attrName>
                                        </p:attrNameLst>
                                      </p:cBhvr>
                                      <p:to>
                                        <p:strVal val="visible"/>
                                      </p:to>
                                    </p:set>
                                    <p:animEffect transition="in" filter="dissolve">
                                      <p:cBhvr>
                                        <p:cTn id="447" dur="500"/>
                                        <p:tgtEl>
                                          <p:spTgt spid="19550"/>
                                        </p:tgtEl>
                                      </p:cBhvr>
                                    </p:animEffect>
                                  </p:childTnLst>
                                </p:cTn>
                              </p:par>
                              <p:par>
                                <p:cTn id="448" presetID="9" presetClass="entr" presetSubtype="0" fill="hold" grpId="0" nodeType="withEffect">
                                  <p:stCondLst>
                                    <p:cond delay="0"/>
                                  </p:stCondLst>
                                  <p:childTnLst>
                                    <p:set>
                                      <p:cBhvr>
                                        <p:cTn id="449" dur="1" fill="hold">
                                          <p:stCondLst>
                                            <p:cond delay="0"/>
                                          </p:stCondLst>
                                        </p:cTn>
                                        <p:tgtEl>
                                          <p:spTgt spid="19549"/>
                                        </p:tgtEl>
                                        <p:attrNameLst>
                                          <p:attrName>style.visibility</p:attrName>
                                        </p:attrNameLst>
                                      </p:cBhvr>
                                      <p:to>
                                        <p:strVal val="visible"/>
                                      </p:to>
                                    </p:set>
                                    <p:animEffect transition="in" filter="dissolve">
                                      <p:cBhvr>
                                        <p:cTn id="450" dur="500"/>
                                        <p:tgtEl>
                                          <p:spTgt spid="19549"/>
                                        </p:tgtEl>
                                      </p:cBhvr>
                                    </p:animEffect>
                                  </p:childTnLst>
                                </p:cTn>
                              </p:par>
                              <p:par>
                                <p:cTn id="451" presetID="9" presetClass="entr" presetSubtype="0" fill="hold" grpId="0" nodeType="withEffect">
                                  <p:stCondLst>
                                    <p:cond delay="0"/>
                                  </p:stCondLst>
                                  <p:childTnLst>
                                    <p:set>
                                      <p:cBhvr>
                                        <p:cTn id="452" dur="1" fill="hold">
                                          <p:stCondLst>
                                            <p:cond delay="0"/>
                                          </p:stCondLst>
                                        </p:cTn>
                                        <p:tgtEl>
                                          <p:spTgt spid="19547"/>
                                        </p:tgtEl>
                                        <p:attrNameLst>
                                          <p:attrName>style.visibility</p:attrName>
                                        </p:attrNameLst>
                                      </p:cBhvr>
                                      <p:to>
                                        <p:strVal val="visible"/>
                                      </p:to>
                                    </p:set>
                                    <p:animEffect transition="in" filter="dissolve">
                                      <p:cBhvr>
                                        <p:cTn id="453" dur="500"/>
                                        <p:tgtEl>
                                          <p:spTgt spid="19547"/>
                                        </p:tgtEl>
                                      </p:cBhvr>
                                    </p:animEffect>
                                  </p:childTnLst>
                                </p:cTn>
                              </p:par>
                            </p:childTnLst>
                          </p:cTn>
                        </p:par>
                      </p:childTnLst>
                    </p:cTn>
                  </p:par>
                  <p:par>
                    <p:cTn id="454" fill="hold" nodeType="clickPar">
                      <p:stCondLst>
                        <p:cond delay="indefinite"/>
                      </p:stCondLst>
                      <p:childTnLst>
                        <p:par>
                          <p:cTn id="455" fill="hold" nodeType="withGroup">
                            <p:stCondLst>
                              <p:cond delay="0"/>
                            </p:stCondLst>
                            <p:childTnLst>
                              <p:par>
                                <p:cTn id="456" presetID="3" presetClass="entr" presetSubtype="10" fill="hold" nodeType="clickEffect">
                                  <p:stCondLst>
                                    <p:cond delay="0"/>
                                  </p:stCondLst>
                                  <p:iterate type="lt">
                                    <p:tmPct val="0"/>
                                  </p:iterate>
                                  <p:childTnLst>
                                    <p:set>
                                      <p:cBhvr>
                                        <p:cTn id="457" dur="1" fill="hold">
                                          <p:stCondLst>
                                            <p:cond delay="0"/>
                                          </p:stCondLst>
                                        </p:cTn>
                                        <p:tgtEl>
                                          <p:spTgt spid="19560"/>
                                        </p:tgtEl>
                                        <p:attrNameLst>
                                          <p:attrName>style.visibility</p:attrName>
                                        </p:attrNameLst>
                                      </p:cBhvr>
                                      <p:to>
                                        <p:strVal val="visible"/>
                                      </p:to>
                                    </p:set>
                                    <p:animEffect transition="in" filter="blinds(horizontal)">
                                      <p:cBhvr>
                                        <p:cTn id="458" dur="500"/>
                                        <p:tgtEl>
                                          <p:spTgt spid="19560"/>
                                        </p:tgtEl>
                                      </p:cBhvr>
                                    </p:animEffect>
                                  </p:childTnLst>
                                </p:cTn>
                              </p:par>
                              <p:par>
                                <p:cTn id="459" presetID="22" presetClass="emph" presetSubtype="0" fill="hold" grpId="1" nodeType="withEffect">
                                  <p:stCondLst>
                                    <p:cond delay="0"/>
                                  </p:stCondLst>
                                  <p:childTnLst>
                                    <p:animClr clrSpc="hsl" dir="cw">
                                      <p:cBhvr override="childStyle">
                                        <p:cTn id="460" dur="500" fill="hold"/>
                                        <p:tgtEl>
                                          <p:spTgt spid="19513"/>
                                        </p:tgtEl>
                                        <p:attrNameLst>
                                          <p:attrName>style.color</p:attrName>
                                        </p:attrNameLst>
                                      </p:cBhvr>
                                      <p:by>
                                        <p:hsl h="-7200000" s="0" l="0"/>
                                      </p:by>
                                    </p:animClr>
                                    <p:animClr clrSpc="hsl" dir="cw">
                                      <p:cBhvr>
                                        <p:cTn id="461" dur="500" fill="hold"/>
                                        <p:tgtEl>
                                          <p:spTgt spid="19513"/>
                                        </p:tgtEl>
                                        <p:attrNameLst>
                                          <p:attrName>fillcolor</p:attrName>
                                        </p:attrNameLst>
                                      </p:cBhvr>
                                      <p:by>
                                        <p:hsl h="-7200000" s="0" l="0"/>
                                      </p:by>
                                    </p:animClr>
                                    <p:animClr clrSpc="hsl" dir="cw">
                                      <p:cBhvr>
                                        <p:cTn id="462" dur="500" fill="hold"/>
                                        <p:tgtEl>
                                          <p:spTgt spid="19513"/>
                                        </p:tgtEl>
                                        <p:attrNameLst>
                                          <p:attrName>stroke.color</p:attrName>
                                        </p:attrNameLst>
                                      </p:cBhvr>
                                      <p:by>
                                        <p:hsl h="-7200000" s="0" l="0"/>
                                      </p:by>
                                    </p:animClr>
                                    <p:set>
                                      <p:cBhvr>
                                        <p:cTn id="463" dur="500" fill="hold"/>
                                        <p:tgtEl>
                                          <p:spTgt spid="19513"/>
                                        </p:tgtEl>
                                        <p:attrNameLst>
                                          <p:attrName>fill.type</p:attrName>
                                        </p:attrNameLst>
                                      </p:cBhvr>
                                      <p:to>
                                        <p:strVal val="solid"/>
                                      </p:to>
                                    </p:set>
                                  </p:childTnLst>
                                </p:cTn>
                              </p:par>
                              <p:par>
                                <p:cTn id="464" presetID="22" presetClass="emph" presetSubtype="0" fill="hold" grpId="1" nodeType="withEffect">
                                  <p:stCondLst>
                                    <p:cond delay="0"/>
                                  </p:stCondLst>
                                  <p:childTnLst>
                                    <p:animClr clrSpc="hsl" dir="cw">
                                      <p:cBhvr override="childStyle">
                                        <p:cTn id="465" dur="500" fill="hold"/>
                                        <p:tgtEl>
                                          <p:spTgt spid="19511"/>
                                        </p:tgtEl>
                                        <p:attrNameLst>
                                          <p:attrName>style.color</p:attrName>
                                        </p:attrNameLst>
                                      </p:cBhvr>
                                      <p:by>
                                        <p:hsl h="-7200000" s="0" l="0"/>
                                      </p:by>
                                    </p:animClr>
                                    <p:animClr clrSpc="hsl" dir="cw">
                                      <p:cBhvr>
                                        <p:cTn id="466" dur="500" fill="hold"/>
                                        <p:tgtEl>
                                          <p:spTgt spid="19511"/>
                                        </p:tgtEl>
                                        <p:attrNameLst>
                                          <p:attrName>fillcolor</p:attrName>
                                        </p:attrNameLst>
                                      </p:cBhvr>
                                      <p:by>
                                        <p:hsl h="-7200000" s="0" l="0"/>
                                      </p:by>
                                    </p:animClr>
                                    <p:animClr clrSpc="hsl" dir="cw">
                                      <p:cBhvr>
                                        <p:cTn id="467" dur="500" fill="hold"/>
                                        <p:tgtEl>
                                          <p:spTgt spid="19511"/>
                                        </p:tgtEl>
                                        <p:attrNameLst>
                                          <p:attrName>stroke.color</p:attrName>
                                        </p:attrNameLst>
                                      </p:cBhvr>
                                      <p:by>
                                        <p:hsl h="-7200000" s="0" l="0"/>
                                      </p:by>
                                    </p:animClr>
                                    <p:set>
                                      <p:cBhvr>
                                        <p:cTn id="468" dur="500" fill="hold"/>
                                        <p:tgtEl>
                                          <p:spTgt spid="19511"/>
                                        </p:tgtEl>
                                        <p:attrNameLst>
                                          <p:attrName>fill.type</p:attrName>
                                        </p:attrNameLst>
                                      </p:cBhvr>
                                      <p:to>
                                        <p:strVal val="solid"/>
                                      </p:to>
                                    </p:set>
                                  </p:childTnLst>
                                </p:cTn>
                              </p:par>
                              <p:par>
                                <p:cTn id="469" presetID="22" presetClass="emph" presetSubtype="0" fill="hold" grpId="1" nodeType="withEffect">
                                  <p:stCondLst>
                                    <p:cond delay="0"/>
                                  </p:stCondLst>
                                  <p:childTnLst>
                                    <p:animClr clrSpc="hsl" dir="cw">
                                      <p:cBhvr override="childStyle">
                                        <p:cTn id="470" dur="500" fill="hold"/>
                                        <p:tgtEl>
                                          <p:spTgt spid="19487"/>
                                        </p:tgtEl>
                                        <p:attrNameLst>
                                          <p:attrName>style.color</p:attrName>
                                        </p:attrNameLst>
                                      </p:cBhvr>
                                      <p:by>
                                        <p:hsl h="-7200000" s="0" l="0"/>
                                      </p:by>
                                    </p:animClr>
                                    <p:animClr clrSpc="hsl" dir="cw">
                                      <p:cBhvr>
                                        <p:cTn id="471" dur="500" fill="hold"/>
                                        <p:tgtEl>
                                          <p:spTgt spid="19487"/>
                                        </p:tgtEl>
                                        <p:attrNameLst>
                                          <p:attrName>fillcolor</p:attrName>
                                        </p:attrNameLst>
                                      </p:cBhvr>
                                      <p:by>
                                        <p:hsl h="-7200000" s="0" l="0"/>
                                      </p:by>
                                    </p:animClr>
                                    <p:animClr clrSpc="hsl" dir="cw">
                                      <p:cBhvr>
                                        <p:cTn id="472" dur="500" fill="hold"/>
                                        <p:tgtEl>
                                          <p:spTgt spid="19487"/>
                                        </p:tgtEl>
                                        <p:attrNameLst>
                                          <p:attrName>stroke.color</p:attrName>
                                        </p:attrNameLst>
                                      </p:cBhvr>
                                      <p:by>
                                        <p:hsl h="-7200000" s="0" l="0"/>
                                      </p:by>
                                    </p:animClr>
                                    <p:set>
                                      <p:cBhvr>
                                        <p:cTn id="473" dur="500" fill="hold"/>
                                        <p:tgtEl>
                                          <p:spTgt spid="19487"/>
                                        </p:tgtEl>
                                        <p:attrNameLst>
                                          <p:attrName>fill.type</p:attrName>
                                        </p:attrNameLst>
                                      </p:cBhvr>
                                      <p:to>
                                        <p:strVal val="solid"/>
                                      </p:to>
                                    </p:set>
                                  </p:childTnLst>
                                </p:cTn>
                              </p:par>
                              <p:par>
                                <p:cTn id="474" presetID="22" presetClass="emph" presetSubtype="0" fill="hold" grpId="1" nodeType="withEffect">
                                  <p:stCondLst>
                                    <p:cond delay="0"/>
                                  </p:stCondLst>
                                  <p:childTnLst>
                                    <p:animClr clrSpc="hsl" dir="cw">
                                      <p:cBhvr override="childStyle">
                                        <p:cTn id="475" dur="500" fill="hold"/>
                                        <p:tgtEl>
                                          <p:spTgt spid="19504"/>
                                        </p:tgtEl>
                                        <p:attrNameLst>
                                          <p:attrName>style.color</p:attrName>
                                        </p:attrNameLst>
                                      </p:cBhvr>
                                      <p:by>
                                        <p:hsl h="-7200000" s="0" l="0"/>
                                      </p:by>
                                    </p:animClr>
                                    <p:animClr clrSpc="hsl" dir="cw">
                                      <p:cBhvr>
                                        <p:cTn id="476" dur="500" fill="hold"/>
                                        <p:tgtEl>
                                          <p:spTgt spid="19504"/>
                                        </p:tgtEl>
                                        <p:attrNameLst>
                                          <p:attrName>fillcolor</p:attrName>
                                        </p:attrNameLst>
                                      </p:cBhvr>
                                      <p:by>
                                        <p:hsl h="-7200000" s="0" l="0"/>
                                      </p:by>
                                    </p:animClr>
                                    <p:animClr clrSpc="hsl" dir="cw">
                                      <p:cBhvr>
                                        <p:cTn id="477" dur="500" fill="hold"/>
                                        <p:tgtEl>
                                          <p:spTgt spid="19504"/>
                                        </p:tgtEl>
                                        <p:attrNameLst>
                                          <p:attrName>stroke.color</p:attrName>
                                        </p:attrNameLst>
                                      </p:cBhvr>
                                      <p:by>
                                        <p:hsl h="-7200000" s="0" l="0"/>
                                      </p:by>
                                    </p:animClr>
                                    <p:set>
                                      <p:cBhvr>
                                        <p:cTn id="478" dur="500" fill="hold"/>
                                        <p:tgtEl>
                                          <p:spTgt spid="19504"/>
                                        </p:tgtEl>
                                        <p:attrNameLst>
                                          <p:attrName>fill.type</p:attrName>
                                        </p:attrNameLst>
                                      </p:cBhvr>
                                      <p:to>
                                        <p:strVal val="solid"/>
                                      </p:to>
                                    </p:set>
                                  </p:childTnLst>
                                </p:cTn>
                              </p:par>
                              <p:par>
                                <p:cTn id="479" presetID="22" presetClass="emph" presetSubtype="0" fill="hold" grpId="1" nodeType="withEffect">
                                  <p:stCondLst>
                                    <p:cond delay="0"/>
                                  </p:stCondLst>
                                  <p:childTnLst>
                                    <p:animClr clrSpc="hsl" dir="cw">
                                      <p:cBhvr override="childStyle">
                                        <p:cTn id="480" dur="500" fill="hold"/>
                                        <p:tgtEl>
                                          <p:spTgt spid="19469"/>
                                        </p:tgtEl>
                                        <p:attrNameLst>
                                          <p:attrName>style.color</p:attrName>
                                        </p:attrNameLst>
                                      </p:cBhvr>
                                      <p:by>
                                        <p:hsl h="-7200000" s="0" l="0"/>
                                      </p:by>
                                    </p:animClr>
                                    <p:animClr clrSpc="hsl" dir="cw">
                                      <p:cBhvr>
                                        <p:cTn id="481" dur="500" fill="hold"/>
                                        <p:tgtEl>
                                          <p:spTgt spid="19469"/>
                                        </p:tgtEl>
                                        <p:attrNameLst>
                                          <p:attrName>fillcolor</p:attrName>
                                        </p:attrNameLst>
                                      </p:cBhvr>
                                      <p:by>
                                        <p:hsl h="-7200000" s="0" l="0"/>
                                      </p:by>
                                    </p:animClr>
                                    <p:animClr clrSpc="hsl" dir="cw">
                                      <p:cBhvr>
                                        <p:cTn id="482" dur="500" fill="hold"/>
                                        <p:tgtEl>
                                          <p:spTgt spid="19469"/>
                                        </p:tgtEl>
                                        <p:attrNameLst>
                                          <p:attrName>stroke.color</p:attrName>
                                        </p:attrNameLst>
                                      </p:cBhvr>
                                      <p:by>
                                        <p:hsl h="-7200000" s="0" l="0"/>
                                      </p:by>
                                    </p:animClr>
                                    <p:set>
                                      <p:cBhvr>
                                        <p:cTn id="483" dur="500" fill="hold"/>
                                        <p:tgtEl>
                                          <p:spTgt spid="19469"/>
                                        </p:tgtEl>
                                        <p:attrNameLst>
                                          <p:attrName>fill.type</p:attrName>
                                        </p:attrNameLst>
                                      </p:cBhvr>
                                      <p:to>
                                        <p:strVal val="solid"/>
                                      </p:to>
                                    </p:set>
                                  </p:childTnLst>
                                </p:cTn>
                              </p:par>
                              <p:par>
                                <p:cTn id="484" presetID="22" presetClass="emph" presetSubtype="0" fill="hold" grpId="1" nodeType="withEffect">
                                  <p:stCondLst>
                                    <p:cond delay="0"/>
                                  </p:stCondLst>
                                  <p:childTnLst>
                                    <p:animClr clrSpc="hsl" dir="cw">
                                      <p:cBhvr override="childStyle">
                                        <p:cTn id="485" dur="500" fill="hold"/>
                                        <p:tgtEl>
                                          <p:spTgt spid="19475"/>
                                        </p:tgtEl>
                                        <p:attrNameLst>
                                          <p:attrName>style.color</p:attrName>
                                        </p:attrNameLst>
                                      </p:cBhvr>
                                      <p:by>
                                        <p:hsl h="-7200000" s="0" l="0"/>
                                      </p:by>
                                    </p:animClr>
                                    <p:animClr clrSpc="hsl" dir="cw">
                                      <p:cBhvr>
                                        <p:cTn id="486" dur="500" fill="hold"/>
                                        <p:tgtEl>
                                          <p:spTgt spid="19475"/>
                                        </p:tgtEl>
                                        <p:attrNameLst>
                                          <p:attrName>fillcolor</p:attrName>
                                        </p:attrNameLst>
                                      </p:cBhvr>
                                      <p:by>
                                        <p:hsl h="-7200000" s="0" l="0"/>
                                      </p:by>
                                    </p:animClr>
                                    <p:animClr clrSpc="hsl" dir="cw">
                                      <p:cBhvr>
                                        <p:cTn id="487" dur="500" fill="hold"/>
                                        <p:tgtEl>
                                          <p:spTgt spid="19475"/>
                                        </p:tgtEl>
                                        <p:attrNameLst>
                                          <p:attrName>stroke.color</p:attrName>
                                        </p:attrNameLst>
                                      </p:cBhvr>
                                      <p:by>
                                        <p:hsl h="-7200000" s="0" l="0"/>
                                      </p:by>
                                    </p:animClr>
                                    <p:set>
                                      <p:cBhvr>
                                        <p:cTn id="488" dur="500" fill="hold"/>
                                        <p:tgtEl>
                                          <p:spTgt spid="19475"/>
                                        </p:tgtEl>
                                        <p:attrNameLst>
                                          <p:attrName>fill.type</p:attrName>
                                        </p:attrNameLst>
                                      </p:cBhvr>
                                      <p:to>
                                        <p:strVal val="solid"/>
                                      </p:to>
                                    </p:set>
                                  </p:childTnLst>
                                </p:cTn>
                              </p:par>
                              <p:par>
                                <p:cTn id="489" presetID="22" presetClass="emph" presetSubtype="0" fill="hold" grpId="1" nodeType="withEffect">
                                  <p:stCondLst>
                                    <p:cond delay="0"/>
                                  </p:stCondLst>
                                  <p:childTnLst>
                                    <p:animClr clrSpc="hsl" dir="cw">
                                      <p:cBhvr override="childStyle">
                                        <p:cTn id="490" dur="500" fill="hold"/>
                                        <p:tgtEl>
                                          <p:spTgt spid="19569"/>
                                        </p:tgtEl>
                                        <p:attrNameLst>
                                          <p:attrName>style.color</p:attrName>
                                        </p:attrNameLst>
                                      </p:cBhvr>
                                      <p:by>
                                        <p:hsl h="-7200000" s="0" l="0"/>
                                      </p:by>
                                    </p:animClr>
                                    <p:animClr clrSpc="hsl" dir="cw">
                                      <p:cBhvr>
                                        <p:cTn id="491" dur="500" fill="hold"/>
                                        <p:tgtEl>
                                          <p:spTgt spid="19569"/>
                                        </p:tgtEl>
                                        <p:attrNameLst>
                                          <p:attrName>fillcolor</p:attrName>
                                        </p:attrNameLst>
                                      </p:cBhvr>
                                      <p:by>
                                        <p:hsl h="-7200000" s="0" l="0"/>
                                      </p:by>
                                    </p:animClr>
                                    <p:animClr clrSpc="hsl" dir="cw">
                                      <p:cBhvr>
                                        <p:cTn id="492" dur="500" fill="hold"/>
                                        <p:tgtEl>
                                          <p:spTgt spid="19569"/>
                                        </p:tgtEl>
                                        <p:attrNameLst>
                                          <p:attrName>stroke.color</p:attrName>
                                        </p:attrNameLst>
                                      </p:cBhvr>
                                      <p:by>
                                        <p:hsl h="-7200000" s="0" l="0"/>
                                      </p:by>
                                    </p:animClr>
                                    <p:set>
                                      <p:cBhvr>
                                        <p:cTn id="493" dur="500" fill="hold"/>
                                        <p:tgtEl>
                                          <p:spTgt spid="19569"/>
                                        </p:tgtEl>
                                        <p:attrNameLst>
                                          <p:attrName>fill.type</p:attrName>
                                        </p:attrNameLst>
                                      </p:cBhvr>
                                      <p:to>
                                        <p:strVal val="solid"/>
                                      </p:to>
                                    </p:set>
                                  </p:childTnLst>
                                </p:cTn>
                              </p:par>
                              <p:par>
                                <p:cTn id="494" presetID="9" presetClass="entr" presetSubtype="0" fill="hold" grpId="0" nodeType="withEffect">
                                  <p:stCondLst>
                                    <p:cond delay="0"/>
                                  </p:stCondLst>
                                  <p:childTnLst>
                                    <p:set>
                                      <p:cBhvr>
                                        <p:cTn id="495" dur="1" fill="hold">
                                          <p:stCondLst>
                                            <p:cond delay="0"/>
                                          </p:stCondLst>
                                        </p:cTn>
                                        <p:tgtEl>
                                          <p:spTgt spid="19554"/>
                                        </p:tgtEl>
                                        <p:attrNameLst>
                                          <p:attrName>style.visibility</p:attrName>
                                        </p:attrNameLst>
                                      </p:cBhvr>
                                      <p:to>
                                        <p:strVal val="visible"/>
                                      </p:to>
                                    </p:set>
                                    <p:animEffect transition="in" filter="dissolve">
                                      <p:cBhvr>
                                        <p:cTn id="496" dur="500"/>
                                        <p:tgtEl>
                                          <p:spTgt spid="19554"/>
                                        </p:tgtEl>
                                      </p:cBhvr>
                                    </p:animEffect>
                                  </p:childTnLst>
                                </p:cTn>
                              </p:par>
                              <p:par>
                                <p:cTn id="497" presetID="9" presetClass="entr" presetSubtype="0" fill="hold" grpId="0" nodeType="withEffect">
                                  <p:stCondLst>
                                    <p:cond delay="0"/>
                                  </p:stCondLst>
                                  <p:childTnLst>
                                    <p:set>
                                      <p:cBhvr>
                                        <p:cTn id="498" dur="1" fill="hold">
                                          <p:stCondLst>
                                            <p:cond delay="0"/>
                                          </p:stCondLst>
                                        </p:cTn>
                                        <p:tgtEl>
                                          <p:spTgt spid="19555"/>
                                        </p:tgtEl>
                                        <p:attrNameLst>
                                          <p:attrName>style.visibility</p:attrName>
                                        </p:attrNameLst>
                                      </p:cBhvr>
                                      <p:to>
                                        <p:strVal val="visible"/>
                                      </p:to>
                                    </p:set>
                                    <p:animEffect transition="in" filter="dissolve">
                                      <p:cBhvr>
                                        <p:cTn id="499" dur="500"/>
                                        <p:tgtEl>
                                          <p:spTgt spid="19555"/>
                                        </p:tgtEl>
                                      </p:cBhvr>
                                    </p:animEffect>
                                  </p:childTnLst>
                                </p:cTn>
                              </p:par>
                              <p:par>
                                <p:cTn id="500" presetID="9" presetClass="entr" presetSubtype="0" fill="hold" grpId="0" nodeType="withEffect">
                                  <p:stCondLst>
                                    <p:cond delay="0"/>
                                  </p:stCondLst>
                                  <p:childTnLst>
                                    <p:set>
                                      <p:cBhvr>
                                        <p:cTn id="501" dur="1" fill="hold">
                                          <p:stCondLst>
                                            <p:cond delay="0"/>
                                          </p:stCondLst>
                                        </p:cTn>
                                        <p:tgtEl>
                                          <p:spTgt spid="19557"/>
                                        </p:tgtEl>
                                        <p:attrNameLst>
                                          <p:attrName>style.visibility</p:attrName>
                                        </p:attrNameLst>
                                      </p:cBhvr>
                                      <p:to>
                                        <p:strVal val="visible"/>
                                      </p:to>
                                    </p:set>
                                    <p:animEffect transition="in" filter="dissolve">
                                      <p:cBhvr>
                                        <p:cTn id="502" dur="500"/>
                                        <p:tgtEl>
                                          <p:spTgt spid="19557"/>
                                        </p:tgtEl>
                                      </p:cBhvr>
                                    </p:animEffect>
                                  </p:childTnLst>
                                </p:cTn>
                              </p:par>
                              <p:par>
                                <p:cTn id="503" presetID="9" presetClass="entr" presetSubtype="0" fill="hold" grpId="0" nodeType="withEffect">
                                  <p:stCondLst>
                                    <p:cond delay="0"/>
                                  </p:stCondLst>
                                  <p:childTnLst>
                                    <p:set>
                                      <p:cBhvr>
                                        <p:cTn id="504" dur="1" fill="hold">
                                          <p:stCondLst>
                                            <p:cond delay="0"/>
                                          </p:stCondLst>
                                        </p:cTn>
                                        <p:tgtEl>
                                          <p:spTgt spid="19556"/>
                                        </p:tgtEl>
                                        <p:attrNameLst>
                                          <p:attrName>style.visibility</p:attrName>
                                        </p:attrNameLst>
                                      </p:cBhvr>
                                      <p:to>
                                        <p:strVal val="visible"/>
                                      </p:to>
                                    </p:set>
                                    <p:animEffect transition="in" filter="dissolve">
                                      <p:cBhvr>
                                        <p:cTn id="505" dur="500"/>
                                        <p:tgtEl>
                                          <p:spTgt spid="19556"/>
                                        </p:tgtEl>
                                      </p:cBhvr>
                                    </p:animEffect>
                                  </p:childTnLst>
                                </p:cTn>
                              </p:par>
                              <p:par>
                                <p:cTn id="506" presetID="9" presetClass="entr" presetSubtype="0" fill="hold" grpId="0" nodeType="withEffect">
                                  <p:stCondLst>
                                    <p:cond delay="0"/>
                                  </p:stCondLst>
                                  <p:childTnLst>
                                    <p:set>
                                      <p:cBhvr>
                                        <p:cTn id="507" dur="1" fill="hold">
                                          <p:stCondLst>
                                            <p:cond delay="0"/>
                                          </p:stCondLst>
                                        </p:cTn>
                                        <p:tgtEl>
                                          <p:spTgt spid="19558"/>
                                        </p:tgtEl>
                                        <p:attrNameLst>
                                          <p:attrName>style.visibility</p:attrName>
                                        </p:attrNameLst>
                                      </p:cBhvr>
                                      <p:to>
                                        <p:strVal val="visible"/>
                                      </p:to>
                                    </p:set>
                                    <p:animEffect transition="in" filter="dissolve">
                                      <p:cBhvr>
                                        <p:cTn id="508" dur="500"/>
                                        <p:tgtEl>
                                          <p:spTgt spid="19558"/>
                                        </p:tgtEl>
                                      </p:cBhvr>
                                    </p:animEffect>
                                  </p:childTnLst>
                                </p:cTn>
                              </p:par>
                              <p:par>
                                <p:cTn id="509" presetID="9" presetClass="entr" presetSubtype="0" fill="hold" grpId="0" nodeType="withEffect">
                                  <p:stCondLst>
                                    <p:cond delay="0"/>
                                  </p:stCondLst>
                                  <p:childTnLst>
                                    <p:set>
                                      <p:cBhvr>
                                        <p:cTn id="510" dur="1" fill="hold">
                                          <p:stCondLst>
                                            <p:cond delay="0"/>
                                          </p:stCondLst>
                                        </p:cTn>
                                        <p:tgtEl>
                                          <p:spTgt spid="19559"/>
                                        </p:tgtEl>
                                        <p:attrNameLst>
                                          <p:attrName>style.visibility</p:attrName>
                                        </p:attrNameLst>
                                      </p:cBhvr>
                                      <p:to>
                                        <p:strVal val="visible"/>
                                      </p:to>
                                    </p:set>
                                    <p:animEffect transition="in" filter="dissolve">
                                      <p:cBhvr>
                                        <p:cTn id="511" dur="500"/>
                                        <p:tgtEl>
                                          <p:spTgt spid="19559"/>
                                        </p:tgtEl>
                                      </p:cBhvr>
                                    </p:animEffect>
                                  </p:childTnLst>
                                </p:cTn>
                              </p:par>
                              <p:par>
                                <p:cTn id="512" presetID="9" presetClass="entr" presetSubtype="0" fill="hold" grpId="0" nodeType="withEffect">
                                  <p:stCondLst>
                                    <p:cond delay="0"/>
                                  </p:stCondLst>
                                  <p:childTnLst>
                                    <p:set>
                                      <p:cBhvr>
                                        <p:cTn id="513" dur="1" fill="hold">
                                          <p:stCondLst>
                                            <p:cond delay="0"/>
                                          </p:stCondLst>
                                        </p:cTn>
                                        <p:tgtEl>
                                          <p:spTgt spid="19599"/>
                                        </p:tgtEl>
                                        <p:attrNameLst>
                                          <p:attrName>style.visibility</p:attrName>
                                        </p:attrNameLst>
                                      </p:cBhvr>
                                      <p:to>
                                        <p:strVal val="visible"/>
                                      </p:to>
                                    </p:set>
                                    <p:animEffect transition="in" filter="dissolve">
                                      <p:cBhvr>
                                        <p:cTn id="514" dur="500"/>
                                        <p:tgtEl>
                                          <p:spTgt spid="19599"/>
                                        </p:tgtEl>
                                      </p:cBhvr>
                                    </p:animEffect>
                                  </p:childTnLst>
                                </p:cTn>
                              </p:par>
                            </p:childTnLst>
                          </p:cTn>
                        </p:par>
                      </p:childTnLst>
                    </p:cTn>
                  </p:par>
                  <p:par>
                    <p:cTn id="515" fill="hold" nodeType="clickPar">
                      <p:stCondLst>
                        <p:cond delay="indefinite"/>
                      </p:stCondLst>
                      <p:childTnLst>
                        <p:par>
                          <p:cTn id="516" fill="hold" nodeType="withGroup">
                            <p:stCondLst>
                              <p:cond delay="0"/>
                            </p:stCondLst>
                            <p:childTnLst>
                              <p:par>
                                <p:cTn id="517" presetID="3" presetClass="entr" presetSubtype="10" fill="hold" nodeType="clickEffect">
                                  <p:stCondLst>
                                    <p:cond delay="0"/>
                                  </p:stCondLst>
                                  <p:childTnLst>
                                    <p:set>
                                      <p:cBhvr>
                                        <p:cTn id="518" dur="1" fill="hold">
                                          <p:stCondLst>
                                            <p:cond delay="0"/>
                                          </p:stCondLst>
                                        </p:cTn>
                                        <p:tgtEl>
                                          <p:spTgt spid="2"/>
                                        </p:tgtEl>
                                        <p:attrNameLst>
                                          <p:attrName>style.visibility</p:attrName>
                                        </p:attrNameLst>
                                      </p:cBhvr>
                                      <p:to>
                                        <p:strVal val="visible"/>
                                      </p:to>
                                    </p:set>
                                    <p:animEffect transition="in" filter="blinds(horizontal)">
                                      <p:cBhvr>
                                        <p:cTn id="519" dur="500"/>
                                        <p:tgtEl>
                                          <p:spTgt spid="2"/>
                                        </p:tgtEl>
                                      </p:cBhvr>
                                    </p:animEffect>
                                  </p:childTnLst>
                                </p:cTn>
                              </p:par>
                              <p:par>
                                <p:cTn id="520" presetID="9" presetClass="entr" presetSubtype="0" fill="hold" grpId="0" nodeType="withEffect">
                                  <p:stCondLst>
                                    <p:cond delay="0"/>
                                  </p:stCondLst>
                                  <p:childTnLst>
                                    <p:set>
                                      <p:cBhvr>
                                        <p:cTn id="521" dur="1" fill="hold">
                                          <p:stCondLst>
                                            <p:cond delay="0"/>
                                          </p:stCondLst>
                                        </p:cTn>
                                        <p:tgtEl>
                                          <p:spTgt spid="19562"/>
                                        </p:tgtEl>
                                        <p:attrNameLst>
                                          <p:attrName>style.visibility</p:attrName>
                                        </p:attrNameLst>
                                      </p:cBhvr>
                                      <p:to>
                                        <p:strVal val="visible"/>
                                      </p:to>
                                    </p:set>
                                    <p:animEffect transition="in" filter="dissolve">
                                      <p:cBhvr>
                                        <p:cTn id="522" dur="500"/>
                                        <p:tgtEl>
                                          <p:spTgt spid="19562"/>
                                        </p:tgtEl>
                                      </p:cBhvr>
                                    </p:animEffect>
                                  </p:childTnLst>
                                </p:cTn>
                              </p:par>
                              <p:par>
                                <p:cTn id="523" presetID="9" presetClass="entr" presetSubtype="0" fill="hold" grpId="0" nodeType="withEffect">
                                  <p:stCondLst>
                                    <p:cond delay="0"/>
                                  </p:stCondLst>
                                  <p:childTnLst>
                                    <p:set>
                                      <p:cBhvr>
                                        <p:cTn id="524" dur="1" fill="hold">
                                          <p:stCondLst>
                                            <p:cond delay="0"/>
                                          </p:stCondLst>
                                        </p:cTn>
                                        <p:tgtEl>
                                          <p:spTgt spid="19564"/>
                                        </p:tgtEl>
                                        <p:attrNameLst>
                                          <p:attrName>style.visibility</p:attrName>
                                        </p:attrNameLst>
                                      </p:cBhvr>
                                      <p:to>
                                        <p:strVal val="visible"/>
                                      </p:to>
                                    </p:set>
                                    <p:animEffect transition="in" filter="dissolve">
                                      <p:cBhvr>
                                        <p:cTn id="525" dur="500"/>
                                        <p:tgtEl>
                                          <p:spTgt spid="19564"/>
                                        </p:tgtEl>
                                      </p:cBhvr>
                                    </p:animEffect>
                                  </p:childTnLst>
                                </p:cTn>
                              </p:par>
                              <p:par>
                                <p:cTn id="526" presetID="9" presetClass="entr" presetSubtype="0" fill="hold" grpId="0" nodeType="withEffect">
                                  <p:stCondLst>
                                    <p:cond delay="0"/>
                                  </p:stCondLst>
                                  <p:childTnLst>
                                    <p:set>
                                      <p:cBhvr>
                                        <p:cTn id="527" dur="1" fill="hold">
                                          <p:stCondLst>
                                            <p:cond delay="0"/>
                                          </p:stCondLst>
                                        </p:cTn>
                                        <p:tgtEl>
                                          <p:spTgt spid="19563"/>
                                        </p:tgtEl>
                                        <p:attrNameLst>
                                          <p:attrName>style.visibility</p:attrName>
                                        </p:attrNameLst>
                                      </p:cBhvr>
                                      <p:to>
                                        <p:strVal val="visible"/>
                                      </p:to>
                                    </p:set>
                                    <p:animEffect transition="in" filter="dissolve">
                                      <p:cBhvr>
                                        <p:cTn id="528" dur="500"/>
                                        <p:tgtEl>
                                          <p:spTgt spid="19563"/>
                                        </p:tgtEl>
                                      </p:cBhvr>
                                    </p:animEffect>
                                  </p:childTnLst>
                                </p:cTn>
                              </p:par>
                              <p:par>
                                <p:cTn id="529" presetID="9" presetClass="entr" presetSubtype="0" fill="hold" grpId="0" nodeType="withEffect">
                                  <p:stCondLst>
                                    <p:cond delay="0"/>
                                  </p:stCondLst>
                                  <p:childTnLst>
                                    <p:set>
                                      <p:cBhvr>
                                        <p:cTn id="530" dur="1" fill="hold">
                                          <p:stCondLst>
                                            <p:cond delay="0"/>
                                          </p:stCondLst>
                                        </p:cTn>
                                        <p:tgtEl>
                                          <p:spTgt spid="19565"/>
                                        </p:tgtEl>
                                        <p:attrNameLst>
                                          <p:attrName>style.visibility</p:attrName>
                                        </p:attrNameLst>
                                      </p:cBhvr>
                                      <p:to>
                                        <p:strVal val="visible"/>
                                      </p:to>
                                    </p:set>
                                    <p:animEffect transition="in" filter="dissolve">
                                      <p:cBhvr>
                                        <p:cTn id="531" dur="500"/>
                                        <p:tgtEl>
                                          <p:spTgt spid="19565"/>
                                        </p:tgtEl>
                                      </p:cBhvr>
                                    </p:animEffect>
                                  </p:childTnLst>
                                </p:cTn>
                              </p:par>
                              <p:par>
                                <p:cTn id="532" presetID="22" presetClass="emph" presetSubtype="0" fill="hold" grpId="1" nodeType="withEffect">
                                  <p:stCondLst>
                                    <p:cond delay="0"/>
                                  </p:stCondLst>
                                  <p:childTnLst>
                                    <p:animClr clrSpc="hsl" dir="cw">
                                      <p:cBhvr override="childStyle">
                                        <p:cTn id="533" dur="500" fill="hold"/>
                                        <p:tgtEl>
                                          <p:spTgt spid="19571"/>
                                        </p:tgtEl>
                                        <p:attrNameLst>
                                          <p:attrName>style.color</p:attrName>
                                        </p:attrNameLst>
                                      </p:cBhvr>
                                      <p:by>
                                        <p:hsl h="-7200000" s="0" l="0"/>
                                      </p:by>
                                    </p:animClr>
                                    <p:animClr clrSpc="hsl" dir="cw">
                                      <p:cBhvr>
                                        <p:cTn id="534" dur="500" fill="hold"/>
                                        <p:tgtEl>
                                          <p:spTgt spid="19571"/>
                                        </p:tgtEl>
                                        <p:attrNameLst>
                                          <p:attrName>fillcolor</p:attrName>
                                        </p:attrNameLst>
                                      </p:cBhvr>
                                      <p:by>
                                        <p:hsl h="-7200000" s="0" l="0"/>
                                      </p:by>
                                    </p:animClr>
                                    <p:animClr clrSpc="hsl" dir="cw">
                                      <p:cBhvr>
                                        <p:cTn id="535" dur="500" fill="hold"/>
                                        <p:tgtEl>
                                          <p:spTgt spid="19571"/>
                                        </p:tgtEl>
                                        <p:attrNameLst>
                                          <p:attrName>stroke.color</p:attrName>
                                        </p:attrNameLst>
                                      </p:cBhvr>
                                      <p:by>
                                        <p:hsl h="-7200000" s="0" l="0"/>
                                      </p:by>
                                    </p:animClr>
                                    <p:set>
                                      <p:cBhvr>
                                        <p:cTn id="536" dur="500" fill="hold"/>
                                        <p:tgtEl>
                                          <p:spTgt spid="19571"/>
                                        </p:tgtEl>
                                        <p:attrNameLst>
                                          <p:attrName>fill.type</p:attrName>
                                        </p:attrNameLst>
                                      </p:cBhvr>
                                      <p:to>
                                        <p:strVal val="solid"/>
                                      </p:to>
                                    </p:set>
                                  </p:childTnLst>
                                </p:cTn>
                              </p:par>
                              <p:par>
                                <p:cTn id="537" presetID="22" presetClass="emph" presetSubtype="0" fill="hold" grpId="1" nodeType="withEffect">
                                  <p:stCondLst>
                                    <p:cond delay="0"/>
                                  </p:stCondLst>
                                  <p:childTnLst>
                                    <p:animClr clrSpc="hsl" dir="cw">
                                      <p:cBhvr override="childStyle">
                                        <p:cTn id="538" dur="500" fill="hold"/>
                                        <p:tgtEl>
                                          <p:spTgt spid="19572"/>
                                        </p:tgtEl>
                                        <p:attrNameLst>
                                          <p:attrName>style.color</p:attrName>
                                        </p:attrNameLst>
                                      </p:cBhvr>
                                      <p:by>
                                        <p:hsl h="-7200000" s="0" l="0"/>
                                      </p:by>
                                    </p:animClr>
                                    <p:animClr clrSpc="hsl" dir="cw">
                                      <p:cBhvr>
                                        <p:cTn id="539" dur="500" fill="hold"/>
                                        <p:tgtEl>
                                          <p:spTgt spid="19572"/>
                                        </p:tgtEl>
                                        <p:attrNameLst>
                                          <p:attrName>fillcolor</p:attrName>
                                        </p:attrNameLst>
                                      </p:cBhvr>
                                      <p:by>
                                        <p:hsl h="-7200000" s="0" l="0"/>
                                      </p:by>
                                    </p:animClr>
                                    <p:animClr clrSpc="hsl" dir="cw">
                                      <p:cBhvr>
                                        <p:cTn id="540" dur="500" fill="hold"/>
                                        <p:tgtEl>
                                          <p:spTgt spid="19572"/>
                                        </p:tgtEl>
                                        <p:attrNameLst>
                                          <p:attrName>stroke.color</p:attrName>
                                        </p:attrNameLst>
                                      </p:cBhvr>
                                      <p:by>
                                        <p:hsl h="-7200000" s="0" l="0"/>
                                      </p:by>
                                    </p:animClr>
                                    <p:set>
                                      <p:cBhvr>
                                        <p:cTn id="541" dur="500" fill="hold"/>
                                        <p:tgtEl>
                                          <p:spTgt spid="19572"/>
                                        </p:tgtEl>
                                        <p:attrNameLst>
                                          <p:attrName>fill.type</p:attrName>
                                        </p:attrNameLst>
                                      </p:cBhvr>
                                      <p:to>
                                        <p:strVal val="solid"/>
                                      </p:to>
                                    </p:set>
                                  </p:childTnLst>
                                </p:cTn>
                              </p:par>
                              <p:par>
                                <p:cTn id="542" presetID="22" presetClass="emph" presetSubtype="0" fill="hold" grpId="1" nodeType="withEffect">
                                  <p:stCondLst>
                                    <p:cond delay="0"/>
                                  </p:stCondLst>
                                  <p:childTnLst>
                                    <p:animClr clrSpc="hsl" dir="cw">
                                      <p:cBhvr override="childStyle">
                                        <p:cTn id="543" dur="500" fill="hold"/>
                                        <p:tgtEl>
                                          <p:spTgt spid="19570"/>
                                        </p:tgtEl>
                                        <p:attrNameLst>
                                          <p:attrName>style.color</p:attrName>
                                        </p:attrNameLst>
                                      </p:cBhvr>
                                      <p:by>
                                        <p:hsl h="-7200000" s="0" l="0"/>
                                      </p:by>
                                    </p:animClr>
                                    <p:animClr clrSpc="hsl" dir="cw">
                                      <p:cBhvr>
                                        <p:cTn id="544" dur="500" fill="hold"/>
                                        <p:tgtEl>
                                          <p:spTgt spid="19570"/>
                                        </p:tgtEl>
                                        <p:attrNameLst>
                                          <p:attrName>fillcolor</p:attrName>
                                        </p:attrNameLst>
                                      </p:cBhvr>
                                      <p:by>
                                        <p:hsl h="-7200000" s="0" l="0"/>
                                      </p:by>
                                    </p:animClr>
                                    <p:animClr clrSpc="hsl" dir="cw">
                                      <p:cBhvr>
                                        <p:cTn id="545" dur="500" fill="hold"/>
                                        <p:tgtEl>
                                          <p:spTgt spid="19570"/>
                                        </p:tgtEl>
                                        <p:attrNameLst>
                                          <p:attrName>stroke.color</p:attrName>
                                        </p:attrNameLst>
                                      </p:cBhvr>
                                      <p:by>
                                        <p:hsl h="-7200000" s="0" l="0"/>
                                      </p:by>
                                    </p:animClr>
                                    <p:set>
                                      <p:cBhvr>
                                        <p:cTn id="546" dur="500" fill="hold"/>
                                        <p:tgtEl>
                                          <p:spTgt spid="19570"/>
                                        </p:tgtEl>
                                        <p:attrNameLst>
                                          <p:attrName>fill.type</p:attrName>
                                        </p:attrNameLst>
                                      </p:cBhvr>
                                      <p:to>
                                        <p:strVal val="solid"/>
                                      </p:to>
                                    </p:set>
                                  </p:childTnLst>
                                </p:cTn>
                              </p:par>
                              <p:par>
                                <p:cTn id="547" presetID="22" presetClass="emph" presetSubtype="0" fill="hold" grpId="1" nodeType="withEffect">
                                  <p:stCondLst>
                                    <p:cond delay="0"/>
                                  </p:stCondLst>
                                  <p:childTnLst>
                                    <p:animClr clrSpc="hsl" dir="cw">
                                      <p:cBhvr override="childStyle">
                                        <p:cTn id="548" dur="500" fill="hold"/>
                                        <p:tgtEl>
                                          <p:spTgt spid="19573"/>
                                        </p:tgtEl>
                                        <p:attrNameLst>
                                          <p:attrName>style.color</p:attrName>
                                        </p:attrNameLst>
                                      </p:cBhvr>
                                      <p:by>
                                        <p:hsl h="-7200000" s="0" l="0"/>
                                      </p:by>
                                    </p:animClr>
                                    <p:animClr clrSpc="hsl" dir="cw">
                                      <p:cBhvr>
                                        <p:cTn id="549" dur="500" fill="hold"/>
                                        <p:tgtEl>
                                          <p:spTgt spid="19573"/>
                                        </p:tgtEl>
                                        <p:attrNameLst>
                                          <p:attrName>fillcolor</p:attrName>
                                        </p:attrNameLst>
                                      </p:cBhvr>
                                      <p:by>
                                        <p:hsl h="-7200000" s="0" l="0"/>
                                      </p:by>
                                    </p:animClr>
                                    <p:animClr clrSpc="hsl" dir="cw">
                                      <p:cBhvr>
                                        <p:cTn id="550" dur="500" fill="hold"/>
                                        <p:tgtEl>
                                          <p:spTgt spid="19573"/>
                                        </p:tgtEl>
                                        <p:attrNameLst>
                                          <p:attrName>stroke.color</p:attrName>
                                        </p:attrNameLst>
                                      </p:cBhvr>
                                      <p:by>
                                        <p:hsl h="-7200000" s="0" l="0"/>
                                      </p:by>
                                    </p:animClr>
                                    <p:set>
                                      <p:cBhvr>
                                        <p:cTn id="551" dur="500" fill="hold"/>
                                        <p:tgtEl>
                                          <p:spTgt spid="19573"/>
                                        </p:tgtEl>
                                        <p:attrNameLst>
                                          <p:attrName>fill.type</p:attrName>
                                        </p:attrNameLst>
                                      </p:cBhvr>
                                      <p:to>
                                        <p:strVal val="solid"/>
                                      </p:to>
                                    </p:set>
                                  </p:childTnLst>
                                </p:cTn>
                              </p:par>
                            </p:childTnLst>
                          </p:cTn>
                        </p:par>
                      </p:childTnLst>
                    </p:cTn>
                  </p:par>
                  <p:par>
                    <p:cTn id="552" fill="hold" nodeType="clickPar">
                      <p:stCondLst>
                        <p:cond delay="indefinite"/>
                      </p:stCondLst>
                      <p:childTnLst>
                        <p:par>
                          <p:cTn id="553" fill="hold" nodeType="withGroup">
                            <p:stCondLst>
                              <p:cond delay="0"/>
                            </p:stCondLst>
                            <p:childTnLst>
                              <p:par>
                                <p:cTn id="554" presetID="9" presetClass="entr" presetSubtype="0" fill="hold" grpId="0" nodeType="clickEffect">
                                  <p:stCondLst>
                                    <p:cond delay="0"/>
                                  </p:stCondLst>
                                  <p:childTnLst>
                                    <p:set>
                                      <p:cBhvr>
                                        <p:cTn id="555" dur="1" fill="hold">
                                          <p:stCondLst>
                                            <p:cond delay="0"/>
                                          </p:stCondLst>
                                        </p:cTn>
                                        <p:tgtEl>
                                          <p:spTgt spid="19493"/>
                                        </p:tgtEl>
                                        <p:attrNameLst>
                                          <p:attrName>style.visibility</p:attrName>
                                        </p:attrNameLst>
                                      </p:cBhvr>
                                      <p:to>
                                        <p:strVal val="visible"/>
                                      </p:to>
                                    </p:set>
                                    <p:animEffect transition="in" filter="dissolve">
                                      <p:cBhvr>
                                        <p:cTn id="556" dur="500"/>
                                        <p:tgtEl>
                                          <p:spTgt spid="19493"/>
                                        </p:tgtEl>
                                      </p:cBhvr>
                                    </p:animEffect>
                                  </p:childTnLst>
                                </p:cTn>
                              </p:par>
                              <p:par>
                                <p:cTn id="557" presetID="22" presetClass="emph" presetSubtype="0" fill="hold" grpId="1" nodeType="withEffect">
                                  <p:stCondLst>
                                    <p:cond delay="0"/>
                                  </p:stCondLst>
                                  <p:childTnLst>
                                    <p:animClr clrSpc="hsl" dir="cw">
                                      <p:cBhvr override="childStyle">
                                        <p:cTn id="558" dur="500" fill="hold"/>
                                        <p:tgtEl>
                                          <p:spTgt spid="19492"/>
                                        </p:tgtEl>
                                        <p:attrNameLst>
                                          <p:attrName>style.color</p:attrName>
                                        </p:attrNameLst>
                                      </p:cBhvr>
                                      <p:by>
                                        <p:hsl h="-7200000" s="0" l="0"/>
                                      </p:by>
                                    </p:animClr>
                                    <p:animClr clrSpc="hsl" dir="cw">
                                      <p:cBhvr>
                                        <p:cTn id="559" dur="500" fill="hold"/>
                                        <p:tgtEl>
                                          <p:spTgt spid="19492"/>
                                        </p:tgtEl>
                                        <p:attrNameLst>
                                          <p:attrName>fillcolor</p:attrName>
                                        </p:attrNameLst>
                                      </p:cBhvr>
                                      <p:by>
                                        <p:hsl h="-7200000" s="0" l="0"/>
                                      </p:by>
                                    </p:animClr>
                                    <p:animClr clrSpc="hsl" dir="cw">
                                      <p:cBhvr>
                                        <p:cTn id="560" dur="500" fill="hold"/>
                                        <p:tgtEl>
                                          <p:spTgt spid="19492"/>
                                        </p:tgtEl>
                                        <p:attrNameLst>
                                          <p:attrName>stroke.color</p:attrName>
                                        </p:attrNameLst>
                                      </p:cBhvr>
                                      <p:by>
                                        <p:hsl h="-7200000" s="0" l="0"/>
                                      </p:by>
                                    </p:animClr>
                                    <p:set>
                                      <p:cBhvr>
                                        <p:cTn id="561" dur="500" fill="hold"/>
                                        <p:tgtEl>
                                          <p:spTgt spid="19492"/>
                                        </p:tgtEl>
                                        <p:attrNameLst>
                                          <p:attrName>fill.type</p:attrName>
                                        </p:attrNameLst>
                                      </p:cBhvr>
                                      <p:to>
                                        <p:strVal val="solid"/>
                                      </p:to>
                                    </p:set>
                                  </p:childTnLst>
                                </p:cTn>
                              </p:par>
                              <p:par>
                                <p:cTn id="562" presetID="9" presetClass="entr" presetSubtype="0" fill="hold" grpId="0" nodeType="withEffect">
                                  <p:stCondLst>
                                    <p:cond delay="0"/>
                                  </p:stCondLst>
                                  <p:childTnLst>
                                    <p:set>
                                      <p:cBhvr>
                                        <p:cTn id="563" dur="1" fill="hold">
                                          <p:stCondLst>
                                            <p:cond delay="0"/>
                                          </p:stCondLst>
                                        </p:cTn>
                                        <p:tgtEl>
                                          <p:spTgt spid="19494"/>
                                        </p:tgtEl>
                                        <p:attrNameLst>
                                          <p:attrName>style.visibility</p:attrName>
                                        </p:attrNameLst>
                                      </p:cBhvr>
                                      <p:to>
                                        <p:strVal val="visible"/>
                                      </p:to>
                                    </p:set>
                                    <p:animEffect transition="in" filter="dissolve">
                                      <p:cBhvr>
                                        <p:cTn id="564" dur="500"/>
                                        <p:tgtEl>
                                          <p:spTgt spid="19494"/>
                                        </p:tgtEl>
                                      </p:cBhvr>
                                    </p:animEffect>
                                  </p:childTnLst>
                                </p:cTn>
                              </p:par>
                              <p:par>
                                <p:cTn id="565" presetID="9" presetClass="entr" presetSubtype="0" fill="hold" grpId="0" nodeType="withEffect">
                                  <p:stCondLst>
                                    <p:cond delay="0"/>
                                  </p:stCondLst>
                                  <p:childTnLst>
                                    <p:set>
                                      <p:cBhvr>
                                        <p:cTn id="566" dur="1" fill="hold">
                                          <p:stCondLst>
                                            <p:cond delay="0"/>
                                          </p:stCondLst>
                                        </p:cTn>
                                        <p:tgtEl>
                                          <p:spTgt spid="19496"/>
                                        </p:tgtEl>
                                        <p:attrNameLst>
                                          <p:attrName>style.visibility</p:attrName>
                                        </p:attrNameLst>
                                      </p:cBhvr>
                                      <p:to>
                                        <p:strVal val="visible"/>
                                      </p:to>
                                    </p:set>
                                    <p:animEffect transition="in" filter="dissolve">
                                      <p:cBhvr>
                                        <p:cTn id="567" dur="500"/>
                                        <p:tgtEl>
                                          <p:spTgt spid="19496"/>
                                        </p:tgtEl>
                                      </p:cBhvr>
                                    </p:animEffect>
                                  </p:childTnLst>
                                </p:cTn>
                              </p:par>
                              <p:par>
                                <p:cTn id="568" presetID="9" presetClass="entr" presetSubtype="0" fill="hold" grpId="0" nodeType="withEffect">
                                  <p:stCondLst>
                                    <p:cond delay="0"/>
                                  </p:stCondLst>
                                  <p:childTnLst>
                                    <p:set>
                                      <p:cBhvr>
                                        <p:cTn id="569" dur="1" fill="hold">
                                          <p:stCondLst>
                                            <p:cond delay="0"/>
                                          </p:stCondLst>
                                        </p:cTn>
                                        <p:tgtEl>
                                          <p:spTgt spid="19495"/>
                                        </p:tgtEl>
                                        <p:attrNameLst>
                                          <p:attrName>style.visibility</p:attrName>
                                        </p:attrNameLst>
                                      </p:cBhvr>
                                      <p:to>
                                        <p:strVal val="visible"/>
                                      </p:to>
                                    </p:set>
                                    <p:animEffect transition="in" filter="dissolve">
                                      <p:cBhvr>
                                        <p:cTn id="570" dur="500"/>
                                        <p:tgtEl>
                                          <p:spTgt spid="19495"/>
                                        </p:tgtEl>
                                      </p:cBhvr>
                                    </p:animEffect>
                                  </p:childTnLst>
                                </p:cTn>
                              </p:par>
                              <p:par>
                                <p:cTn id="571" presetID="22" presetClass="emph" presetSubtype="0" fill="hold" grpId="1" nodeType="withEffect">
                                  <p:stCondLst>
                                    <p:cond delay="0"/>
                                  </p:stCondLst>
                                  <p:childTnLst>
                                    <p:animClr clrSpc="hsl" dir="cw">
                                      <p:cBhvr override="childStyle">
                                        <p:cTn id="572" dur="500" fill="hold"/>
                                        <p:tgtEl>
                                          <p:spTgt spid="19476"/>
                                        </p:tgtEl>
                                        <p:attrNameLst>
                                          <p:attrName>style.color</p:attrName>
                                        </p:attrNameLst>
                                      </p:cBhvr>
                                      <p:by>
                                        <p:hsl h="-7200000" s="0" l="0"/>
                                      </p:by>
                                    </p:animClr>
                                    <p:animClr clrSpc="hsl" dir="cw">
                                      <p:cBhvr>
                                        <p:cTn id="573" dur="500" fill="hold"/>
                                        <p:tgtEl>
                                          <p:spTgt spid="19476"/>
                                        </p:tgtEl>
                                        <p:attrNameLst>
                                          <p:attrName>fillcolor</p:attrName>
                                        </p:attrNameLst>
                                      </p:cBhvr>
                                      <p:by>
                                        <p:hsl h="-7200000" s="0" l="0"/>
                                      </p:by>
                                    </p:animClr>
                                    <p:animClr clrSpc="hsl" dir="cw">
                                      <p:cBhvr>
                                        <p:cTn id="574" dur="500" fill="hold"/>
                                        <p:tgtEl>
                                          <p:spTgt spid="19476"/>
                                        </p:tgtEl>
                                        <p:attrNameLst>
                                          <p:attrName>stroke.color</p:attrName>
                                        </p:attrNameLst>
                                      </p:cBhvr>
                                      <p:by>
                                        <p:hsl h="-7200000" s="0" l="0"/>
                                      </p:by>
                                    </p:animClr>
                                    <p:set>
                                      <p:cBhvr>
                                        <p:cTn id="575" dur="500" fill="hold"/>
                                        <p:tgtEl>
                                          <p:spTgt spid="19476"/>
                                        </p:tgtEl>
                                        <p:attrNameLst>
                                          <p:attrName>fill.type</p:attrName>
                                        </p:attrNameLst>
                                      </p:cBhvr>
                                      <p:to>
                                        <p:strVal val="solid"/>
                                      </p:to>
                                    </p:set>
                                  </p:childTnLst>
                                </p:cTn>
                              </p:par>
                              <p:par>
                                <p:cTn id="576" presetID="22" presetClass="emph" presetSubtype="0" fill="hold" grpId="1" nodeType="withEffect">
                                  <p:stCondLst>
                                    <p:cond delay="0"/>
                                  </p:stCondLst>
                                  <p:childTnLst>
                                    <p:animClr clrSpc="hsl" dir="cw">
                                      <p:cBhvr override="childStyle">
                                        <p:cTn id="577" dur="500" fill="hold"/>
                                        <p:tgtEl>
                                          <p:spTgt spid="19478"/>
                                        </p:tgtEl>
                                        <p:attrNameLst>
                                          <p:attrName>style.color</p:attrName>
                                        </p:attrNameLst>
                                      </p:cBhvr>
                                      <p:by>
                                        <p:hsl h="-7200000" s="0" l="0"/>
                                      </p:by>
                                    </p:animClr>
                                    <p:animClr clrSpc="hsl" dir="cw">
                                      <p:cBhvr>
                                        <p:cTn id="578" dur="500" fill="hold"/>
                                        <p:tgtEl>
                                          <p:spTgt spid="19478"/>
                                        </p:tgtEl>
                                        <p:attrNameLst>
                                          <p:attrName>fillcolor</p:attrName>
                                        </p:attrNameLst>
                                      </p:cBhvr>
                                      <p:by>
                                        <p:hsl h="-7200000" s="0" l="0"/>
                                      </p:by>
                                    </p:animClr>
                                    <p:animClr clrSpc="hsl" dir="cw">
                                      <p:cBhvr>
                                        <p:cTn id="579" dur="500" fill="hold"/>
                                        <p:tgtEl>
                                          <p:spTgt spid="19478"/>
                                        </p:tgtEl>
                                        <p:attrNameLst>
                                          <p:attrName>stroke.color</p:attrName>
                                        </p:attrNameLst>
                                      </p:cBhvr>
                                      <p:by>
                                        <p:hsl h="-7200000" s="0" l="0"/>
                                      </p:by>
                                    </p:animClr>
                                    <p:set>
                                      <p:cBhvr>
                                        <p:cTn id="580" dur="500" fill="hold"/>
                                        <p:tgtEl>
                                          <p:spTgt spid="19478"/>
                                        </p:tgtEl>
                                        <p:attrNameLst>
                                          <p:attrName>fill.type</p:attrName>
                                        </p:attrNameLst>
                                      </p:cBhvr>
                                      <p:to>
                                        <p:strVal val="solid"/>
                                      </p:to>
                                    </p:set>
                                  </p:childTnLst>
                                </p:cTn>
                              </p:par>
                              <p:par>
                                <p:cTn id="581" presetID="22" presetClass="emph" presetSubtype="0" fill="hold" grpId="1" nodeType="withEffect">
                                  <p:stCondLst>
                                    <p:cond delay="0"/>
                                  </p:stCondLst>
                                  <p:childTnLst>
                                    <p:animClr clrSpc="hsl" dir="cw">
                                      <p:cBhvr override="childStyle">
                                        <p:cTn id="582" dur="500" fill="hold"/>
                                        <p:tgtEl>
                                          <p:spTgt spid="19489"/>
                                        </p:tgtEl>
                                        <p:attrNameLst>
                                          <p:attrName>style.color</p:attrName>
                                        </p:attrNameLst>
                                      </p:cBhvr>
                                      <p:by>
                                        <p:hsl h="-7200000" s="0" l="0"/>
                                      </p:by>
                                    </p:animClr>
                                    <p:animClr clrSpc="hsl" dir="cw">
                                      <p:cBhvr>
                                        <p:cTn id="583" dur="500" fill="hold"/>
                                        <p:tgtEl>
                                          <p:spTgt spid="19489"/>
                                        </p:tgtEl>
                                        <p:attrNameLst>
                                          <p:attrName>fillcolor</p:attrName>
                                        </p:attrNameLst>
                                      </p:cBhvr>
                                      <p:by>
                                        <p:hsl h="-7200000" s="0" l="0"/>
                                      </p:by>
                                    </p:animClr>
                                    <p:animClr clrSpc="hsl" dir="cw">
                                      <p:cBhvr>
                                        <p:cTn id="584" dur="500" fill="hold"/>
                                        <p:tgtEl>
                                          <p:spTgt spid="19489"/>
                                        </p:tgtEl>
                                        <p:attrNameLst>
                                          <p:attrName>stroke.color</p:attrName>
                                        </p:attrNameLst>
                                      </p:cBhvr>
                                      <p:by>
                                        <p:hsl h="-7200000" s="0" l="0"/>
                                      </p:by>
                                    </p:animClr>
                                    <p:set>
                                      <p:cBhvr>
                                        <p:cTn id="585" dur="500" fill="hold"/>
                                        <p:tgtEl>
                                          <p:spTgt spid="19489"/>
                                        </p:tgtEl>
                                        <p:attrNameLst>
                                          <p:attrName>fill.type</p:attrName>
                                        </p:attrNameLst>
                                      </p:cBhvr>
                                      <p:to>
                                        <p:strVal val="solid"/>
                                      </p:to>
                                    </p:set>
                                  </p:childTnLst>
                                </p:cTn>
                              </p:par>
                              <p:par>
                                <p:cTn id="586" presetID="22" presetClass="emph" presetSubtype="0" fill="hold" grpId="1" nodeType="withEffect">
                                  <p:stCondLst>
                                    <p:cond delay="0"/>
                                  </p:stCondLst>
                                  <p:childTnLst>
                                    <p:animClr clrSpc="hsl" dir="cw">
                                      <p:cBhvr override="childStyle">
                                        <p:cTn id="587" dur="500" fill="hold"/>
                                        <p:tgtEl>
                                          <p:spTgt spid="19610"/>
                                        </p:tgtEl>
                                        <p:attrNameLst>
                                          <p:attrName>style.color</p:attrName>
                                        </p:attrNameLst>
                                      </p:cBhvr>
                                      <p:by>
                                        <p:hsl h="-7200000" s="0" l="0"/>
                                      </p:by>
                                    </p:animClr>
                                    <p:animClr clrSpc="hsl" dir="cw">
                                      <p:cBhvr>
                                        <p:cTn id="588" dur="500" fill="hold"/>
                                        <p:tgtEl>
                                          <p:spTgt spid="19610"/>
                                        </p:tgtEl>
                                        <p:attrNameLst>
                                          <p:attrName>fillcolor</p:attrName>
                                        </p:attrNameLst>
                                      </p:cBhvr>
                                      <p:by>
                                        <p:hsl h="-7200000" s="0" l="0"/>
                                      </p:by>
                                    </p:animClr>
                                    <p:animClr clrSpc="hsl" dir="cw">
                                      <p:cBhvr>
                                        <p:cTn id="589" dur="500" fill="hold"/>
                                        <p:tgtEl>
                                          <p:spTgt spid="19610"/>
                                        </p:tgtEl>
                                        <p:attrNameLst>
                                          <p:attrName>stroke.color</p:attrName>
                                        </p:attrNameLst>
                                      </p:cBhvr>
                                      <p:by>
                                        <p:hsl h="-7200000" s="0" l="0"/>
                                      </p:by>
                                    </p:animClr>
                                    <p:set>
                                      <p:cBhvr>
                                        <p:cTn id="590" dur="500" fill="hold"/>
                                        <p:tgtEl>
                                          <p:spTgt spid="19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P spid="19461" grpId="0" animBg="1"/>
      <p:bldP spid="19462" grpId="0" animBg="1"/>
      <p:bldP spid="19463" grpId="0" animBg="1"/>
      <p:bldP spid="19464" grpId="0" animBg="1"/>
      <p:bldP spid="19465" grpId="0" animBg="1"/>
      <p:bldP spid="19466" grpId="0" animBg="1"/>
      <p:bldP spid="19467" grpId="0" animBg="1"/>
      <p:bldP spid="19468" grpId="0" animBg="1"/>
      <p:bldP spid="19469" grpId="0" animBg="1"/>
      <p:bldP spid="19469" grpId="1" animBg="1"/>
      <p:bldP spid="19470" grpId="0" animBg="1"/>
      <p:bldP spid="19471" grpId="0" animBg="1"/>
      <p:bldP spid="19472" grpId="0" animBg="1"/>
      <p:bldP spid="19473" grpId="0" animBg="1"/>
      <p:bldP spid="19474" grpId="0" animBg="1"/>
      <p:bldP spid="19475" grpId="0" animBg="1"/>
      <p:bldP spid="19475" grpId="1" animBg="1"/>
      <p:bldP spid="19476" grpId="0" animBg="1"/>
      <p:bldP spid="19476" grpId="1" animBg="1"/>
      <p:bldP spid="19477" grpId="0" animBg="1"/>
      <p:bldP spid="19477" grpId="1" animBg="1"/>
      <p:bldP spid="19478" grpId="0" animBg="1"/>
      <p:bldP spid="19478" grpId="1" animBg="1"/>
      <p:bldP spid="19479" grpId="0" animBg="1"/>
      <p:bldP spid="19480" grpId="0" animBg="1"/>
      <p:bldP spid="19481" grpId="0" animBg="1"/>
      <p:bldP spid="19482" grpId="0" animBg="1"/>
      <p:bldP spid="19483" grpId="0" animBg="1"/>
      <p:bldP spid="19484" grpId="0" animBg="1"/>
      <p:bldP spid="19484" grpId="1" animBg="1"/>
      <p:bldP spid="19485" grpId="0" animBg="1"/>
      <p:bldP spid="19486" grpId="0" animBg="1"/>
      <p:bldP spid="19487" grpId="0" animBg="1"/>
      <p:bldP spid="19487" grpId="1" animBg="1"/>
      <p:bldP spid="19488" grpId="0" animBg="1"/>
      <p:bldP spid="19489" grpId="0" animBg="1"/>
      <p:bldP spid="19489" grpId="1" animBg="1"/>
      <p:bldP spid="19490" grpId="0" animBg="1"/>
      <p:bldP spid="19491" grpId="0" animBg="1"/>
      <p:bldP spid="19492" grpId="0" animBg="1"/>
      <p:bldP spid="19492" grpId="1" animBg="1"/>
      <p:bldP spid="19493" grpId="0" animBg="1"/>
      <p:bldP spid="19494" grpId="0" animBg="1"/>
      <p:bldP spid="19495" grpId="0" animBg="1"/>
      <p:bldP spid="19496" grpId="0" animBg="1"/>
      <p:bldP spid="19497" grpId="0" animBg="1"/>
      <p:bldP spid="19498" grpId="0" animBg="1"/>
      <p:bldP spid="19498" grpId="1" animBg="1"/>
      <p:bldP spid="19499" grpId="0" animBg="1"/>
      <p:bldP spid="19500" grpId="0" animBg="1"/>
      <p:bldP spid="19501" grpId="0" animBg="1"/>
      <p:bldP spid="19501" grpId="1" animBg="1"/>
      <p:bldP spid="19502" grpId="0" animBg="1"/>
      <p:bldP spid="19503" grpId="0" animBg="1"/>
      <p:bldP spid="19504" grpId="0" animBg="1"/>
      <p:bldP spid="19504" grpId="1" animBg="1"/>
      <p:bldP spid="19505" grpId="0" animBg="1"/>
      <p:bldP spid="19506" grpId="0" animBg="1"/>
      <p:bldP spid="19507" grpId="0" animBg="1"/>
      <p:bldP spid="19507" grpId="1" animBg="1"/>
      <p:bldP spid="19508" grpId="0" animBg="1"/>
      <p:bldP spid="19508" grpId="1" animBg="1"/>
      <p:bldP spid="19509" grpId="0" animBg="1"/>
      <p:bldP spid="19510" grpId="0" animBg="1"/>
      <p:bldP spid="19511" grpId="0" animBg="1"/>
      <p:bldP spid="19511" grpId="1" animBg="1"/>
      <p:bldP spid="19512" grpId="0" animBg="1"/>
      <p:bldP spid="19513" grpId="0" animBg="1"/>
      <p:bldP spid="19513" grpId="1" animBg="1"/>
      <p:bldP spid="19514" grpId="0" animBg="1"/>
      <p:bldP spid="19515" grpId="0" animBg="1"/>
      <p:bldP spid="19516" grpId="0" animBg="1"/>
      <p:bldP spid="19517" grpId="0" animBg="1"/>
      <p:bldP spid="19518" grpId="0" animBg="1"/>
      <p:bldP spid="19519" grpId="0" animBg="1"/>
      <p:bldP spid="19520" grpId="0" animBg="1"/>
      <p:bldP spid="19521" grpId="0" animBg="1"/>
      <p:bldP spid="19522" grpId="0" animBg="1"/>
      <p:bldP spid="19523" grpId="0" animBg="1"/>
      <p:bldP spid="19524" grpId="0" animBg="1"/>
      <p:bldP spid="19525" grpId="0" animBg="1"/>
      <p:bldP spid="19526" grpId="0" animBg="1"/>
      <p:bldP spid="19527" grpId="0" animBg="1"/>
      <p:bldP spid="19528" grpId="0" animBg="1"/>
      <p:bldP spid="19529" grpId="0" animBg="1"/>
      <p:bldP spid="19530" grpId="0" animBg="1"/>
      <p:bldP spid="19531" grpId="0" animBg="1"/>
      <p:bldP spid="19532" grpId="0" animBg="1"/>
      <p:bldP spid="19533" grpId="0" animBg="1"/>
      <p:bldP spid="19534" grpId="0" animBg="1"/>
      <p:bldP spid="19535" grpId="0" animBg="1"/>
      <p:bldP spid="19536" grpId="0" animBg="1"/>
      <p:bldP spid="19537" grpId="0" animBg="1"/>
      <p:bldP spid="19538" grpId="0" animBg="1"/>
      <p:bldP spid="19539" grpId="0" animBg="1"/>
      <p:bldP spid="19540" grpId="0" animBg="1"/>
      <p:bldP spid="19541" grpId="0" animBg="1"/>
      <p:bldP spid="19542" grpId="0" animBg="1"/>
      <p:bldP spid="19543" grpId="0" animBg="1"/>
      <p:bldP spid="19544" grpId="0" animBg="1"/>
      <p:bldP spid="19545" grpId="0" animBg="1"/>
      <p:bldP spid="19546" grpId="0" animBg="1"/>
      <p:bldP spid="19548" grpId="0" animBg="1"/>
      <p:bldP spid="19549" grpId="0" animBg="1"/>
      <p:bldP spid="19550" grpId="0" animBg="1"/>
      <p:bldP spid="19551" grpId="0" animBg="1"/>
      <p:bldP spid="19552" grpId="0" animBg="1"/>
      <p:bldP spid="19553" grpId="0" animBg="1"/>
      <p:bldP spid="19562" grpId="0" animBg="1"/>
      <p:bldP spid="19563" grpId="0" animBg="1"/>
      <p:bldP spid="19564" grpId="0" animBg="1"/>
      <p:bldP spid="19565" grpId="0" animBg="1"/>
      <p:bldP spid="19569" grpId="0" animBg="1"/>
      <p:bldP spid="19569" grpId="1" animBg="1"/>
      <p:bldP spid="19570" grpId="0" animBg="1"/>
      <p:bldP spid="19570" grpId="1" animBg="1"/>
      <p:bldP spid="19571" grpId="0" animBg="1"/>
      <p:bldP spid="19571" grpId="1" animBg="1"/>
      <p:bldP spid="19572" grpId="0" animBg="1"/>
      <p:bldP spid="19572" grpId="1" animBg="1"/>
      <p:bldP spid="19573" grpId="0" animBg="1"/>
      <p:bldP spid="19573" grpId="1" animBg="1"/>
      <p:bldP spid="19574" grpId="0" animBg="1"/>
      <p:bldP spid="19575" grpId="0" animBg="1"/>
      <p:bldP spid="19576" grpId="0" animBg="1"/>
      <p:bldP spid="19577" grpId="0" animBg="1"/>
      <p:bldP spid="19578" grpId="0" animBg="1"/>
      <p:bldP spid="19579" grpId="0" animBg="1"/>
      <p:bldP spid="19580" grpId="0" animBg="1"/>
      <p:bldP spid="19581" grpId="0" animBg="1"/>
      <p:bldP spid="19582" grpId="0" animBg="1"/>
      <p:bldP spid="19583" grpId="0" animBg="1"/>
      <p:bldP spid="19584" grpId="0" animBg="1"/>
      <p:bldP spid="19585" grpId="0" animBg="1"/>
      <p:bldP spid="19586" grpId="0" animBg="1"/>
      <p:bldP spid="19587" grpId="0" animBg="1"/>
      <p:bldP spid="19588" grpId="0" animBg="1"/>
      <p:bldP spid="19589" grpId="0" animBg="1"/>
      <p:bldP spid="19590" grpId="0" animBg="1"/>
      <p:bldP spid="19591" grpId="0" animBg="1"/>
      <p:bldP spid="19592" grpId="0" animBg="1"/>
      <p:bldP spid="19594" grpId="0" animBg="1"/>
      <p:bldP spid="19595" grpId="0" animBg="1"/>
      <p:bldP spid="19596" grpId="0" animBg="1"/>
      <p:bldP spid="19597" grpId="0" animBg="1"/>
      <p:bldP spid="19597" grpId="1" animBg="1"/>
      <p:bldP spid="19598" grpId="0" animBg="1"/>
      <p:bldP spid="19600" grpId="0" animBg="1"/>
      <p:bldP spid="19601" grpId="0" animBg="1"/>
      <p:bldP spid="19602" grpId="0" animBg="1"/>
      <p:bldP spid="19603" grpId="0" animBg="1"/>
      <p:bldP spid="19604" grpId="0" animBg="1"/>
      <p:bldP spid="19605" grpId="0" animBg="1"/>
      <p:bldP spid="19606" grpId="0" animBg="1"/>
      <p:bldP spid="19607" grpId="0" animBg="1"/>
      <p:bldP spid="19608" grpId="0" animBg="1"/>
      <p:bldP spid="19609" grpId="0" animBg="1"/>
      <p:bldP spid="19609" grpId="1" animBg="1"/>
      <p:bldP spid="19610" grpId="0" animBg="1"/>
      <p:bldP spid="19610" grpId="1" animBg="1"/>
      <p:bldP spid="19611" grpId="0" animBg="1"/>
      <p:bldP spid="19547" grpId="0" animBg="1"/>
      <p:bldP spid="19559" grpId="0" animBg="1"/>
      <p:bldP spid="19599" grpId="0" animBg="1"/>
      <p:bldP spid="19557" grpId="0" animBg="1"/>
      <p:bldP spid="19558" grpId="0" animBg="1"/>
      <p:bldP spid="19555" grpId="0" animBg="1"/>
      <p:bldP spid="19556" grpId="0" animBg="1"/>
      <p:bldP spid="19554" grpId="0" animBg="1"/>
      <p:bldP spid="1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5"/>
          <p:cNvSpPr>
            <a:spLocks noChangeArrowheads="1"/>
          </p:cNvSpPr>
          <p:nvPr/>
        </p:nvSpPr>
        <p:spPr bwMode="auto">
          <a:xfrm>
            <a:off x="4114800" y="6335713"/>
            <a:ext cx="1016000" cy="536575"/>
          </a:xfrm>
          <a:prstGeom prst="rect">
            <a:avLst/>
          </a:prstGeom>
          <a:solidFill>
            <a:schemeClr val="bg1"/>
          </a:solidFill>
          <a:ln w="9525">
            <a:noFill/>
            <a:miter lim="800000"/>
            <a:headEnd/>
            <a:tailEnd/>
          </a:ln>
        </p:spPr>
        <p:txBody>
          <a:bodyPr anchor="ctr"/>
          <a:lstStyle/>
          <a:p>
            <a:pPr marL="3175"/>
            <a:endParaRPr lang="en-US" sz="1200">
              <a:solidFill>
                <a:srgbClr val="0F5494"/>
              </a:solidFill>
              <a:latin typeface="Verdana" pitchFamily="34" charset="0"/>
            </a:endParaRPr>
          </a:p>
        </p:txBody>
      </p:sp>
      <p:grpSp>
        <p:nvGrpSpPr>
          <p:cNvPr id="2" name="Group 149"/>
          <p:cNvGrpSpPr>
            <a:grpSpLocks/>
          </p:cNvGrpSpPr>
          <p:nvPr/>
        </p:nvGrpSpPr>
        <p:grpSpPr bwMode="auto">
          <a:xfrm>
            <a:off x="2514600" y="1450975"/>
            <a:ext cx="4787900" cy="5016500"/>
            <a:chOff x="2514600" y="1320800"/>
            <a:chExt cx="4787900" cy="5016500"/>
          </a:xfrm>
        </p:grpSpPr>
        <p:sp>
          <p:nvSpPr>
            <p:cNvPr id="50267" name="Line 84"/>
            <p:cNvSpPr>
              <a:spLocks noChangeShapeType="1"/>
            </p:cNvSpPr>
            <p:nvPr/>
          </p:nvSpPr>
          <p:spPr bwMode="auto">
            <a:xfrm>
              <a:off x="2997200" y="1638300"/>
              <a:ext cx="952500" cy="1193800"/>
            </a:xfrm>
            <a:prstGeom prst="line">
              <a:avLst/>
            </a:prstGeom>
            <a:noFill/>
            <a:ln w="28575">
              <a:solidFill>
                <a:schemeClr val="tx1"/>
              </a:solidFill>
              <a:round/>
              <a:headEnd/>
              <a:tailEnd/>
            </a:ln>
          </p:spPr>
          <p:txBody>
            <a:bodyPr anchor="ctr"/>
            <a:lstStyle/>
            <a:p>
              <a:endParaRPr lang="en-GB"/>
            </a:p>
          </p:txBody>
        </p:sp>
        <p:sp>
          <p:nvSpPr>
            <p:cNvPr id="50268" name="Line 26"/>
            <p:cNvSpPr>
              <a:spLocks noChangeShapeType="1"/>
            </p:cNvSpPr>
            <p:nvPr/>
          </p:nvSpPr>
          <p:spPr bwMode="auto">
            <a:xfrm>
              <a:off x="2908300" y="3048000"/>
              <a:ext cx="673100" cy="228600"/>
            </a:xfrm>
            <a:prstGeom prst="line">
              <a:avLst/>
            </a:prstGeom>
            <a:noFill/>
            <a:ln w="38100">
              <a:solidFill>
                <a:schemeClr val="tx1"/>
              </a:solidFill>
              <a:round/>
              <a:headEnd/>
              <a:tailEnd/>
            </a:ln>
          </p:spPr>
          <p:txBody>
            <a:bodyPr anchor="ctr"/>
            <a:lstStyle/>
            <a:p>
              <a:endParaRPr lang="en-GB"/>
            </a:p>
          </p:txBody>
        </p:sp>
        <p:sp>
          <p:nvSpPr>
            <p:cNvPr id="50269" name="Line 27"/>
            <p:cNvSpPr>
              <a:spLocks noChangeShapeType="1"/>
            </p:cNvSpPr>
            <p:nvPr/>
          </p:nvSpPr>
          <p:spPr bwMode="auto">
            <a:xfrm flipV="1">
              <a:off x="2959100" y="4305300"/>
              <a:ext cx="673100" cy="330200"/>
            </a:xfrm>
            <a:prstGeom prst="line">
              <a:avLst/>
            </a:prstGeom>
            <a:noFill/>
            <a:ln w="38100">
              <a:solidFill>
                <a:schemeClr val="tx1"/>
              </a:solidFill>
              <a:round/>
              <a:headEnd/>
              <a:tailEnd/>
            </a:ln>
          </p:spPr>
          <p:txBody>
            <a:bodyPr anchor="ctr"/>
            <a:lstStyle/>
            <a:p>
              <a:endParaRPr lang="en-GB"/>
            </a:p>
          </p:txBody>
        </p:sp>
        <p:sp>
          <p:nvSpPr>
            <p:cNvPr id="50270" name="Line 28"/>
            <p:cNvSpPr>
              <a:spLocks noChangeShapeType="1"/>
            </p:cNvSpPr>
            <p:nvPr/>
          </p:nvSpPr>
          <p:spPr bwMode="auto">
            <a:xfrm flipV="1">
              <a:off x="4457700" y="4724400"/>
              <a:ext cx="25400" cy="800100"/>
            </a:xfrm>
            <a:prstGeom prst="line">
              <a:avLst/>
            </a:prstGeom>
            <a:noFill/>
            <a:ln w="38100">
              <a:solidFill>
                <a:schemeClr val="tx1"/>
              </a:solidFill>
              <a:round/>
              <a:headEnd/>
              <a:tailEnd/>
            </a:ln>
          </p:spPr>
          <p:txBody>
            <a:bodyPr anchor="ctr"/>
            <a:lstStyle/>
            <a:p>
              <a:endParaRPr lang="en-GB"/>
            </a:p>
          </p:txBody>
        </p:sp>
        <p:sp>
          <p:nvSpPr>
            <p:cNvPr id="50271" name="Line 29"/>
            <p:cNvSpPr>
              <a:spLocks noChangeShapeType="1"/>
            </p:cNvSpPr>
            <p:nvPr/>
          </p:nvSpPr>
          <p:spPr bwMode="auto">
            <a:xfrm>
              <a:off x="4495800" y="2108200"/>
              <a:ext cx="12700" cy="533400"/>
            </a:xfrm>
            <a:prstGeom prst="line">
              <a:avLst/>
            </a:prstGeom>
            <a:noFill/>
            <a:ln w="38100">
              <a:solidFill>
                <a:schemeClr val="tx1"/>
              </a:solidFill>
              <a:round/>
              <a:headEnd/>
              <a:tailEnd/>
            </a:ln>
          </p:spPr>
          <p:txBody>
            <a:bodyPr anchor="ctr"/>
            <a:lstStyle/>
            <a:p>
              <a:endParaRPr lang="en-GB"/>
            </a:p>
          </p:txBody>
        </p:sp>
        <p:sp>
          <p:nvSpPr>
            <p:cNvPr id="50272" name="Line 30"/>
            <p:cNvSpPr>
              <a:spLocks noChangeShapeType="1"/>
            </p:cNvSpPr>
            <p:nvPr/>
          </p:nvSpPr>
          <p:spPr bwMode="auto">
            <a:xfrm flipV="1">
              <a:off x="5575300" y="2984500"/>
              <a:ext cx="444500" cy="203200"/>
            </a:xfrm>
            <a:prstGeom prst="line">
              <a:avLst/>
            </a:prstGeom>
            <a:noFill/>
            <a:ln w="38100">
              <a:solidFill>
                <a:schemeClr val="tx1"/>
              </a:solidFill>
              <a:round/>
              <a:headEnd/>
              <a:tailEnd/>
            </a:ln>
          </p:spPr>
          <p:txBody>
            <a:bodyPr anchor="ctr"/>
            <a:lstStyle/>
            <a:p>
              <a:endParaRPr lang="en-GB"/>
            </a:p>
          </p:txBody>
        </p:sp>
        <p:sp>
          <p:nvSpPr>
            <p:cNvPr id="50273" name="Line 31"/>
            <p:cNvSpPr>
              <a:spLocks noChangeShapeType="1"/>
            </p:cNvSpPr>
            <p:nvPr/>
          </p:nvSpPr>
          <p:spPr bwMode="auto">
            <a:xfrm>
              <a:off x="5486400" y="4292600"/>
              <a:ext cx="533400" cy="368300"/>
            </a:xfrm>
            <a:prstGeom prst="line">
              <a:avLst/>
            </a:prstGeom>
            <a:noFill/>
            <a:ln w="38100">
              <a:solidFill>
                <a:schemeClr val="tx1"/>
              </a:solidFill>
              <a:round/>
              <a:headEnd/>
              <a:tailEnd/>
            </a:ln>
          </p:spPr>
          <p:txBody>
            <a:bodyPr anchor="ctr"/>
            <a:lstStyle/>
            <a:p>
              <a:endParaRPr lang="en-GB"/>
            </a:p>
          </p:txBody>
        </p:sp>
        <p:sp>
          <p:nvSpPr>
            <p:cNvPr id="50274" name="Line 32"/>
            <p:cNvSpPr>
              <a:spLocks noChangeShapeType="1"/>
            </p:cNvSpPr>
            <p:nvPr/>
          </p:nvSpPr>
          <p:spPr bwMode="auto">
            <a:xfrm flipH="1">
              <a:off x="4889500" y="1320800"/>
              <a:ext cx="317500" cy="1371600"/>
            </a:xfrm>
            <a:prstGeom prst="line">
              <a:avLst/>
            </a:prstGeom>
            <a:noFill/>
            <a:ln w="28575">
              <a:solidFill>
                <a:schemeClr val="tx1"/>
              </a:solidFill>
              <a:round/>
              <a:headEnd/>
              <a:tailEnd/>
            </a:ln>
          </p:spPr>
          <p:txBody>
            <a:bodyPr anchor="ctr"/>
            <a:lstStyle/>
            <a:p>
              <a:endParaRPr lang="en-GB"/>
            </a:p>
          </p:txBody>
        </p:sp>
        <p:sp>
          <p:nvSpPr>
            <p:cNvPr id="50275" name="Line 33"/>
            <p:cNvSpPr>
              <a:spLocks noChangeShapeType="1"/>
            </p:cNvSpPr>
            <p:nvPr/>
          </p:nvSpPr>
          <p:spPr bwMode="auto">
            <a:xfrm flipH="1">
              <a:off x="5168900" y="1473200"/>
              <a:ext cx="558800" cy="1308100"/>
            </a:xfrm>
            <a:prstGeom prst="line">
              <a:avLst/>
            </a:prstGeom>
            <a:noFill/>
            <a:ln w="28575">
              <a:solidFill>
                <a:schemeClr val="tx1"/>
              </a:solidFill>
              <a:round/>
              <a:headEnd/>
              <a:tailEnd/>
            </a:ln>
          </p:spPr>
          <p:txBody>
            <a:bodyPr anchor="ctr"/>
            <a:lstStyle/>
            <a:p>
              <a:endParaRPr lang="en-GB"/>
            </a:p>
          </p:txBody>
        </p:sp>
        <p:sp>
          <p:nvSpPr>
            <p:cNvPr id="50276" name="Line 34"/>
            <p:cNvSpPr>
              <a:spLocks noChangeShapeType="1"/>
            </p:cNvSpPr>
            <p:nvPr/>
          </p:nvSpPr>
          <p:spPr bwMode="auto">
            <a:xfrm flipH="1">
              <a:off x="5372100" y="1689100"/>
              <a:ext cx="800100" cy="1219200"/>
            </a:xfrm>
            <a:prstGeom prst="line">
              <a:avLst/>
            </a:prstGeom>
            <a:noFill/>
            <a:ln w="28575">
              <a:solidFill>
                <a:schemeClr val="tx1"/>
              </a:solidFill>
              <a:round/>
              <a:headEnd/>
              <a:tailEnd/>
            </a:ln>
          </p:spPr>
          <p:txBody>
            <a:bodyPr anchor="ctr"/>
            <a:lstStyle/>
            <a:p>
              <a:endParaRPr lang="en-GB"/>
            </a:p>
          </p:txBody>
        </p:sp>
        <p:sp>
          <p:nvSpPr>
            <p:cNvPr id="50277" name="Line 35"/>
            <p:cNvSpPr>
              <a:spLocks noChangeShapeType="1"/>
            </p:cNvSpPr>
            <p:nvPr/>
          </p:nvSpPr>
          <p:spPr bwMode="auto">
            <a:xfrm flipH="1" flipV="1">
              <a:off x="5676900" y="3721100"/>
              <a:ext cx="1625600" cy="50800"/>
            </a:xfrm>
            <a:prstGeom prst="line">
              <a:avLst/>
            </a:prstGeom>
            <a:noFill/>
            <a:ln w="28575">
              <a:solidFill>
                <a:schemeClr val="tx1"/>
              </a:solidFill>
              <a:round/>
              <a:headEnd/>
              <a:tailEnd/>
            </a:ln>
          </p:spPr>
          <p:txBody>
            <a:bodyPr anchor="ctr"/>
            <a:lstStyle/>
            <a:p>
              <a:endParaRPr lang="en-GB"/>
            </a:p>
          </p:txBody>
        </p:sp>
        <p:sp>
          <p:nvSpPr>
            <p:cNvPr id="50278" name="Line 36"/>
            <p:cNvSpPr>
              <a:spLocks noChangeShapeType="1"/>
            </p:cNvSpPr>
            <p:nvPr/>
          </p:nvSpPr>
          <p:spPr bwMode="auto">
            <a:xfrm flipH="1" flipV="1">
              <a:off x="5613400" y="4013200"/>
              <a:ext cx="1625600" cy="317500"/>
            </a:xfrm>
            <a:prstGeom prst="line">
              <a:avLst/>
            </a:prstGeom>
            <a:noFill/>
            <a:ln w="28575">
              <a:solidFill>
                <a:schemeClr val="tx1"/>
              </a:solidFill>
              <a:round/>
              <a:headEnd/>
              <a:tailEnd/>
            </a:ln>
          </p:spPr>
          <p:txBody>
            <a:bodyPr anchor="ctr"/>
            <a:lstStyle/>
            <a:p>
              <a:endParaRPr lang="en-GB"/>
            </a:p>
          </p:txBody>
        </p:sp>
        <p:sp>
          <p:nvSpPr>
            <p:cNvPr id="50279" name="Line 37"/>
            <p:cNvSpPr>
              <a:spLocks noChangeShapeType="1"/>
            </p:cNvSpPr>
            <p:nvPr/>
          </p:nvSpPr>
          <p:spPr bwMode="auto">
            <a:xfrm>
              <a:off x="4978400" y="4711700"/>
              <a:ext cx="508000" cy="1625600"/>
            </a:xfrm>
            <a:prstGeom prst="line">
              <a:avLst/>
            </a:prstGeom>
            <a:noFill/>
            <a:ln w="28575">
              <a:solidFill>
                <a:schemeClr val="tx1"/>
              </a:solidFill>
              <a:round/>
              <a:headEnd/>
              <a:tailEnd/>
            </a:ln>
          </p:spPr>
          <p:txBody>
            <a:bodyPr anchor="ctr"/>
            <a:lstStyle/>
            <a:p>
              <a:endParaRPr lang="en-GB"/>
            </a:p>
          </p:txBody>
        </p:sp>
        <p:sp>
          <p:nvSpPr>
            <p:cNvPr id="50280" name="Line 38"/>
            <p:cNvSpPr>
              <a:spLocks noChangeShapeType="1"/>
            </p:cNvSpPr>
            <p:nvPr/>
          </p:nvSpPr>
          <p:spPr bwMode="auto">
            <a:xfrm>
              <a:off x="5207000" y="4584700"/>
              <a:ext cx="800100" cy="1549400"/>
            </a:xfrm>
            <a:prstGeom prst="line">
              <a:avLst/>
            </a:prstGeom>
            <a:noFill/>
            <a:ln w="28575">
              <a:solidFill>
                <a:schemeClr val="tx1"/>
              </a:solidFill>
              <a:round/>
              <a:headEnd/>
              <a:tailEnd/>
            </a:ln>
          </p:spPr>
          <p:txBody>
            <a:bodyPr anchor="ctr"/>
            <a:lstStyle/>
            <a:p>
              <a:endParaRPr lang="en-GB"/>
            </a:p>
          </p:txBody>
        </p:sp>
        <p:sp>
          <p:nvSpPr>
            <p:cNvPr id="50281" name="Line 39"/>
            <p:cNvSpPr>
              <a:spLocks noChangeShapeType="1"/>
            </p:cNvSpPr>
            <p:nvPr/>
          </p:nvSpPr>
          <p:spPr bwMode="auto">
            <a:xfrm flipH="1">
              <a:off x="2921000" y="4584700"/>
              <a:ext cx="1079500" cy="1409700"/>
            </a:xfrm>
            <a:prstGeom prst="line">
              <a:avLst/>
            </a:prstGeom>
            <a:noFill/>
            <a:ln w="28575">
              <a:solidFill>
                <a:schemeClr val="tx1"/>
              </a:solidFill>
              <a:round/>
              <a:headEnd/>
              <a:tailEnd/>
            </a:ln>
          </p:spPr>
          <p:txBody>
            <a:bodyPr anchor="ctr"/>
            <a:lstStyle/>
            <a:p>
              <a:endParaRPr lang="en-GB"/>
            </a:p>
          </p:txBody>
        </p:sp>
        <p:sp>
          <p:nvSpPr>
            <p:cNvPr id="50282" name="Line 40"/>
            <p:cNvSpPr>
              <a:spLocks noChangeShapeType="1"/>
            </p:cNvSpPr>
            <p:nvPr/>
          </p:nvSpPr>
          <p:spPr bwMode="auto">
            <a:xfrm flipH="1">
              <a:off x="2514600" y="4483100"/>
              <a:ext cx="1320800" cy="1143000"/>
            </a:xfrm>
            <a:prstGeom prst="line">
              <a:avLst/>
            </a:prstGeom>
            <a:noFill/>
            <a:ln w="28575">
              <a:solidFill>
                <a:schemeClr val="tx1"/>
              </a:solidFill>
              <a:round/>
              <a:headEnd/>
              <a:tailEnd/>
            </a:ln>
          </p:spPr>
          <p:txBody>
            <a:bodyPr anchor="ctr"/>
            <a:lstStyle/>
            <a:p>
              <a:endParaRPr lang="en-GB"/>
            </a:p>
          </p:txBody>
        </p:sp>
      </p:grpSp>
      <p:pic>
        <p:nvPicPr>
          <p:cNvPr id="111" name="Picture 80" descr="EU_Flagpng"/>
          <p:cNvPicPr>
            <a:picLocks noChangeAspect="1" noChangeArrowheads="1"/>
          </p:cNvPicPr>
          <p:nvPr/>
        </p:nvPicPr>
        <p:blipFill>
          <a:blip r:embed="rId2" cstate="print"/>
          <a:srcRect/>
          <a:stretch>
            <a:fillRect/>
          </a:stretch>
        </p:blipFill>
        <p:spPr bwMode="auto">
          <a:xfrm>
            <a:off x="3467100" y="2768600"/>
            <a:ext cx="2228850" cy="2124075"/>
          </a:xfrm>
          <a:prstGeom prst="rect">
            <a:avLst/>
          </a:prstGeom>
          <a:noFill/>
          <a:ln w="9525">
            <a:noFill/>
            <a:miter lim="800000"/>
            <a:headEnd/>
            <a:tailEnd/>
          </a:ln>
        </p:spPr>
      </p:pic>
      <p:sp>
        <p:nvSpPr>
          <p:cNvPr id="112" name="Text Box 82"/>
          <p:cNvSpPr txBox="1">
            <a:spLocks noChangeArrowheads="1"/>
          </p:cNvSpPr>
          <p:nvPr/>
        </p:nvSpPr>
        <p:spPr bwMode="auto">
          <a:xfrm>
            <a:off x="4003675" y="3540125"/>
            <a:ext cx="1162050" cy="581025"/>
          </a:xfrm>
          <a:prstGeom prst="rect">
            <a:avLst/>
          </a:prstGeom>
          <a:noFill/>
          <a:ln w="9525">
            <a:noFill/>
            <a:miter lim="800000"/>
            <a:headEnd/>
            <a:tailEnd/>
          </a:ln>
        </p:spPr>
        <p:txBody>
          <a:bodyPr wrap="none">
            <a:spAutoFit/>
          </a:bodyPr>
          <a:lstStyle/>
          <a:p>
            <a:pPr marL="3175" algn="ctr"/>
            <a:r>
              <a:rPr lang="de-DE" sz="1600" b="1">
                <a:solidFill>
                  <a:srgbClr val="FFFF00"/>
                </a:solidFill>
                <a:latin typeface="Verdana" pitchFamily="34" charset="0"/>
              </a:rPr>
              <a:t>EIP </a:t>
            </a:r>
          </a:p>
          <a:p>
            <a:pPr marL="3175" algn="ctr"/>
            <a:r>
              <a:rPr lang="de-DE" sz="1600" b="1">
                <a:solidFill>
                  <a:srgbClr val="FFFF00"/>
                </a:solidFill>
                <a:latin typeface="Verdana" pitchFamily="34" charset="0"/>
              </a:rPr>
              <a:t>Network</a:t>
            </a:r>
          </a:p>
        </p:txBody>
      </p:sp>
      <p:grpSp>
        <p:nvGrpSpPr>
          <p:cNvPr id="3" name="Group 112"/>
          <p:cNvGrpSpPr>
            <a:grpSpLocks/>
          </p:cNvGrpSpPr>
          <p:nvPr/>
        </p:nvGrpSpPr>
        <p:grpSpPr bwMode="auto">
          <a:xfrm>
            <a:off x="2527300" y="1336675"/>
            <a:ext cx="2336800" cy="914400"/>
            <a:chOff x="2527300" y="1206500"/>
            <a:chExt cx="2336800" cy="914400"/>
          </a:xfrm>
        </p:grpSpPr>
        <p:sp>
          <p:nvSpPr>
            <p:cNvPr id="50262" name="Line 17"/>
            <p:cNvSpPr>
              <a:spLocks noChangeShapeType="1"/>
            </p:cNvSpPr>
            <p:nvPr/>
          </p:nvSpPr>
          <p:spPr bwMode="auto">
            <a:xfrm flipV="1">
              <a:off x="2527300" y="1816100"/>
              <a:ext cx="1651000" cy="139700"/>
            </a:xfrm>
            <a:prstGeom prst="line">
              <a:avLst/>
            </a:prstGeom>
            <a:noFill/>
            <a:ln w="9525">
              <a:solidFill>
                <a:schemeClr val="tx1"/>
              </a:solidFill>
              <a:round/>
              <a:headEnd/>
              <a:tailEnd/>
            </a:ln>
          </p:spPr>
          <p:txBody>
            <a:bodyPr anchor="ctr"/>
            <a:lstStyle/>
            <a:p>
              <a:endParaRPr lang="en-GB"/>
            </a:p>
          </p:txBody>
        </p:sp>
        <p:sp>
          <p:nvSpPr>
            <p:cNvPr id="50263" name="Line 18"/>
            <p:cNvSpPr>
              <a:spLocks noChangeShapeType="1"/>
            </p:cNvSpPr>
            <p:nvPr/>
          </p:nvSpPr>
          <p:spPr bwMode="auto">
            <a:xfrm>
              <a:off x="3517900" y="1295400"/>
              <a:ext cx="774700" cy="368300"/>
            </a:xfrm>
            <a:prstGeom prst="line">
              <a:avLst/>
            </a:prstGeom>
            <a:noFill/>
            <a:ln w="9525">
              <a:solidFill>
                <a:schemeClr val="tx1"/>
              </a:solidFill>
              <a:round/>
              <a:headEnd/>
              <a:tailEnd/>
            </a:ln>
          </p:spPr>
          <p:txBody>
            <a:bodyPr anchor="ctr"/>
            <a:lstStyle/>
            <a:p>
              <a:endParaRPr lang="en-GB"/>
            </a:p>
          </p:txBody>
        </p:sp>
        <p:sp>
          <p:nvSpPr>
            <p:cNvPr id="50264" name="Line 19"/>
            <p:cNvSpPr>
              <a:spLocks noChangeShapeType="1"/>
            </p:cNvSpPr>
            <p:nvPr/>
          </p:nvSpPr>
          <p:spPr bwMode="auto">
            <a:xfrm>
              <a:off x="4089400" y="1244600"/>
              <a:ext cx="266700" cy="317500"/>
            </a:xfrm>
            <a:prstGeom prst="line">
              <a:avLst/>
            </a:prstGeom>
            <a:noFill/>
            <a:ln w="9525">
              <a:solidFill>
                <a:schemeClr val="tx1"/>
              </a:solidFill>
              <a:round/>
              <a:headEnd/>
              <a:tailEnd/>
            </a:ln>
          </p:spPr>
          <p:txBody>
            <a:bodyPr anchor="ctr"/>
            <a:lstStyle/>
            <a:p>
              <a:endParaRPr lang="en-GB"/>
            </a:p>
          </p:txBody>
        </p:sp>
        <p:sp>
          <p:nvSpPr>
            <p:cNvPr id="50265" name="Line 20"/>
            <p:cNvSpPr>
              <a:spLocks noChangeShapeType="1"/>
            </p:cNvSpPr>
            <p:nvPr/>
          </p:nvSpPr>
          <p:spPr bwMode="auto">
            <a:xfrm flipH="1">
              <a:off x="4584700" y="1206500"/>
              <a:ext cx="76200" cy="317500"/>
            </a:xfrm>
            <a:prstGeom prst="line">
              <a:avLst/>
            </a:prstGeom>
            <a:noFill/>
            <a:ln w="9525">
              <a:solidFill>
                <a:schemeClr val="tx1"/>
              </a:solidFill>
              <a:round/>
              <a:headEnd/>
              <a:tailEnd/>
            </a:ln>
          </p:spPr>
          <p:txBody>
            <a:bodyPr anchor="ctr"/>
            <a:lstStyle/>
            <a:p>
              <a:endParaRPr lang="en-GB"/>
            </a:p>
          </p:txBody>
        </p:sp>
        <p:pic>
          <p:nvPicPr>
            <p:cNvPr id="50266" name="Picture 41" descr="Vache"/>
            <p:cNvPicPr>
              <a:picLocks noChangeAspect="1" noChangeArrowheads="1"/>
            </p:cNvPicPr>
            <p:nvPr/>
          </p:nvPicPr>
          <p:blipFill>
            <a:blip r:embed="rId3" cstate="print"/>
            <a:srcRect/>
            <a:stretch>
              <a:fillRect/>
            </a:stretch>
          </p:blipFill>
          <p:spPr bwMode="auto">
            <a:xfrm>
              <a:off x="4191000" y="1485900"/>
              <a:ext cx="673100" cy="635000"/>
            </a:xfrm>
            <a:prstGeom prst="rect">
              <a:avLst/>
            </a:prstGeom>
            <a:noFill/>
            <a:ln w="9525">
              <a:noFill/>
              <a:miter lim="800000"/>
              <a:headEnd/>
              <a:tailEnd/>
            </a:ln>
          </p:spPr>
        </p:pic>
      </p:grpSp>
      <p:grpSp>
        <p:nvGrpSpPr>
          <p:cNvPr id="4" name="Group 118"/>
          <p:cNvGrpSpPr>
            <a:grpSpLocks/>
          </p:cNvGrpSpPr>
          <p:nvPr/>
        </p:nvGrpSpPr>
        <p:grpSpPr bwMode="auto">
          <a:xfrm>
            <a:off x="1790700" y="4092575"/>
            <a:ext cx="1181100" cy="1143000"/>
            <a:chOff x="1790700" y="3962400"/>
            <a:chExt cx="1181100" cy="1143000"/>
          </a:xfrm>
        </p:grpSpPr>
        <p:sp>
          <p:nvSpPr>
            <p:cNvPr id="50258" name="Line 2"/>
            <p:cNvSpPr>
              <a:spLocks noChangeShapeType="1"/>
            </p:cNvSpPr>
            <p:nvPr/>
          </p:nvSpPr>
          <p:spPr bwMode="auto">
            <a:xfrm flipV="1">
              <a:off x="2120900" y="4927600"/>
              <a:ext cx="330200" cy="177800"/>
            </a:xfrm>
            <a:prstGeom prst="line">
              <a:avLst/>
            </a:prstGeom>
            <a:noFill/>
            <a:ln w="9525">
              <a:solidFill>
                <a:schemeClr val="tx1"/>
              </a:solidFill>
              <a:round/>
              <a:headEnd/>
              <a:tailEnd/>
            </a:ln>
          </p:spPr>
          <p:txBody>
            <a:bodyPr anchor="ctr"/>
            <a:lstStyle/>
            <a:p>
              <a:endParaRPr lang="en-GB"/>
            </a:p>
          </p:txBody>
        </p:sp>
        <p:sp>
          <p:nvSpPr>
            <p:cNvPr id="50259" name="Line 3"/>
            <p:cNvSpPr>
              <a:spLocks noChangeShapeType="1"/>
            </p:cNvSpPr>
            <p:nvPr/>
          </p:nvSpPr>
          <p:spPr bwMode="auto">
            <a:xfrm>
              <a:off x="1879600" y="4648200"/>
              <a:ext cx="482600" cy="50800"/>
            </a:xfrm>
            <a:prstGeom prst="line">
              <a:avLst/>
            </a:prstGeom>
            <a:noFill/>
            <a:ln w="9525">
              <a:solidFill>
                <a:schemeClr val="tx1"/>
              </a:solidFill>
              <a:round/>
              <a:headEnd/>
              <a:tailEnd/>
            </a:ln>
          </p:spPr>
          <p:txBody>
            <a:bodyPr anchor="ctr"/>
            <a:lstStyle/>
            <a:p>
              <a:endParaRPr lang="en-GB"/>
            </a:p>
          </p:txBody>
        </p:sp>
        <p:sp>
          <p:nvSpPr>
            <p:cNvPr id="50260" name="Line 4"/>
            <p:cNvSpPr>
              <a:spLocks noChangeShapeType="1"/>
            </p:cNvSpPr>
            <p:nvPr/>
          </p:nvSpPr>
          <p:spPr bwMode="auto">
            <a:xfrm>
              <a:off x="1790700" y="3962400"/>
              <a:ext cx="749300" cy="533400"/>
            </a:xfrm>
            <a:prstGeom prst="line">
              <a:avLst/>
            </a:prstGeom>
            <a:noFill/>
            <a:ln w="9525">
              <a:solidFill>
                <a:schemeClr val="tx1"/>
              </a:solidFill>
              <a:round/>
              <a:headEnd/>
              <a:tailEnd/>
            </a:ln>
          </p:spPr>
          <p:txBody>
            <a:bodyPr anchor="ctr"/>
            <a:lstStyle/>
            <a:p>
              <a:endParaRPr lang="en-GB"/>
            </a:p>
          </p:txBody>
        </p:sp>
        <p:pic>
          <p:nvPicPr>
            <p:cNvPr id="50261" name="Picture 42" descr="wheat-png"/>
            <p:cNvPicPr>
              <a:picLocks noChangeAspect="1" noChangeArrowheads="1"/>
            </p:cNvPicPr>
            <p:nvPr/>
          </p:nvPicPr>
          <p:blipFill>
            <a:blip r:embed="rId4" cstate="print"/>
            <a:srcRect/>
            <a:stretch>
              <a:fillRect/>
            </a:stretch>
          </p:blipFill>
          <p:spPr bwMode="auto">
            <a:xfrm>
              <a:off x="2330450" y="4419600"/>
              <a:ext cx="641350" cy="641350"/>
            </a:xfrm>
            <a:prstGeom prst="rect">
              <a:avLst/>
            </a:prstGeom>
            <a:noFill/>
            <a:ln w="9525">
              <a:noFill/>
              <a:miter lim="800000"/>
              <a:headEnd/>
              <a:tailEnd/>
            </a:ln>
          </p:spPr>
        </p:pic>
      </p:grpSp>
      <p:grpSp>
        <p:nvGrpSpPr>
          <p:cNvPr id="5" name="Group 123"/>
          <p:cNvGrpSpPr>
            <a:grpSpLocks/>
          </p:cNvGrpSpPr>
          <p:nvPr/>
        </p:nvGrpSpPr>
        <p:grpSpPr bwMode="auto">
          <a:xfrm>
            <a:off x="5932488" y="4662488"/>
            <a:ext cx="1154112" cy="1182687"/>
            <a:chOff x="5932488" y="4532313"/>
            <a:chExt cx="1154112" cy="1182687"/>
          </a:xfrm>
        </p:grpSpPr>
        <p:sp>
          <p:nvSpPr>
            <p:cNvPr id="50252" name="Line 12"/>
            <p:cNvSpPr>
              <a:spLocks noChangeShapeType="1"/>
            </p:cNvSpPr>
            <p:nvPr/>
          </p:nvSpPr>
          <p:spPr bwMode="auto">
            <a:xfrm flipH="1" flipV="1">
              <a:off x="6388100" y="5054600"/>
              <a:ext cx="101600" cy="660400"/>
            </a:xfrm>
            <a:prstGeom prst="line">
              <a:avLst/>
            </a:prstGeom>
            <a:noFill/>
            <a:ln w="9525">
              <a:solidFill>
                <a:schemeClr val="tx1"/>
              </a:solidFill>
              <a:round/>
              <a:headEnd/>
              <a:tailEnd/>
            </a:ln>
          </p:spPr>
          <p:txBody>
            <a:bodyPr anchor="ctr"/>
            <a:lstStyle/>
            <a:p>
              <a:endParaRPr lang="en-GB"/>
            </a:p>
          </p:txBody>
        </p:sp>
        <p:sp>
          <p:nvSpPr>
            <p:cNvPr id="50253" name="Line 13"/>
            <p:cNvSpPr>
              <a:spLocks noChangeShapeType="1"/>
            </p:cNvSpPr>
            <p:nvPr/>
          </p:nvSpPr>
          <p:spPr bwMode="auto">
            <a:xfrm flipH="1" flipV="1">
              <a:off x="6413500" y="5041900"/>
              <a:ext cx="520700" cy="241300"/>
            </a:xfrm>
            <a:prstGeom prst="line">
              <a:avLst/>
            </a:prstGeom>
            <a:noFill/>
            <a:ln w="9525">
              <a:solidFill>
                <a:schemeClr val="tx1"/>
              </a:solidFill>
              <a:round/>
              <a:headEnd/>
              <a:tailEnd/>
            </a:ln>
          </p:spPr>
          <p:txBody>
            <a:bodyPr anchor="ctr"/>
            <a:lstStyle/>
            <a:p>
              <a:endParaRPr lang="en-GB"/>
            </a:p>
          </p:txBody>
        </p:sp>
        <p:sp>
          <p:nvSpPr>
            <p:cNvPr id="50254" name="Line 14"/>
            <p:cNvSpPr>
              <a:spLocks noChangeShapeType="1"/>
            </p:cNvSpPr>
            <p:nvPr/>
          </p:nvSpPr>
          <p:spPr bwMode="auto">
            <a:xfrm flipH="1" flipV="1">
              <a:off x="6629400" y="4838700"/>
              <a:ext cx="457200" cy="38100"/>
            </a:xfrm>
            <a:prstGeom prst="line">
              <a:avLst/>
            </a:prstGeom>
            <a:noFill/>
            <a:ln w="9525">
              <a:solidFill>
                <a:schemeClr val="tx1"/>
              </a:solidFill>
              <a:round/>
              <a:headEnd/>
              <a:tailEnd/>
            </a:ln>
          </p:spPr>
          <p:txBody>
            <a:bodyPr anchor="ctr"/>
            <a:lstStyle/>
            <a:p>
              <a:endParaRPr lang="en-GB"/>
            </a:p>
          </p:txBody>
        </p:sp>
        <p:grpSp>
          <p:nvGrpSpPr>
            <p:cNvPr id="6" name="Group 43"/>
            <p:cNvGrpSpPr>
              <a:grpSpLocks/>
            </p:cNvGrpSpPr>
            <p:nvPr/>
          </p:nvGrpSpPr>
          <p:grpSpPr bwMode="auto">
            <a:xfrm>
              <a:off x="5932488" y="4532313"/>
              <a:ext cx="693737" cy="600075"/>
              <a:chOff x="3257" y="1799"/>
              <a:chExt cx="437" cy="378"/>
            </a:xfrm>
          </p:grpSpPr>
          <p:sp>
            <p:nvSpPr>
              <p:cNvPr id="50256" name="Oval 44"/>
              <p:cNvSpPr>
                <a:spLocks noChangeArrowheads="1"/>
              </p:cNvSpPr>
              <p:nvPr/>
            </p:nvSpPr>
            <p:spPr bwMode="auto">
              <a:xfrm>
                <a:off x="3257" y="1799"/>
                <a:ext cx="437" cy="378"/>
              </a:xfrm>
              <a:prstGeom prst="ellipse">
                <a:avLst/>
              </a:prstGeom>
              <a:solidFill>
                <a:srgbClr val="339966"/>
              </a:solidFill>
              <a:ln w="9525">
                <a:noFill/>
                <a:round/>
                <a:headEnd/>
                <a:tailEnd/>
              </a:ln>
            </p:spPr>
            <p:txBody>
              <a:bodyPr wrap="none" anchor="ctr"/>
              <a:lstStyle/>
              <a:p>
                <a:pPr marL="3175" algn="ctr"/>
                <a:endParaRPr lang="de-DE" sz="2000" b="1">
                  <a:solidFill>
                    <a:srgbClr val="FFFFFF"/>
                  </a:solidFill>
                  <a:latin typeface="Verdana" pitchFamily="34" charset="0"/>
                </a:endParaRPr>
              </a:p>
            </p:txBody>
          </p:sp>
          <p:pic>
            <p:nvPicPr>
              <p:cNvPr id="50257" name="Picture 45" descr="00631-300"/>
              <p:cNvPicPr>
                <a:picLocks noChangeAspect="1" noChangeArrowheads="1"/>
              </p:cNvPicPr>
              <p:nvPr/>
            </p:nvPicPr>
            <p:blipFill>
              <a:blip r:embed="rId5" cstate="print"/>
              <a:srcRect/>
              <a:stretch>
                <a:fillRect/>
              </a:stretch>
            </p:blipFill>
            <p:spPr bwMode="auto">
              <a:xfrm>
                <a:off x="3340" y="1861"/>
                <a:ext cx="248" cy="248"/>
              </a:xfrm>
              <a:prstGeom prst="rect">
                <a:avLst/>
              </a:prstGeom>
              <a:noFill/>
              <a:ln w="9525">
                <a:noFill/>
                <a:miter lim="800000"/>
                <a:headEnd/>
                <a:tailEnd/>
              </a:ln>
            </p:spPr>
          </p:pic>
        </p:grpSp>
      </p:grpSp>
      <p:grpSp>
        <p:nvGrpSpPr>
          <p:cNvPr id="7" name="Group 130"/>
          <p:cNvGrpSpPr>
            <a:grpSpLocks/>
          </p:cNvGrpSpPr>
          <p:nvPr/>
        </p:nvGrpSpPr>
        <p:grpSpPr bwMode="auto">
          <a:xfrm>
            <a:off x="1790700" y="2149475"/>
            <a:ext cx="1181100" cy="1930400"/>
            <a:chOff x="1790700" y="2019300"/>
            <a:chExt cx="1181100" cy="1930400"/>
          </a:xfrm>
        </p:grpSpPr>
        <p:sp>
          <p:nvSpPr>
            <p:cNvPr id="50246" name="Line 5"/>
            <p:cNvSpPr>
              <a:spLocks noChangeShapeType="1"/>
            </p:cNvSpPr>
            <p:nvPr/>
          </p:nvSpPr>
          <p:spPr bwMode="auto">
            <a:xfrm flipV="1">
              <a:off x="1816100" y="3098800"/>
              <a:ext cx="596900" cy="279400"/>
            </a:xfrm>
            <a:prstGeom prst="line">
              <a:avLst/>
            </a:prstGeom>
            <a:noFill/>
            <a:ln w="9525">
              <a:solidFill>
                <a:schemeClr val="tx1"/>
              </a:solidFill>
              <a:round/>
              <a:headEnd/>
              <a:tailEnd/>
            </a:ln>
          </p:spPr>
          <p:txBody>
            <a:bodyPr anchor="ctr"/>
            <a:lstStyle/>
            <a:p>
              <a:endParaRPr lang="en-GB"/>
            </a:p>
          </p:txBody>
        </p:sp>
        <p:sp>
          <p:nvSpPr>
            <p:cNvPr id="50247" name="Line 6"/>
            <p:cNvSpPr>
              <a:spLocks noChangeShapeType="1"/>
            </p:cNvSpPr>
            <p:nvPr/>
          </p:nvSpPr>
          <p:spPr bwMode="auto">
            <a:xfrm>
              <a:off x="1930400" y="2857500"/>
              <a:ext cx="444500" cy="0"/>
            </a:xfrm>
            <a:prstGeom prst="line">
              <a:avLst/>
            </a:prstGeom>
            <a:noFill/>
            <a:ln w="9525">
              <a:solidFill>
                <a:schemeClr val="tx1"/>
              </a:solidFill>
              <a:round/>
              <a:headEnd/>
              <a:tailEnd/>
            </a:ln>
          </p:spPr>
          <p:txBody>
            <a:bodyPr anchor="ctr"/>
            <a:lstStyle/>
            <a:p>
              <a:endParaRPr lang="en-GB"/>
            </a:p>
          </p:txBody>
        </p:sp>
        <p:sp>
          <p:nvSpPr>
            <p:cNvPr id="50248" name="Line 7"/>
            <p:cNvSpPr>
              <a:spLocks noChangeShapeType="1"/>
            </p:cNvSpPr>
            <p:nvPr/>
          </p:nvSpPr>
          <p:spPr bwMode="auto">
            <a:xfrm>
              <a:off x="2184400" y="2400300"/>
              <a:ext cx="292100" cy="317500"/>
            </a:xfrm>
            <a:prstGeom prst="line">
              <a:avLst/>
            </a:prstGeom>
            <a:noFill/>
            <a:ln w="9525">
              <a:solidFill>
                <a:schemeClr val="tx1"/>
              </a:solidFill>
              <a:round/>
              <a:headEnd/>
              <a:tailEnd/>
            </a:ln>
          </p:spPr>
          <p:txBody>
            <a:bodyPr anchor="ctr"/>
            <a:lstStyle/>
            <a:p>
              <a:endParaRPr lang="en-GB"/>
            </a:p>
          </p:txBody>
        </p:sp>
        <p:sp>
          <p:nvSpPr>
            <p:cNvPr id="50249" name="Line 15"/>
            <p:cNvSpPr>
              <a:spLocks noChangeShapeType="1"/>
            </p:cNvSpPr>
            <p:nvPr/>
          </p:nvSpPr>
          <p:spPr bwMode="auto">
            <a:xfrm flipV="1">
              <a:off x="1790700" y="3213100"/>
              <a:ext cx="787400" cy="736600"/>
            </a:xfrm>
            <a:prstGeom prst="line">
              <a:avLst/>
            </a:prstGeom>
            <a:noFill/>
            <a:ln w="9525">
              <a:solidFill>
                <a:schemeClr val="tx1"/>
              </a:solidFill>
              <a:round/>
              <a:headEnd/>
              <a:tailEnd/>
            </a:ln>
          </p:spPr>
          <p:txBody>
            <a:bodyPr anchor="ctr"/>
            <a:lstStyle/>
            <a:p>
              <a:endParaRPr lang="en-GB"/>
            </a:p>
          </p:txBody>
        </p:sp>
        <p:sp>
          <p:nvSpPr>
            <p:cNvPr id="50250" name="Line 16"/>
            <p:cNvSpPr>
              <a:spLocks noChangeShapeType="1"/>
            </p:cNvSpPr>
            <p:nvPr/>
          </p:nvSpPr>
          <p:spPr bwMode="auto">
            <a:xfrm>
              <a:off x="2501900" y="2019300"/>
              <a:ext cx="165100" cy="596900"/>
            </a:xfrm>
            <a:prstGeom prst="line">
              <a:avLst/>
            </a:prstGeom>
            <a:noFill/>
            <a:ln w="9525">
              <a:solidFill>
                <a:schemeClr val="tx1"/>
              </a:solidFill>
              <a:round/>
              <a:headEnd/>
              <a:tailEnd/>
            </a:ln>
          </p:spPr>
          <p:txBody>
            <a:bodyPr anchor="ctr"/>
            <a:lstStyle/>
            <a:p>
              <a:endParaRPr lang="en-GB"/>
            </a:p>
          </p:txBody>
        </p:sp>
        <p:sp>
          <p:nvSpPr>
            <p:cNvPr id="50251" name="Oval 90"/>
            <p:cNvSpPr>
              <a:spLocks noChangeArrowheads="1"/>
            </p:cNvSpPr>
            <p:nvPr/>
          </p:nvSpPr>
          <p:spPr bwMode="auto">
            <a:xfrm>
              <a:off x="2238375" y="2486025"/>
              <a:ext cx="733425" cy="714375"/>
            </a:xfrm>
            <a:prstGeom prst="ellipse">
              <a:avLst/>
            </a:prstGeom>
            <a:solidFill>
              <a:srgbClr val="F91B50"/>
            </a:solidFill>
            <a:ln w="9525">
              <a:noFill/>
              <a:round/>
              <a:headEnd/>
              <a:tailEnd/>
            </a:ln>
          </p:spPr>
          <p:txBody>
            <a:bodyPr wrap="none" anchor="ctr"/>
            <a:lstStyle/>
            <a:p>
              <a:pPr marL="3175" algn="ctr"/>
              <a:r>
                <a:rPr lang="de-DE" sz="1200" b="1">
                  <a:solidFill>
                    <a:srgbClr val="0F5494"/>
                  </a:solidFill>
                  <a:latin typeface="Verdana" pitchFamily="34" charset="0"/>
                </a:rPr>
                <a:t>NW</a:t>
              </a:r>
            </a:p>
          </p:txBody>
        </p:sp>
      </p:grpSp>
      <p:grpSp>
        <p:nvGrpSpPr>
          <p:cNvPr id="8" name="Group 137"/>
          <p:cNvGrpSpPr>
            <a:grpSpLocks/>
          </p:cNvGrpSpPr>
          <p:nvPr/>
        </p:nvGrpSpPr>
        <p:grpSpPr bwMode="auto">
          <a:xfrm>
            <a:off x="5905500" y="2098675"/>
            <a:ext cx="1447800" cy="1270000"/>
            <a:chOff x="5905500" y="1968500"/>
            <a:chExt cx="1447800" cy="1270000"/>
          </a:xfrm>
        </p:grpSpPr>
        <p:sp>
          <p:nvSpPr>
            <p:cNvPr id="50241" name="Line 21"/>
            <p:cNvSpPr>
              <a:spLocks noChangeShapeType="1"/>
            </p:cNvSpPr>
            <p:nvPr/>
          </p:nvSpPr>
          <p:spPr bwMode="auto">
            <a:xfrm flipH="1">
              <a:off x="6350000" y="1968500"/>
              <a:ext cx="177800" cy="711200"/>
            </a:xfrm>
            <a:prstGeom prst="line">
              <a:avLst/>
            </a:prstGeom>
            <a:noFill/>
            <a:ln w="9525">
              <a:solidFill>
                <a:schemeClr val="tx1"/>
              </a:solidFill>
              <a:round/>
              <a:headEnd/>
              <a:tailEnd/>
            </a:ln>
          </p:spPr>
          <p:txBody>
            <a:bodyPr anchor="ctr"/>
            <a:lstStyle/>
            <a:p>
              <a:endParaRPr lang="en-GB"/>
            </a:p>
          </p:txBody>
        </p:sp>
        <p:sp>
          <p:nvSpPr>
            <p:cNvPr id="50242" name="Line 22"/>
            <p:cNvSpPr>
              <a:spLocks noChangeShapeType="1"/>
            </p:cNvSpPr>
            <p:nvPr/>
          </p:nvSpPr>
          <p:spPr bwMode="auto">
            <a:xfrm flipH="1">
              <a:off x="6502400" y="2324100"/>
              <a:ext cx="406400" cy="406400"/>
            </a:xfrm>
            <a:prstGeom prst="line">
              <a:avLst/>
            </a:prstGeom>
            <a:noFill/>
            <a:ln w="9525">
              <a:solidFill>
                <a:schemeClr val="tx1"/>
              </a:solidFill>
              <a:round/>
              <a:headEnd/>
              <a:tailEnd/>
            </a:ln>
          </p:spPr>
          <p:txBody>
            <a:bodyPr anchor="ctr"/>
            <a:lstStyle/>
            <a:p>
              <a:endParaRPr lang="en-GB"/>
            </a:p>
          </p:txBody>
        </p:sp>
        <p:sp>
          <p:nvSpPr>
            <p:cNvPr id="50243" name="Line 23"/>
            <p:cNvSpPr>
              <a:spLocks noChangeShapeType="1"/>
            </p:cNvSpPr>
            <p:nvPr/>
          </p:nvSpPr>
          <p:spPr bwMode="auto">
            <a:xfrm flipH="1">
              <a:off x="6553200" y="2717800"/>
              <a:ext cx="533400" cy="165100"/>
            </a:xfrm>
            <a:prstGeom prst="line">
              <a:avLst/>
            </a:prstGeom>
            <a:noFill/>
            <a:ln w="9525">
              <a:solidFill>
                <a:schemeClr val="tx1"/>
              </a:solidFill>
              <a:round/>
              <a:headEnd/>
              <a:tailEnd/>
            </a:ln>
          </p:spPr>
          <p:txBody>
            <a:bodyPr anchor="ctr"/>
            <a:lstStyle/>
            <a:p>
              <a:endParaRPr lang="en-GB"/>
            </a:p>
          </p:txBody>
        </p:sp>
        <p:sp>
          <p:nvSpPr>
            <p:cNvPr id="50244" name="Line 24"/>
            <p:cNvSpPr>
              <a:spLocks noChangeShapeType="1"/>
            </p:cNvSpPr>
            <p:nvPr/>
          </p:nvSpPr>
          <p:spPr bwMode="auto">
            <a:xfrm flipH="1" flipV="1">
              <a:off x="6502400" y="2997200"/>
              <a:ext cx="850900" cy="165100"/>
            </a:xfrm>
            <a:prstGeom prst="line">
              <a:avLst/>
            </a:prstGeom>
            <a:noFill/>
            <a:ln w="9525">
              <a:solidFill>
                <a:schemeClr val="tx1"/>
              </a:solidFill>
              <a:round/>
              <a:headEnd/>
              <a:tailEnd/>
            </a:ln>
          </p:spPr>
          <p:txBody>
            <a:bodyPr anchor="ctr"/>
            <a:lstStyle/>
            <a:p>
              <a:endParaRPr lang="en-GB"/>
            </a:p>
          </p:txBody>
        </p:sp>
        <p:sp>
          <p:nvSpPr>
            <p:cNvPr id="50245" name="Oval 91"/>
            <p:cNvSpPr>
              <a:spLocks noChangeArrowheads="1"/>
            </p:cNvSpPr>
            <p:nvPr/>
          </p:nvSpPr>
          <p:spPr bwMode="auto">
            <a:xfrm>
              <a:off x="5905500" y="2524125"/>
              <a:ext cx="733425" cy="714375"/>
            </a:xfrm>
            <a:prstGeom prst="ellipse">
              <a:avLst/>
            </a:prstGeom>
            <a:solidFill>
              <a:srgbClr val="F91B50"/>
            </a:solidFill>
            <a:ln w="9525">
              <a:noFill/>
              <a:round/>
              <a:headEnd/>
              <a:tailEnd/>
            </a:ln>
          </p:spPr>
          <p:txBody>
            <a:bodyPr wrap="none" anchor="ctr"/>
            <a:lstStyle/>
            <a:p>
              <a:pPr marL="3175" algn="ctr"/>
              <a:r>
                <a:rPr lang="de-DE" sz="1200" b="1">
                  <a:solidFill>
                    <a:srgbClr val="0F5494"/>
                  </a:solidFill>
                  <a:latin typeface="Verdana" pitchFamily="34" charset="0"/>
                </a:rPr>
                <a:t>NW</a:t>
              </a:r>
            </a:p>
          </p:txBody>
        </p:sp>
      </p:grpSp>
      <p:grpSp>
        <p:nvGrpSpPr>
          <p:cNvPr id="9" name="Group 143"/>
          <p:cNvGrpSpPr>
            <a:grpSpLocks/>
          </p:cNvGrpSpPr>
          <p:nvPr/>
        </p:nvGrpSpPr>
        <p:grpSpPr bwMode="auto">
          <a:xfrm>
            <a:off x="3429000" y="5454650"/>
            <a:ext cx="1536700" cy="1101725"/>
            <a:chOff x="3429000" y="5324475"/>
            <a:chExt cx="1536700" cy="1101725"/>
          </a:xfrm>
        </p:grpSpPr>
        <p:sp>
          <p:nvSpPr>
            <p:cNvPr id="50236" name="Line 8"/>
            <p:cNvSpPr>
              <a:spLocks noChangeShapeType="1"/>
            </p:cNvSpPr>
            <p:nvPr/>
          </p:nvSpPr>
          <p:spPr bwMode="auto">
            <a:xfrm flipV="1">
              <a:off x="3429000" y="5930900"/>
              <a:ext cx="762000" cy="342900"/>
            </a:xfrm>
            <a:prstGeom prst="line">
              <a:avLst/>
            </a:prstGeom>
            <a:noFill/>
            <a:ln w="9525">
              <a:solidFill>
                <a:schemeClr val="tx1"/>
              </a:solidFill>
              <a:round/>
              <a:headEnd/>
              <a:tailEnd/>
            </a:ln>
          </p:spPr>
          <p:txBody>
            <a:bodyPr anchor="ctr"/>
            <a:lstStyle/>
            <a:p>
              <a:endParaRPr lang="en-GB"/>
            </a:p>
          </p:txBody>
        </p:sp>
        <p:sp>
          <p:nvSpPr>
            <p:cNvPr id="50237" name="Line 9"/>
            <p:cNvSpPr>
              <a:spLocks noChangeShapeType="1"/>
            </p:cNvSpPr>
            <p:nvPr/>
          </p:nvSpPr>
          <p:spPr bwMode="auto">
            <a:xfrm flipV="1">
              <a:off x="3949700" y="6019800"/>
              <a:ext cx="368300" cy="393700"/>
            </a:xfrm>
            <a:prstGeom prst="line">
              <a:avLst/>
            </a:prstGeom>
            <a:noFill/>
            <a:ln w="9525">
              <a:solidFill>
                <a:schemeClr val="tx1"/>
              </a:solidFill>
              <a:round/>
              <a:headEnd/>
              <a:tailEnd/>
            </a:ln>
          </p:spPr>
          <p:txBody>
            <a:bodyPr anchor="ctr"/>
            <a:lstStyle/>
            <a:p>
              <a:endParaRPr lang="en-GB"/>
            </a:p>
          </p:txBody>
        </p:sp>
        <p:sp>
          <p:nvSpPr>
            <p:cNvPr id="50238" name="Line 10"/>
            <p:cNvSpPr>
              <a:spLocks noChangeShapeType="1"/>
            </p:cNvSpPr>
            <p:nvPr/>
          </p:nvSpPr>
          <p:spPr bwMode="auto">
            <a:xfrm flipH="1" flipV="1">
              <a:off x="4610100" y="6032500"/>
              <a:ext cx="355600" cy="393700"/>
            </a:xfrm>
            <a:prstGeom prst="line">
              <a:avLst/>
            </a:prstGeom>
            <a:noFill/>
            <a:ln w="9525">
              <a:solidFill>
                <a:schemeClr val="tx1"/>
              </a:solidFill>
              <a:round/>
              <a:headEnd/>
              <a:tailEnd/>
            </a:ln>
          </p:spPr>
          <p:txBody>
            <a:bodyPr anchor="ctr"/>
            <a:lstStyle/>
            <a:p>
              <a:endParaRPr lang="en-GB"/>
            </a:p>
          </p:txBody>
        </p:sp>
        <p:sp>
          <p:nvSpPr>
            <p:cNvPr id="50239" name="Line 11"/>
            <p:cNvSpPr>
              <a:spLocks noChangeShapeType="1"/>
            </p:cNvSpPr>
            <p:nvPr/>
          </p:nvSpPr>
          <p:spPr bwMode="auto">
            <a:xfrm flipV="1">
              <a:off x="4432300" y="6057900"/>
              <a:ext cx="63500" cy="355600"/>
            </a:xfrm>
            <a:prstGeom prst="line">
              <a:avLst/>
            </a:prstGeom>
            <a:noFill/>
            <a:ln w="9525">
              <a:solidFill>
                <a:schemeClr val="tx1"/>
              </a:solidFill>
              <a:round/>
              <a:headEnd/>
              <a:tailEnd/>
            </a:ln>
          </p:spPr>
          <p:txBody>
            <a:bodyPr anchor="ctr"/>
            <a:lstStyle/>
            <a:p>
              <a:endParaRPr lang="en-GB"/>
            </a:p>
          </p:txBody>
        </p:sp>
        <p:sp>
          <p:nvSpPr>
            <p:cNvPr id="50240" name="Oval 92"/>
            <p:cNvSpPr>
              <a:spLocks noChangeArrowheads="1"/>
            </p:cNvSpPr>
            <p:nvPr/>
          </p:nvSpPr>
          <p:spPr bwMode="auto">
            <a:xfrm>
              <a:off x="4019550" y="5324475"/>
              <a:ext cx="733425" cy="714375"/>
            </a:xfrm>
            <a:prstGeom prst="ellipse">
              <a:avLst/>
            </a:prstGeom>
            <a:solidFill>
              <a:srgbClr val="F91B50"/>
            </a:solidFill>
            <a:ln w="9525">
              <a:noFill/>
              <a:round/>
              <a:headEnd/>
              <a:tailEnd/>
            </a:ln>
          </p:spPr>
          <p:txBody>
            <a:bodyPr wrap="none" anchor="ctr"/>
            <a:lstStyle/>
            <a:p>
              <a:pPr marL="3175" algn="ctr"/>
              <a:r>
                <a:rPr lang="de-DE" sz="1200" b="1">
                  <a:solidFill>
                    <a:srgbClr val="0F5494"/>
                  </a:solidFill>
                  <a:latin typeface="Verdana" pitchFamily="34" charset="0"/>
                </a:rPr>
                <a:t>NW</a:t>
              </a:r>
            </a:p>
          </p:txBody>
        </p:sp>
      </p:grpSp>
      <p:grpSp>
        <p:nvGrpSpPr>
          <p:cNvPr id="10" name="Group 2"/>
          <p:cNvGrpSpPr>
            <a:grpSpLocks/>
          </p:cNvGrpSpPr>
          <p:nvPr/>
        </p:nvGrpSpPr>
        <p:grpSpPr bwMode="auto">
          <a:xfrm>
            <a:off x="2451100" y="2035175"/>
            <a:ext cx="4102100" cy="3619500"/>
            <a:chOff x="2451100" y="1905000"/>
            <a:chExt cx="4102100" cy="3619500"/>
          </a:xfrm>
        </p:grpSpPr>
        <p:sp>
          <p:nvSpPr>
            <p:cNvPr id="50231" name="Oval 85"/>
            <p:cNvSpPr>
              <a:spLocks noChangeArrowheads="1"/>
            </p:cNvSpPr>
            <p:nvPr/>
          </p:nvSpPr>
          <p:spPr bwMode="auto">
            <a:xfrm>
              <a:off x="2451100" y="3505200"/>
              <a:ext cx="762000" cy="685800"/>
            </a:xfrm>
            <a:prstGeom prst="ellipse">
              <a:avLst/>
            </a:prstGeom>
            <a:solidFill>
              <a:srgbClr val="FFFF00"/>
            </a:solidFill>
            <a:ln w="9525" algn="ctr">
              <a:solidFill>
                <a:srgbClr val="CC3300"/>
              </a:solidFill>
              <a:round/>
              <a:headEnd/>
              <a:tailEnd/>
            </a:ln>
          </p:spPr>
          <p:txBody>
            <a:bodyPr wrap="none" anchor="ctr"/>
            <a:lstStyle/>
            <a:p>
              <a:pPr marL="3175" algn="ctr"/>
              <a:r>
                <a:rPr lang="de-DE" sz="1200" i="1">
                  <a:solidFill>
                    <a:srgbClr val="0F5494"/>
                  </a:solidFill>
                  <a:latin typeface="Verdana" pitchFamily="34" charset="0"/>
                </a:rPr>
                <a:t>Focus</a:t>
              </a:r>
            </a:p>
            <a:p>
              <a:pPr marL="3175" algn="ctr"/>
              <a:r>
                <a:rPr lang="de-DE" sz="1200" i="1">
                  <a:solidFill>
                    <a:srgbClr val="0F5494"/>
                  </a:solidFill>
                  <a:latin typeface="Verdana" pitchFamily="34" charset="0"/>
                </a:rPr>
                <a:t>group</a:t>
              </a:r>
            </a:p>
          </p:txBody>
        </p:sp>
        <p:sp>
          <p:nvSpPr>
            <p:cNvPr id="50232" name="Oval 87"/>
            <p:cNvSpPr>
              <a:spLocks noChangeArrowheads="1"/>
            </p:cNvSpPr>
            <p:nvPr/>
          </p:nvSpPr>
          <p:spPr bwMode="auto">
            <a:xfrm>
              <a:off x="2997200" y="4838700"/>
              <a:ext cx="762000" cy="685800"/>
            </a:xfrm>
            <a:prstGeom prst="ellipse">
              <a:avLst/>
            </a:prstGeom>
            <a:solidFill>
              <a:srgbClr val="FFFF00"/>
            </a:solidFill>
            <a:ln w="9525" algn="ctr">
              <a:solidFill>
                <a:srgbClr val="CC3300"/>
              </a:solidFill>
              <a:round/>
              <a:headEnd/>
              <a:tailEnd/>
            </a:ln>
          </p:spPr>
          <p:txBody>
            <a:bodyPr wrap="none" anchor="ctr"/>
            <a:lstStyle/>
            <a:p>
              <a:pPr marL="3175" algn="ctr"/>
              <a:r>
                <a:rPr lang="de-DE" sz="1200" i="1">
                  <a:solidFill>
                    <a:srgbClr val="0F5494"/>
                  </a:solidFill>
                  <a:latin typeface="Verdana" pitchFamily="34" charset="0"/>
                </a:rPr>
                <a:t>Focus</a:t>
              </a:r>
            </a:p>
            <a:p>
              <a:pPr marL="3175" algn="ctr"/>
              <a:r>
                <a:rPr lang="de-DE" sz="1200" i="1">
                  <a:solidFill>
                    <a:srgbClr val="0F5494"/>
                  </a:solidFill>
                  <a:latin typeface="Verdana" pitchFamily="34" charset="0"/>
                </a:rPr>
                <a:t>group</a:t>
              </a:r>
            </a:p>
          </p:txBody>
        </p:sp>
        <p:sp>
          <p:nvSpPr>
            <p:cNvPr id="50233" name="Oval 86"/>
            <p:cNvSpPr>
              <a:spLocks noChangeArrowheads="1"/>
            </p:cNvSpPr>
            <p:nvPr/>
          </p:nvSpPr>
          <p:spPr bwMode="auto">
            <a:xfrm>
              <a:off x="3187700" y="2006600"/>
              <a:ext cx="762000" cy="685800"/>
            </a:xfrm>
            <a:prstGeom prst="ellipse">
              <a:avLst/>
            </a:prstGeom>
            <a:solidFill>
              <a:srgbClr val="FFFF00"/>
            </a:solidFill>
            <a:ln w="9525" algn="ctr">
              <a:solidFill>
                <a:srgbClr val="CC3300"/>
              </a:solidFill>
              <a:round/>
              <a:headEnd/>
              <a:tailEnd/>
            </a:ln>
          </p:spPr>
          <p:txBody>
            <a:bodyPr wrap="none" anchor="ctr"/>
            <a:lstStyle/>
            <a:p>
              <a:pPr marL="3175" algn="ctr"/>
              <a:r>
                <a:rPr lang="de-DE" sz="1200" i="1">
                  <a:solidFill>
                    <a:srgbClr val="0F5494"/>
                  </a:solidFill>
                  <a:latin typeface="Verdana" pitchFamily="34" charset="0"/>
                </a:rPr>
                <a:t>Focus</a:t>
              </a:r>
            </a:p>
            <a:p>
              <a:pPr marL="3175" algn="ctr"/>
              <a:r>
                <a:rPr lang="de-DE" sz="1200" i="1">
                  <a:solidFill>
                    <a:srgbClr val="0F5494"/>
                  </a:solidFill>
                  <a:latin typeface="Verdana" pitchFamily="34" charset="0"/>
                </a:rPr>
                <a:t>group</a:t>
              </a:r>
            </a:p>
          </p:txBody>
        </p:sp>
        <p:sp>
          <p:nvSpPr>
            <p:cNvPr id="50234" name="Oval 88"/>
            <p:cNvSpPr>
              <a:spLocks noChangeArrowheads="1"/>
            </p:cNvSpPr>
            <p:nvPr/>
          </p:nvSpPr>
          <p:spPr bwMode="auto">
            <a:xfrm>
              <a:off x="4927600" y="1905000"/>
              <a:ext cx="762000" cy="685800"/>
            </a:xfrm>
            <a:prstGeom prst="ellipse">
              <a:avLst/>
            </a:prstGeom>
            <a:solidFill>
              <a:srgbClr val="FFFF00"/>
            </a:solidFill>
            <a:ln w="9525" algn="ctr">
              <a:solidFill>
                <a:srgbClr val="CC3300"/>
              </a:solidFill>
              <a:round/>
              <a:headEnd/>
              <a:tailEnd/>
            </a:ln>
          </p:spPr>
          <p:txBody>
            <a:bodyPr wrap="none" anchor="ctr"/>
            <a:lstStyle/>
            <a:p>
              <a:pPr marL="3175" algn="ctr"/>
              <a:r>
                <a:rPr lang="de-DE" sz="1200" i="1">
                  <a:solidFill>
                    <a:srgbClr val="0F5494"/>
                  </a:solidFill>
                  <a:latin typeface="Verdana" pitchFamily="34" charset="0"/>
                </a:rPr>
                <a:t>Focus</a:t>
              </a:r>
            </a:p>
            <a:p>
              <a:pPr marL="3175" algn="ctr"/>
              <a:r>
                <a:rPr lang="de-DE" sz="1200" i="1">
                  <a:solidFill>
                    <a:srgbClr val="0F5494"/>
                  </a:solidFill>
                  <a:latin typeface="Verdana" pitchFamily="34" charset="0"/>
                </a:rPr>
                <a:t>group</a:t>
              </a:r>
            </a:p>
          </p:txBody>
        </p:sp>
        <p:sp>
          <p:nvSpPr>
            <p:cNvPr id="50235" name="Oval 89"/>
            <p:cNvSpPr>
              <a:spLocks noChangeArrowheads="1"/>
            </p:cNvSpPr>
            <p:nvPr/>
          </p:nvSpPr>
          <p:spPr bwMode="auto">
            <a:xfrm>
              <a:off x="5791200" y="3644900"/>
              <a:ext cx="762000" cy="685800"/>
            </a:xfrm>
            <a:prstGeom prst="ellipse">
              <a:avLst/>
            </a:prstGeom>
            <a:solidFill>
              <a:srgbClr val="FFFF00"/>
            </a:solidFill>
            <a:ln w="9525" algn="ctr">
              <a:solidFill>
                <a:srgbClr val="CC3300"/>
              </a:solidFill>
              <a:round/>
              <a:headEnd/>
              <a:tailEnd/>
            </a:ln>
          </p:spPr>
          <p:txBody>
            <a:bodyPr wrap="none" anchor="ctr"/>
            <a:lstStyle/>
            <a:p>
              <a:pPr marL="3175" algn="ctr"/>
              <a:r>
                <a:rPr lang="de-DE" sz="1200" i="1">
                  <a:solidFill>
                    <a:srgbClr val="0F5494"/>
                  </a:solidFill>
                  <a:latin typeface="Verdana" pitchFamily="34" charset="0"/>
                </a:rPr>
                <a:t>Focus</a:t>
              </a:r>
            </a:p>
            <a:p>
              <a:pPr marL="3175" algn="ctr"/>
              <a:r>
                <a:rPr lang="de-DE" sz="1200" i="1">
                  <a:solidFill>
                    <a:srgbClr val="0F5494"/>
                  </a:solidFill>
                  <a:latin typeface="Verdana" pitchFamily="34" charset="0"/>
                </a:rPr>
                <a:t>group</a:t>
              </a:r>
            </a:p>
          </p:txBody>
        </p:sp>
      </p:grpSp>
      <p:grpSp>
        <p:nvGrpSpPr>
          <p:cNvPr id="11" name="Group 171"/>
          <p:cNvGrpSpPr>
            <a:grpSpLocks/>
          </p:cNvGrpSpPr>
          <p:nvPr/>
        </p:nvGrpSpPr>
        <p:grpSpPr bwMode="auto">
          <a:xfrm>
            <a:off x="1498600" y="1082675"/>
            <a:ext cx="6096000" cy="5740400"/>
            <a:chOff x="1498600" y="952500"/>
            <a:chExt cx="6096000" cy="5740400"/>
          </a:xfrm>
        </p:grpSpPr>
        <p:sp>
          <p:nvSpPr>
            <p:cNvPr id="50198" name="Oval 46"/>
            <p:cNvSpPr>
              <a:spLocks noChangeArrowheads="1"/>
            </p:cNvSpPr>
            <p:nvPr/>
          </p:nvSpPr>
          <p:spPr bwMode="auto">
            <a:xfrm>
              <a:off x="1663700" y="26670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199" name="Oval 47"/>
            <p:cNvSpPr>
              <a:spLocks noChangeArrowheads="1"/>
            </p:cNvSpPr>
            <p:nvPr/>
          </p:nvSpPr>
          <p:spPr bwMode="auto">
            <a:xfrm>
              <a:off x="3314700" y="11303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0" name="Oval 48"/>
            <p:cNvSpPr>
              <a:spLocks noChangeArrowheads="1"/>
            </p:cNvSpPr>
            <p:nvPr/>
          </p:nvSpPr>
          <p:spPr bwMode="auto">
            <a:xfrm>
              <a:off x="1943100" y="21717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1" name="Oval 49"/>
            <p:cNvSpPr>
              <a:spLocks noChangeArrowheads="1"/>
            </p:cNvSpPr>
            <p:nvPr/>
          </p:nvSpPr>
          <p:spPr bwMode="auto">
            <a:xfrm>
              <a:off x="2311400" y="17780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2" name="Oval 50"/>
            <p:cNvSpPr>
              <a:spLocks noChangeArrowheads="1"/>
            </p:cNvSpPr>
            <p:nvPr/>
          </p:nvSpPr>
          <p:spPr bwMode="auto">
            <a:xfrm>
              <a:off x="1549400" y="32258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3" name="Oval 51"/>
            <p:cNvSpPr>
              <a:spLocks noChangeArrowheads="1"/>
            </p:cNvSpPr>
            <p:nvPr/>
          </p:nvSpPr>
          <p:spPr bwMode="auto">
            <a:xfrm>
              <a:off x="3886200" y="10160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4" name="Oval 52"/>
            <p:cNvSpPr>
              <a:spLocks noChangeArrowheads="1"/>
            </p:cNvSpPr>
            <p:nvPr/>
          </p:nvSpPr>
          <p:spPr bwMode="auto">
            <a:xfrm>
              <a:off x="1498600" y="38227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5" name="Oval 53"/>
            <p:cNvSpPr>
              <a:spLocks noChangeArrowheads="1"/>
            </p:cNvSpPr>
            <p:nvPr/>
          </p:nvSpPr>
          <p:spPr bwMode="auto">
            <a:xfrm>
              <a:off x="4495800" y="9525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6" name="Oval 54"/>
            <p:cNvSpPr>
              <a:spLocks noChangeArrowheads="1"/>
            </p:cNvSpPr>
            <p:nvPr/>
          </p:nvSpPr>
          <p:spPr bwMode="auto">
            <a:xfrm>
              <a:off x="1612900" y="44831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7" name="Oval 55"/>
            <p:cNvSpPr>
              <a:spLocks noChangeArrowheads="1"/>
            </p:cNvSpPr>
            <p:nvPr/>
          </p:nvSpPr>
          <p:spPr bwMode="auto">
            <a:xfrm>
              <a:off x="5118100" y="10287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8" name="Oval 56"/>
            <p:cNvSpPr>
              <a:spLocks noChangeArrowheads="1"/>
            </p:cNvSpPr>
            <p:nvPr/>
          </p:nvSpPr>
          <p:spPr bwMode="auto">
            <a:xfrm>
              <a:off x="1879600" y="50673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09" name="Oval 57"/>
            <p:cNvSpPr>
              <a:spLocks noChangeArrowheads="1"/>
            </p:cNvSpPr>
            <p:nvPr/>
          </p:nvSpPr>
          <p:spPr bwMode="auto">
            <a:xfrm>
              <a:off x="2311400" y="55626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0" name="Oval 58"/>
            <p:cNvSpPr>
              <a:spLocks noChangeArrowheads="1"/>
            </p:cNvSpPr>
            <p:nvPr/>
          </p:nvSpPr>
          <p:spPr bwMode="auto">
            <a:xfrm>
              <a:off x="2705100" y="59309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1" name="Oval 59"/>
            <p:cNvSpPr>
              <a:spLocks noChangeArrowheads="1"/>
            </p:cNvSpPr>
            <p:nvPr/>
          </p:nvSpPr>
          <p:spPr bwMode="auto">
            <a:xfrm>
              <a:off x="2768600" y="13843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2" name="Oval 60"/>
            <p:cNvSpPr>
              <a:spLocks noChangeArrowheads="1"/>
            </p:cNvSpPr>
            <p:nvPr/>
          </p:nvSpPr>
          <p:spPr bwMode="auto">
            <a:xfrm>
              <a:off x="4318000" y="64008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3" name="Oval 61"/>
            <p:cNvSpPr>
              <a:spLocks noChangeArrowheads="1"/>
            </p:cNvSpPr>
            <p:nvPr/>
          </p:nvSpPr>
          <p:spPr bwMode="auto">
            <a:xfrm>
              <a:off x="7086600" y="25654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4" name="Oval 62"/>
            <p:cNvSpPr>
              <a:spLocks noChangeArrowheads="1"/>
            </p:cNvSpPr>
            <p:nvPr/>
          </p:nvSpPr>
          <p:spPr bwMode="auto">
            <a:xfrm>
              <a:off x="7302500" y="30734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5" name="Oval 63"/>
            <p:cNvSpPr>
              <a:spLocks noChangeArrowheads="1"/>
            </p:cNvSpPr>
            <p:nvPr/>
          </p:nvSpPr>
          <p:spPr bwMode="auto">
            <a:xfrm>
              <a:off x="7302500" y="36449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6" name="Oval 64"/>
            <p:cNvSpPr>
              <a:spLocks noChangeArrowheads="1"/>
            </p:cNvSpPr>
            <p:nvPr/>
          </p:nvSpPr>
          <p:spPr bwMode="auto">
            <a:xfrm>
              <a:off x="7239000" y="42037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7" name="Oval 65"/>
            <p:cNvSpPr>
              <a:spLocks noChangeArrowheads="1"/>
            </p:cNvSpPr>
            <p:nvPr/>
          </p:nvSpPr>
          <p:spPr bwMode="auto">
            <a:xfrm>
              <a:off x="7073900" y="47625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8" name="Oval 66"/>
            <p:cNvSpPr>
              <a:spLocks noChangeArrowheads="1"/>
            </p:cNvSpPr>
            <p:nvPr/>
          </p:nvSpPr>
          <p:spPr bwMode="auto">
            <a:xfrm>
              <a:off x="6807200" y="52705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19" name="Oval 67"/>
            <p:cNvSpPr>
              <a:spLocks noChangeArrowheads="1"/>
            </p:cNvSpPr>
            <p:nvPr/>
          </p:nvSpPr>
          <p:spPr bwMode="auto">
            <a:xfrm>
              <a:off x="6438900" y="57150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0" name="Oval 68"/>
            <p:cNvSpPr>
              <a:spLocks noChangeArrowheads="1"/>
            </p:cNvSpPr>
            <p:nvPr/>
          </p:nvSpPr>
          <p:spPr bwMode="auto">
            <a:xfrm>
              <a:off x="5918200" y="60833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1" name="Oval 69"/>
            <p:cNvSpPr>
              <a:spLocks noChangeArrowheads="1"/>
            </p:cNvSpPr>
            <p:nvPr/>
          </p:nvSpPr>
          <p:spPr bwMode="auto">
            <a:xfrm>
              <a:off x="5410200" y="62738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2" name="Oval 70"/>
            <p:cNvSpPr>
              <a:spLocks noChangeArrowheads="1"/>
            </p:cNvSpPr>
            <p:nvPr/>
          </p:nvSpPr>
          <p:spPr bwMode="auto">
            <a:xfrm>
              <a:off x="4876800" y="64008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3" name="Oval 71"/>
            <p:cNvSpPr>
              <a:spLocks noChangeArrowheads="1"/>
            </p:cNvSpPr>
            <p:nvPr/>
          </p:nvSpPr>
          <p:spPr bwMode="auto">
            <a:xfrm>
              <a:off x="3746500" y="63881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4" name="Oval 72"/>
            <p:cNvSpPr>
              <a:spLocks noChangeArrowheads="1"/>
            </p:cNvSpPr>
            <p:nvPr/>
          </p:nvSpPr>
          <p:spPr bwMode="auto">
            <a:xfrm>
              <a:off x="6121400" y="14478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5" name="Oval 73"/>
            <p:cNvSpPr>
              <a:spLocks noChangeArrowheads="1"/>
            </p:cNvSpPr>
            <p:nvPr/>
          </p:nvSpPr>
          <p:spPr bwMode="auto">
            <a:xfrm>
              <a:off x="3149600" y="62357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6" name="Oval 74"/>
            <p:cNvSpPr>
              <a:spLocks noChangeArrowheads="1"/>
            </p:cNvSpPr>
            <p:nvPr/>
          </p:nvSpPr>
          <p:spPr bwMode="auto">
            <a:xfrm>
              <a:off x="5638800" y="12065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7" name="Oval 75"/>
            <p:cNvSpPr>
              <a:spLocks noChangeArrowheads="1"/>
            </p:cNvSpPr>
            <p:nvPr/>
          </p:nvSpPr>
          <p:spPr bwMode="auto">
            <a:xfrm>
              <a:off x="6464300" y="17272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8" name="Oval 76"/>
            <p:cNvSpPr>
              <a:spLocks noChangeArrowheads="1"/>
            </p:cNvSpPr>
            <p:nvPr/>
          </p:nvSpPr>
          <p:spPr bwMode="auto">
            <a:xfrm>
              <a:off x="6832600" y="2095500"/>
              <a:ext cx="292100" cy="292100"/>
            </a:xfrm>
            <a:prstGeom prst="ellipse">
              <a:avLst/>
            </a:prstGeom>
            <a:solidFill>
              <a:schemeClr val="folHlink"/>
            </a:solidFill>
            <a:ln w="9525">
              <a:noFill/>
              <a:round/>
              <a:headEnd/>
              <a:tailEnd/>
            </a:ln>
          </p:spPr>
          <p:txBody>
            <a:bodyPr wrap="none" anchor="ctr"/>
            <a:lstStyle/>
            <a:p>
              <a:pPr marL="3175" algn="ctr"/>
              <a:r>
                <a:rPr lang="de-DE" sz="1200" b="1" i="1">
                  <a:solidFill>
                    <a:srgbClr val="0F5494"/>
                  </a:solidFill>
                  <a:latin typeface="Verdana" pitchFamily="34" charset="0"/>
                </a:rPr>
                <a:t>OG</a:t>
              </a:r>
            </a:p>
          </p:txBody>
        </p:sp>
        <p:sp>
          <p:nvSpPr>
            <p:cNvPr id="50229" name="Line 77"/>
            <p:cNvSpPr>
              <a:spLocks noChangeShapeType="1"/>
            </p:cNvSpPr>
            <p:nvPr/>
          </p:nvSpPr>
          <p:spPr bwMode="auto">
            <a:xfrm>
              <a:off x="3505200" y="1346200"/>
              <a:ext cx="685800" cy="1879600"/>
            </a:xfrm>
            <a:prstGeom prst="line">
              <a:avLst/>
            </a:prstGeom>
            <a:noFill/>
            <a:ln w="9525">
              <a:noFill/>
              <a:round/>
              <a:headEnd/>
              <a:tailEnd/>
            </a:ln>
          </p:spPr>
          <p:txBody>
            <a:bodyPr anchor="ctr"/>
            <a:lstStyle/>
            <a:p>
              <a:endParaRPr lang="en-GB"/>
            </a:p>
          </p:txBody>
        </p:sp>
        <p:sp>
          <p:nvSpPr>
            <p:cNvPr id="50230" name="Line 83"/>
            <p:cNvSpPr>
              <a:spLocks noChangeShapeType="1"/>
            </p:cNvSpPr>
            <p:nvPr/>
          </p:nvSpPr>
          <p:spPr bwMode="auto">
            <a:xfrm flipH="1">
              <a:off x="6578600" y="4394200"/>
              <a:ext cx="673100" cy="279400"/>
            </a:xfrm>
            <a:prstGeom prst="line">
              <a:avLst/>
            </a:prstGeom>
            <a:noFill/>
            <a:ln w="9525">
              <a:noFill/>
              <a:round/>
              <a:headEnd/>
              <a:tailEnd/>
            </a:ln>
          </p:spPr>
          <p:txBody>
            <a:bodyPr anchor="ctr"/>
            <a:lstStyle/>
            <a:p>
              <a:endParaRPr lang="en-GB"/>
            </a:p>
          </p:txBody>
        </p:sp>
      </p:grpSp>
      <p:grpSp>
        <p:nvGrpSpPr>
          <p:cNvPr id="12" name="Gruppieren 5"/>
          <p:cNvGrpSpPr>
            <a:grpSpLocks/>
          </p:cNvGrpSpPr>
          <p:nvPr/>
        </p:nvGrpSpPr>
        <p:grpSpPr bwMode="auto">
          <a:xfrm>
            <a:off x="544513" y="857250"/>
            <a:ext cx="8543925" cy="5916613"/>
            <a:chOff x="543719" y="857250"/>
            <a:chExt cx="8544719" cy="5916612"/>
          </a:xfrm>
        </p:grpSpPr>
        <p:sp>
          <p:nvSpPr>
            <p:cNvPr id="50195" name="Oval 85"/>
            <p:cNvSpPr>
              <a:spLocks noChangeArrowheads="1"/>
            </p:cNvSpPr>
            <p:nvPr/>
          </p:nvSpPr>
          <p:spPr bwMode="auto">
            <a:xfrm>
              <a:off x="810419" y="857250"/>
              <a:ext cx="1214438" cy="1092200"/>
            </a:xfrm>
            <a:prstGeom prst="ellipse">
              <a:avLst/>
            </a:prstGeom>
            <a:solidFill>
              <a:srgbClr val="FFC000"/>
            </a:solidFill>
            <a:ln w="9525" algn="ctr">
              <a:solidFill>
                <a:srgbClr val="FF0000"/>
              </a:solidFill>
              <a:round/>
              <a:headEnd/>
              <a:tailEnd/>
            </a:ln>
          </p:spPr>
          <p:txBody>
            <a:bodyPr wrap="none" anchor="ctr"/>
            <a:lstStyle/>
            <a:p>
              <a:pPr marL="3175" algn="ctr"/>
              <a:r>
                <a:rPr lang="de-DE" sz="1400" i="1">
                  <a:solidFill>
                    <a:srgbClr val="000000"/>
                  </a:solidFill>
                  <a:latin typeface="Verdana" pitchFamily="34" charset="0"/>
                </a:rPr>
                <a:t>Workshop</a:t>
              </a:r>
            </a:p>
          </p:txBody>
        </p:sp>
        <p:sp>
          <p:nvSpPr>
            <p:cNvPr id="50196" name="Oval 85"/>
            <p:cNvSpPr>
              <a:spLocks noChangeArrowheads="1"/>
            </p:cNvSpPr>
            <p:nvPr/>
          </p:nvSpPr>
          <p:spPr bwMode="auto">
            <a:xfrm>
              <a:off x="543719" y="5681662"/>
              <a:ext cx="1214438" cy="1092200"/>
            </a:xfrm>
            <a:prstGeom prst="ellipse">
              <a:avLst/>
            </a:prstGeom>
            <a:solidFill>
              <a:srgbClr val="FFC000"/>
            </a:solidFill>
            <a:ln w="9525" algn="ctr">
              <a:solidFill>
                <a:srgbClr val="C00000"/>
              </a:solidFill>
              <a:round/>
              <a:headEnd/>
              <a:tailEnd/>
            </a:ln>
          </p:spPr>
          <p:txBody>
            <a:bodyPr wrap="none" anchor="ctr"/>
            <a:lstStyle/>
            <a:p>
              <a:pPr marL="3175" algn="ctr"/>
              <a:r>
                <a:rPr lang="de-DE" sz="1400" i="1">
                  <a:solidFill>
                    <a:srgbClr val="000000"/>
                  </a:solidFill>
                  <a:latin typeface="Verdana" pitchFamily="34" charset="0"/>
                </a:rPr>
                <a:t>Workshop</a:t>
              </a:r>
            </a:p>
          </p:txBody>
        </p:sp>
        <p:sp>
          <p:nvSpPr>
            <p:cNvPr id="50197" name="Oval 85"/>
            <p:cNvSpPr>
              <a:spLocks noChangeArrowheads="1"/>
            </p:cNvSpPr>
            <p:nvPr/>
          </p:nvSpPr>
          <p:spPr bwMode="auto">
            <a:xfrm>
              <a:off x="7874000" y="3276600"/>
              <a:ext cx="1214438" cy="1092200"/>
            </a:xfrm>
            <a:prstGeom prst="ellipse">
              <a:avLst/>
            </a:prstGeom>
            <a:solidFill>
              <a:srgbClr val="FFC000"/>
            </a:solidFill>
            <a:ln w="9525" algn="ctr">
              <a:solidFill>
                <a:srgbClr val="C00000"/>
              </a:solidFill>
              <a:round/>
              <a:headEnd/>
              <a:tailEnd/>
            </a:ln>
          </p:spPr>
          <p:txBody>
            <a:bodyPr wrap="none" anchor="ctr"/>
            <a:lstStyle/>
            <a:p>
              <a:pPr marL="3175" algn="ctr"/>
              <a:r>
                <a:rPr lang="de-DE" sz="1400" i="1">
                  <a:solidFill>
                    <a:srgbClr val="000000"/>
                  </a:solidFill>
                  <a:latin typeface="Verdana" pitchFamily="34" charset="0"/>
                </a:rPr>
                <a:t>Workshop</a:t>
              </a:r>
            </a:p>
          </p:txBody>
        </p:sp>
      </p:grpSp>
      <p:grpSp>
        <p:nvGrpSpPr>
          <p:cNvPr id="13" name="Gruppieren 4"/>
          <p:cNvGrpSpPr>
            <a:grpSpLocks/>
          </p:cNvGrpSpPr>
          <p:nvPr/>
        </p:nvGrpSpPr>
        <p:grpSpPr bwMode="auto">
          <a:xfrm>
            <a:off x="166688" y="1019175"/>
            <a:ext cx="8285162" cy="5781675"/>
            <a:chOff x="166688" y="1019175"/>
            <a:chExt cx="8285162" cy="5781675"/>
          </a:xfrm>
        </p:grpSpPr>
        <p:sp>
          <p:nvSpPr>
            <p:cNvPr id="50192" name="Oval 85"/>
            <p:cNvSpPr>
              <a:spLocks noChangeArrowheads="1"/>
            </p:cNvSpPr>
            <p:nvPr/>
          </p:nvSpPr>
          <p:spPr bwMode="auto">
            <a:xfrm>
              <a:off x="7235825" y="1019175"/>
              <a:ext cx="1216025" cy="1092200"/>
            </a:xfrm>
            <a:prstGeom prst="ellipse">
              <a:avLst/>
            </a:prstGeom>
            <a:solidFill>
              <a:srgbClr val="F69240"/>
            </a:solidFill>
            <a:ln w="9525" algn="ctr">
              <a:solidFill>
                <a:srgbClr val="FF3300"/>
              </a:solidFill>
              <a:round/>
              <a:headEnd/>
              <a:tailEnd/>
            </a:ln>
          </p:spPr>
          <p:txBody>
            <a:bodyPr wrap="none" anchor="ctr"/>
            <a:lstStyle/>
            <a:p>
              <a:pPr marL="3175" algn="ctr"/>
              <a:r>
                <a:rPr lang="de-DE" sz="1400" i="1">
                  <a:solidFill>
                    <a:srgbClr val="000000"/>
                  </a:solidFill>
                  <a:latin typeface="Verdana" pitchFamily="34" charset="0"/>
                </a:rPr>
                <a:t>Seminar</a:t>
              </a:r>
            </a:p>
          </p:txBody>
        </p:sp>
        <p:sp>
          <p:nvSpPr>
            <p:cNvPr id="50193" name="Oval 85"/>
            <p:cNvSpPr>
              <a:spLocks noChangeArrowheads="1"/>
            </p:cNvSpPr>
            <p:nvPr/>
          </p:nvSpPr>
          <p:spPr bwMode="auto">
            <a:xfrm>
              <a:off x="7073107" y="5708650"/>
              <a:ext cx="1216025" cy="1092200"/>
            </a:xfrm>
            <a:prstGeom prst="ellipse">
              <a:avLst/>
            </a:prstGeom>
            <a:solidFill>
              <a:srgbClr val="F69240"/>
            </a:solidFill>
            <a:ln w="9525" algn="ctr">
              <a:solidFill>
                <a:srgbClr val="FF3300"/>
              </a:solidFill>
              <a:round/>
              <a:headEnd/>
              <a:tailEnd/>
            </a:ln>
          </p:spPr>
          <p:txBody>
            <a:bodyPr wrap="none" anchor="ctr"/>
            <a:lstStyle/>
            <a:p>
              <a:pPr marL="3175" algn="ctr"/>
              <a:r>
                <a:rPr lang="de-DE" sz="1400" i="1">
                  <a:solidFill>
                    <a:srgbClr val="000000"/>
                  </a:solidFill>
                  <a:latin typeface="Verdana" pitchFamily="34" charset="0"/>
                </a:rPr>
                <a:t>Seminar</a:t>
              </a:r>
            </a:p>
          </p:txBody>
        </p:sp>
        <p:sp>
          <p:nvSpPr>
            <p:cNvPr id="50194" name="Oval 85"/>
            <p:cNvSpPr>
              <a:spLocks noChangeArrowheads="1"/>
            </p:cNvSpPr>
            <p:nvPr/>
          </p:nvSpPr>
          <p:spPr bwMode="auto">
            <a:xfrm>
              <a:off x="166688" y="2994025"/>
              <a:ext cx="1216025" cy="1092200"/>
            </a:xfrm>
            <a:prstGeom prst="ellipse">
              <a:avLst/>
            </a:prstGeom>
            <a:solidFill>
              <a:srgbClr val="F69240"/>
            </a:solidFill>
            <a:ln w="9525" algn="ctr">
              <a:solidFill>
                <a:srgbClr val="FF3300"/>
              </a:solidFill>
              <a:round/>
              <a:headEnd/>
              <a:tailEnd/>
            </a:ln>
          </p:spPr>
          <p:txBody>
            <a:bodyPr wrap="none" anchor="ctr"/>
            <a:lstStyle/>
            <a:p>
              <a:pPr marL="3175" algn="ctr"/>
              <a:r>
                <a:rPr lang="de-DE" sz="1400" i="1">
                  <a:solidFill>
                    <a:srgbClr val="000000"/>
                  </a:solidFill>
                  <a:latin typeface="Verdana" pitchFamily="34" charset="0"/>
                </a:rPr>
                <a:t>Seminar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22"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500" fill="hold"/>
                                        <p:tgtEl>
                                          <p:spTgt spid="112"/>
                                        </p:tgtEl>
                                        <p:attrNameLst>
                                          <p:attrName>ppt_w</p:attrName>
                                        </p:attrNameLst>
                                      </p:cBhvr>
                                      <p:tavLst>
                                        <p:tav tm="0">
                                          <p:val>
                                            <p:fltVal val="0"/>
                                          </p:val>
                                        </p:tav>
                                        <p:tav tm="100000">
                                          <p:val>
                                            <p:strVal val="#ppt_w"/>
                                          </p:val>
                                        </p:tav>
                                      </p:tavLst>
                                    </p:anim>
                                    <p:anim calcmode="lin" valueType="num">
                                      <p:cBhvr>
                                        <p:cTn id="32" dur="500" fill="hold"/>
                                        <p:tgtEl>
                                          <p:spTgt spid="112"/>
                                        </p:tgtEl>
                                        <p:attrNameLst>
                                          <p:attrName>ppt_h</p:attrName>
                                        </p:attrNameLst>
                                      </p:cBhvr>
                                      <p:tavLst>
                                        <p:tav tm="0">
                                          <p:val>
                                            <p:fltVal val="0"/>
                                          </p:val>
                                        </p:tav>
                                        <p:tav tm="100000">
                                          <p:val>
                                            <p:strVal val="#ppt_h"/>
                                          </p:val>
                                        </p:tav>
                                      </p:tavLst>
                                    </p:anim>
                                    <p:animEffect transition="in" filter="fade">
                                      <p:cBhvr>
                                        <p:cTn id="33" dur="500"/>
                                        <p:tgtEl>
                                          <p:spTgt spid="112"/>
                                        </p:tgtEl>
                                      </p:cBhvr>
                                    </p:animEffect>
                                  </p:childTnLst>
                                </p:cTn>
                              </p:par>
                              <p:par>
                                <p:cTn id="34" presetID="53" presetClass="entr" presetSubtype="16" fill="hold" nodeType="withEffect">
                                  <p:stCondLst>
                                    <p:cond delay="0"/>
                                  </p:stCondLst>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ppt_w</p:attrName>
                                        </p:attrNameLst>
                                      </p:cBhvr>
                                      <p:tavLst>
                                        <p:tav tm="0">
                                          <p:val>
                                            <p:fltVal val="0"/>
                                          </p:val>
                                        </p:tav>
                                        <p:tav tm="100000">
                                          <p:val>
                                            <p:strVal val="#ppt_w"/>
                                          </p:val>
                                        </p:tav>
                                      </p:tavLst>
                                    </p:anim>
                                    <p:anim calcmode="lin" valueType="num">
                                      <p:cBhvr>
                                        <p:cTn id="37" dur="500" fill="hold"/>
                                        <p:tgtEl>
                                          <p:spTgt spid="111"/>
                                        </p:tgtEl>
                                        <p:attrNameLst>
                                          <p:attrName>ppt_h</p:attrName>
                                        </p:attrNameLst>
                                      </p:cBhvr>
                                      <p:tavLst>
                                        <p:tav tm="0">
                                          <p:val>
                                            <p:fltVal val="0"/>
                                          </p:val>
                                        </p:tav>
                                        <p:tav tm="100000">
                                          <p:val>
                                            <p:strVal val="#ppt_h"/>
                                          </p:val>
                                        </p:tav>
                                      </p:tavLst>
                                    </p:anim>
                                    <p:animEffect transition="in" filter="fade">
                                      <p:cBhvr>
                                        <p:cTn id="38" dur="500"/>
                                        <p:tgtEl>
                                          <p:spTgt spid="111"/>
                                        </p:tgtEl>
                                      </p:cBhvr>
                                    </p:animEffect>
                                  </p:childTnLst>
                                </p:cTn>
                              </p:par>
                            </p:childTnLst>
                          </p:cTn>
                        </p:par>
                        <p:par>
                          <p:cTn id="39" fill="hold" nodeType="afterGroup">
                            <p:stCondLst>
                              <p:cond delay="500"/>
                            </p:stCondLst>
                            <p:childTnLst>
                              <p:par>
                                <p:cTn id="40" presetID="53" presetClass="entr" presetSubtype="16"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1" presetClass="entr" presetSubtype="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heel(1)">
                                      <p:cBhvr>
                                        <p:cTn id="57" dur="1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1" presetClass="entr" presetSubtype="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heel(1)">
                                      <p:cBhvr>
                                        <p:cTn id="6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idx="4294967295"/>
          </p:nvPr>
        </p:nvSpPr>
        <p:spPr>
          <a:xfrm>
            <a:off x="365125" y="2281238"/>
            <a:ext cx="8496300" cy="2260600"/>
          </a:xfrm>
        </p:spPr>
        <p:txBody>
          <a:bodyPr>
            <a:normAutofit/>
          </a:bodyPr>
          <a:lstStyle/>
          <a:p>
            <a:pPr eaLnBrk="1" hangingPunct="1"/>
            <a:r>
              <a:rPr lang="en-US" sz="3000" b="1" dirty="0" smtClean="0">
                <a:solidFill>
                  <a:srgbClr val="147484"/>
                </a:solidFill>
                <a:latin typeface="Trebuchet MS" pitchFamily="34" charset="0"/>
              </a:rPr>
              <a:t> </a:t>
            </a:r>
          </a:p>
        </p:txBody>
      </p:sp>
      <p:grpSp>
        <p:nvGrpSpPr>
          <p:cNvPr id="2" name="Group 7"/>
          <p:cNvGrpSpPr/>
          <p:nvPr/>
        </p:nvGrpSpPr>
        <p:grpSpPr>
          <a:xfrm>
            <a:off x="-19878" y="4279004"/>
            <a:ext cx="9169746" cy="1800000"/>
            <a:chOff x="0" y="4338638"/>
            <a:chExt cx="9169746" cy="1800000"/>
          </a:xfrm>
        </p:grpSpPr>
        <p:pic>
          <p:nvPicPr>
            <p:cNvPr id="6" name="Picture 5" descr="RV Corystes AFBI photo"/>
            <p:cNvPicPr>
              <a:picLocks noChangeAspect="1" noChangeArrowheads="1"/>
            </p:cNvPicPr>
            <p:nvPr/>
          </p:nvPicPr>
          <p:blipFill>
            <a:blip r:embed="rId3" cstate="screen"/>
            <a:stretch>
              <a:fillRect/>
            </a:stretch>
          </p:blipFill>
          <p:spPr bwMode="auto">
            <a:xfrm>
              <a:off x="2125640" y="4338638"/>
              <a:ext cx="2702023" cy="1800000"/>
            </a:xfrm>
            <a:prstGeom prst="rect">
              <a:avLst/>
            </a:prstGeom>
            <a:noFill/>
            <a:ln w="19050">
              <a:solidFill>
                <a:srgbClr val="002060"/>
              </a:solidFill>
              <a:miter lim="800000"/>
              <a:headEnd/>
              <a:tailEnd/>
            </a:ln>
          </p:spPr>
        </p:pic>
        <p:pic>
          <p:nvPicPr>
            <p:cNvPr id="7" name="Picture 4"/>
            <p:cNvPicPr>
              <a:picLocks noChangeArrowheads="1"/>
            </p:cNvPicPr>
            <p:nvPr/>
          </p:nvPicPr>
          <p:blipFill>
            <a:blip r:embed="rId4" cstate="screen"/>
            <a:stretch>
              <a:fillRect/>
            </a:stretch>
          </p:blipFill>
          <p:spPr bwMode="auto">
            <a:xfrm>
              <a:off x="4733832" y="4338638"/>
              <a:ext cx="2879542" cy="1800000"/>
            </a:xfrm>
            <a:prstGeom prst="rect">
              <a:avLst/>
            </a:prstGeom>
            <a:noFill/>
            <a:ln w="19050">
              <a:solidFill>
                <a:srgbClr val="002060"/>
              </a:solidFill>
              <a:miter lim="800000"/>
              <a:headEnd/>
              <a:tailEnd/>
            </a:ln>
            <a:effectLst/>
          </p:spPr>
        </p:pic>
        <p:pic>
          <p:nvPicPr>
            <p:cNvPr id="4" name="Picture 10" descr="RIMG0028"/>
            <p:cNvPicPr>
              <a:picLocks noChangeAspect="1" noChangeArrowheads="1"/>
            </p:cNvPicPr>
            <p:nvPr/>
          </p:nvPicPr>
          <p:blipFill>
            <a:blip r:embed="rId5" cstate="screen"/>
            <a:stretch>
              <a:fillRect/>
            </a:stretch>
          </p:blipFill>
          <p:spPr bwMode="auto">
            <a:xfrm>
              <a:off x="6894513" y="4338638"/>
              <a:ext cx="2275233" cy="1800000"/>
            </a:xfrm>
            <a:prstGeom prst="rect">
              <a:avLst/>
            </a:prstGeom>
            <a:noFill/>
            <a:ln w="19050">
              <a:solidFill>
                <a:srgbClr val="002060"/>
              </a:solidFill>
              <a:miter lim="800000"/>
              <a:headEnd/>
              <a:tailEnd/>
            </a:ln>
          </p:spPr>
        </p:pic>
        <p:pic>
          <p:nvPicPr>
            <p:cNvPr id="5" name="Picture 15" descr="Picture2"/>
            <p:cNvPicPr>
              <a:picLocks noChangeArrowheads="1"/>
            </p:cNvPicPr>
            <p:nvPr/>
          </p:nvPicPr>
          <p:blipFill>
            <a:blip r:embed="rId6" cstate="screen"/>
            <a:stretch>
              <a:fillRect/>
            </a:stretch>
          </p:blipFill>
          <p:spPr bwMode="auto">
            <a:xfrm>
              <a:off x="0" y="4338638"/>
              <a:ext cx="2166730" cy="1800000"/>
            </a:xfrm>
            <a:prstGeom prst="rect">
              <a:avLst/>
            </a:prstGeom>
            <a:noFill/>
            <a:ln w="19050">
              <a:solidFill>
                <a:srgbClr val="002060"/>
              </a:solidFill>
            </a:ln>
          </p:spPr>
        </p:pic>
      </p:grpSp>
      <p:sp>
        <p:nvSpPr>
          <p:cNvPr id="10" name="Rectangle 9"/>
          <p:cNvSpPr/>
          <p:nvPr/>
        </p:nvSpPr>
        <p:spPr>
          <a:xfrm>
            <a:off x="1619672" y="2852936"/>
            <a:ext cx="5308505" cy="1200329"/>
          </a:xfrm>
          <a:prstGeom prst="rect">
            <a:avLst/>
          </a:prstGeom>
        </p:spPr>
        <p:txBody>
          <a:bodyPr wrap="none">
            <a:spAutoFit/>
          </a:bodyPr>
          <a:lstStyle/>
          <a:p>
            <a:pPr fontAlgn="base">
              <a:spcBef>
                <a:spcPct val="0"/>
              </a:spcBef>
              <a:spcAft>
                <a:spcPct val="0"/>
              </a:spcAft>
            </a:pPr>
            <a:r>
              <a:rPr lang="en-GB" sz="2400" b="1" dirty="0" smtClean="0">
                <a:solidFill>
                  <a:srgbClr val="BBE0E3">
                    <a:lumMod val="25000"/>
                  </a:srgbClr>
                </a:solidFill>
                <a:latin typeface="Trebuchet MS" pitchFamily="34" charset="0"/>
                <a:ea typeface="ＭＳ Ｐゴシック"/>
              </a:rPr>
              <a:t>                Dr Sinclair Mayne</a:t>
            </a:r>
          </a:p>
          <a:p>
            <a:pPr fontAlgn="base">
              <a:spcBef>
                <a:spcPct val="0"/>
              </a:spcBef>
              <a:spcAft>
                <a:spcPct val="0"/>
              </a:spcAft>
            </a:pPr>
            <a:r>
              <a:rPr lang="en-GB" sz="2400" b="1" dirty="0" smtClean="0">
                <a:solidFill>
                  <a:srgbClr val="BBE0E3">
                    <a:lumMod val="25000"/>
                  </a:srgbClr>
                </a:solidFill>
                <a:latin typeface="Trebuchet MS" pitchFamily="34" charset="0"/>
                <a:ea typeface="ＭＳ Ｐゴシック"/>
              </a:rPr>
              <a:t> </a:t>
            </a:r>
            <a:r>
              <a:rPr lang="en-GB" sz="2400" b="1" dirty="0" err="1" smtClean="0">
                <a:solidFill>
                  <a:srgbClr val="BBE0E3">
                    <a:lumMod val="25000"/>
                  </a:srgbClr>
                </a:solidFill>
                <a:latin typeface="Trebuchet MS" pitchFamily="34" charset="0"/>
                <a:ea typeface="ＭＳ Ｐゴシック"/>
              </a:rPr>
              <a:t>Agri</a:t>
            </a:r>
            <a:r>
              <a:rPr lang="en-GB" sz="2400" b="1" dirty="0" smtClean="0">
                <a:solidFill>
                  <a:srgbClr val="BBE0E3">
                    <a:lumMod val="25000"/>
                  </a:srgbClr>
                </a:solidFill>
                <a:latin typeface="Trebuchet MS" pitchFamily="34" charset="0"/>
                <a:ea typeface="ＭＳ Ｐゴシック"/>
              </a:rPr>
              <a:t>-Food and Biosciences Institute</a:t>
            </a:r>
          </a:p>
          <a:p>
            <a:pPr fontAlgn="base">
              <a:spcBef>
                <a:spcPct val="0"/>
              </a:spcBef>
              <a:spcAft>
                <a:spcPct val="0"/>
              </a:spcAft>
            </a:pPr>
            <a:r>
              <a:rPr lang="en-GB" sz="2400" b="1" dirty="0">
                <a:solidFill>
                  <a:srgbClr val="BBE0E3">
                    <a:lumMod val="25000"/>
                  </a:srgbClr>
                </a:solidFill>
                <a:latin typeface="Trebuchet MS" pitchFamily="34" charset="0"/>
                <a:ea typeface="ＭＳ Ｐゴシック"/>
              </a:rPr>
              <a:t> </a:t>
            </a:r>
            <a:r>
              <a:rPr lang="en-GB" sz="2400" b="1" dirty="0" smtClean="0">
                <a:solidFill>
                  <a:srgbClr val="BBE0E3">
                    <a:lumMod val="25000"/>
                  </a:srgbClr>
                </a:solidFill>
                <a:latin typeface="Trebuchet MS" pitchFamily="34" charset="0"/>
                <a:ea typeface="ＭＳ Ｐゴシック"/>
              </a:rPr>
              <a:t>              Northern Ireland</a:t>
            </a:r>
            <a:endParaRPr lang="en-GB" sz="2400" dirty="0">
              <a:solidFill>
                <a:srgbClr val="000000"/>
              </a:solidFill>
              <a:ea typeface="ＭＳ Ｐゴシック"/>
            </a:endParaRPr>
          </a:p>
        </p:txBody>
      </p:sp>
      <p:sp>
        <p:nvSpPr>
          <p:cNvPr id="11" name="Rectangle 10"/>
          <p:cNvSpPr/>
          <p:nvPr/>
        </p:nvSpPr>
        <p:spPr>
          <a:xfrm>
            <a:off x="539552" y="620688"/>
            <a:ext cx="9144000" cy="523220"/>
          </a:xfrm>
          <a:prstGeom prst="rect">
            <a:avLst/>
          </a:prstGeom>
        </p:spPr>
        <p:txBody>
          <a:bodyPr wrap="square">
            <a:spAutoFit/>
          </a:bodyPr>
          <a:lstStyle/>
          <a:p>
            <a:r>
              <a:rPr lang="en-GB" sz="2800" b="1" u="sng" dirty="0" smtClean="0">
                <a:solidFill>
                  <a:prstClr val="black"/>
                </a:solidFill>
                <a:ea typeface="+mj-ea"/>
                <a:cs typeface="+mj-cs"/>
              </a:rPr>
              <a:t>Regions </a:t>
            </a:r>
            <a:r>
              <a:rPr lang="en-GB" sz="2800" b="1" u="sng" dirty="0">
                <a:solidFill>
                  <a:prstClr val="black"/>
                </a:solidFill>
                <a:ea typeface="+mj-ea"/>
                <a:cs typeface="+mj-cs"/>
              </a:rPr>
              <a:t>for Agricultural Productivity and Sustainability</a:t>
            </a:r>
            <a:endParaRPr lang="en-GB" sz="2800" dirty="0"/>
          </a:p>
        </p:txBody>
      </p:sp>
      <p:sp>
        <p:nvSpPr>
          <p:cNvPr id="12" name="Rectangle 11"/>
          <p:cNvSpPr/>
          <p:nvPr/>
        </p:nvSpPr>
        <p:spPr>
          <a:xfrm>
            <a:off x="3059832" y="1772816"/>
            <a:ext cx="2520242" cy="553998"/>
          </a:xfrm>
          <a:prstGeom prst="rect">
            <a:avLst/>
          </a:prstGeom>
        </p:spPr>
        <p:txBody>
          <a:bodyPr wrap="none">
            <a:spAutoFit/>
          </a:bodyPr>
          <a:lstStyle/>
          <a:p>
            <a:r>
              <a:rPr kumimoji="0" lang="en-GB" sz="3000" b="1" i="0" u="none" strike="noStrike" kern="0" cap="none" spc="0" normalizeH="0" baseline="0" noProof="0" dirty="0" smtClean="0">
                <a:ln>
                  <a:noFill/>
                </a:ln>
                <a:solidFill>
                  <a:srgbClr val="BBE0E3">
                    <a:lumMod val="25000"/>
                  </a:srgbClr>
                </a:solidFill>
                <a:effectLst/>
                <a:uLnTx/>
                <a:uFillTx/>
                <a:latin typeface="Trebuchet MS" pitchFamily="34" charset="0"/>
              </a:rPr>
              <a:t> The Context</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06388" y="1744663"/>
            <a:ext cx="8620125" cy="4279900"/>
          </a:xfrm>
          <a:prstGeom prst="rect">
            <a:avLst/>
          </a:prstGeom>
          <a:noFill/>
          <a:ln w="9525">
            <a:noFill/>
            <a:miter lim="800000"/>
            <a:headEnd/>
            <a:tailEnd/>
          </a:ln>
        </p:spPr>
        <p:txBody>
          <a:bodyPr/>
          <a:lstStyle/>
          <a:p>
            <a:pPr marL="342900" indent="-342900">
              <a:spcBef>
                <a:spcPct val="30000"/>
              </a:spcBef>
              <a:spcAft>
                <a:spcPct val="50000"/>
              </a:spcAft>
              <a:buClr>
                <a:srgbClr val="003366"/>
              </a:buClr>
              <a:buFontTx/>
              <a:buChar char="•"/>
            </a:pPr>
            <a:r>
              <a:rPr lang="en-GB" sz="2000">
                <a:solidFill>
                  <a:srgbClr val="003366"/>
                </a:solidFill>
                <a:latin typeface="Verdana" pitchFamily="34" charset="0"/>
              </a:rPr>
              <a:t>Rural development:</a:t>
            </a:r>
            <a:br>
              <a:rPr lang="en-GB" sz="2000">
                <a:solidFill>
                  <a:srgbClr val="003366"/>
                </a:solidFill>
                <a:latin typeface="Verdana" pitchFamily="34" charset="0"/>
              </a:rPr>
            </a:br>
            <a:r>
              <a:rPr lang="en-GB" sz="2000">
                <a:solidFill>
                  <a:srgbClr val="003366"/>
                </a:solidFill>
                <a:latin typeface="Verdana" pitchFamily="34" charset="0"/>
              </a:rPr>
              <a:t>- programming </a:t>
            </a:r>
            <a:br>
              <a:rPr lang="en-GB" sz="2000">
                <a:solidFill>
                  <a:srgbClr val="003366"/>
                </a:solidFill>
                <a:latin typeface="Verdana" pitchFamily="34" charset="0"/>
              </a:rPr>
            </a:br>
            <a:r>
              <a:rPr lang="en-GB" sz="2000">
                <a:solidFill>
                  <a:srgbClr val="003366"/>
                </a:solidFill>
                <a:latin typeface="Verdana" pitchFamily="34" charset="0"/>
              </a:rPr>
              <a:t>- preparation in the sector</a:t>
            </a:r>
          </a:p>
          <a:p>
            <a:pPr marL="342900" indent="-342900">
              <a:spcBef>
                <a:spcPct val="30000"/>
              </a:spcBef>
              <a:spcAft>
                <a:spcPct val="50000"/>
              </a:spcAft>
              <a:buClr>
                <a:srgbClr val="003366"/>
              </a:buClr>
              <a:buFontTx/>
              <a:buChar char="•"/>
            </a:pPr>
            <a:r>
              <a:rPr lang="en-GB" sz="2000">
                <a:solidFill>
                  <a:srgbClr val="003366"/>
                </a:solidFill>
                <a:latin typeface="Verdana" pitchFamily="34" charset="0"/>
              </a:rPr>
              <a:t>Horizon 2020</a:t>
            </a:r>
            <a:br>
              <a:rPr lang="en-GB" sz="2000">
                <a:solidFill>
                  <a:srgbClr val="003366"/>
                </a:solidFill>
                <a:latin typeface="Verdana" pitchFamily="34" charset="0"/>
              </a:rPr>
            </a:br>
            <a:r>
              <a:rPr lang="en-GB" sz="2000">
                <a:solidFill>
                  <a:srgbClr val="003366"/>
                </a:solidFill>
                <a:latin typeface="Verdana" pitchFamily="34" charset="0"/>
              </a:rPr>
              <a:t>- preparation in the sector</a:t>
            </a:r>
          </a:p>
          <a:p>
            <a:pPr marL="342900" indent="-342900">
              <a:spcBef>
                <a:spcPct val="30000"/>
              </a:spcBef>
              <a:spcAft>
                <a:spcPct val="50000"/>
              </a:spcAft>
              <a:buClr>
                <a:srgbClr val="003366"/>
              </a:buClr>
              <a:buFontTx/>
              <a:buChar char="•"/>
            </a:pPr>
            <a:r>
              <a:rPr lang="en-GB" sz="2000">
                <a:solidFill>
                  <a:srgbClr val="003366"/>
                </a:solidFill>
                <a:latin typeface="Verdana" pitchFamily="34" charset="0"/>
              </a:rPr>
              <a:t>Other funds</a:t>
            </a:r>
            <a:br>
              <a:rPr lang="en-GB" sz="2000">
                <a:solidFill>
                  <a:srgbClr val="003366"/>
                </a:solidFill>
                <a:latin typeface="Verdana" pitchFamily="34" charset="0"/>
              </a:rPr>
            </a:br>
            <a:r>
              <a:rPr lang="en-GB" sz="2000">
                <a:solidFill>
                  <a:srgbClr val="003366"/>
                </a:solidFill>
                <a:latin typeface="Verdana" pitchFamily="34" charset="0"/>
              </a:rPr>
              <a:t>- programming</a:t>
            </a:r>
            <a:br>
              <a:rPr lang="en-GB" sz="2000">
                <a:solidFill>
                  <a:srgbClr val="003366"/>
                </a:solidFill>
                <a:latin typeface="Verdana" pitchFamily="34" charset="0"/>
              </a:rPr>
            </a:br>
            <a:r>
              <a:rPr lang="en-GB" sz="2000">
                <a:solidFill>
                  <a:srgbClr val="003366"/>
                </a:solidFill>
                <a:latin typeface="Verdana" pitchFamily="34" charset="0"/>
              </a:rPr>
              <a:t>- preparation in the sector</a:t>
            </a:r>
          </a:p>
          <a:p>
            <a:pPr marL="342900" indent="-342900">
              <a:spcBef>
                <a:spcPct val="30000"/>
              </a:spcBef>
              <a:spcAft>
                <a:spcPct val="50000"/>
              </a:spcAft>
              <a:buClr>
                <a:srgbClr val="003366"/>
              </a:buClr>
              <a:buFontTx/>
              <a:buChar char="•"/>
            </a:pPr>
            <a:r>
              <a:rPr lang="en-GB" sz="2000">
                <a:solidFill>
                  <a:srgbClr val="003366"/>
                </a:solidFill>
                <a:latin typeface="Verdana" pitchFamily="34" charset="0"/>
              </a:rPr>
              <a:t>Participation in EIP network</a:t>
            </a:r>
          </a:p>
          <a:p>
            <a:pPr marL="342900" indent="-342900">
              <a:spcBef>
                <a:spcPct val="30000"/>
              </a:spcBef>
              <a:spcAft>
                <a:spcPct val="50000"/>
              </a:spcAft>
              <a:buClr>
                <a:srgbClr val="003366"/>
              </a:buClr>
              <a:buFontTx/>
              <a:buChar char="•"/>
            </a:pPr>
            <a:endParaRPr lang="en-GB" sz="2000">
              <a:solidFill>
                <a:srgbClr val="003366"/>
              </a:solidFill>
              <a:latin typeface="Verdana" pitchFamily="34" charset="0"/>
            </a:endParaRPr>
          </a:p>
        </p:txBody>
      </p:sp>
      <p:sp>
        <p:nvSpPr>
          <p:cNvPr id="3" name="Rectangle 2"/>
          <p:cNvSpPr txBox="1">
            <a:spLocks noChangeArrowheads="1"/>
          </p:cNvSpPr>
          <p:nvPr/>
        </p:nvSpPr>
        <p:spPr bwMode="auto">
          <a:xfrm>
            <a:off x="0" y="1120775"/>
            <a:ext cx="8940800" cy="720725"/>
          </a:xfrm>
          <a:prstGeom prst="rect">
            <a:avLst/>
          </a:prstGeom>
          <a:noFill/>
          <a:ln w="9525">
            <a:noFill/>
            <a:miter lim="800000"/>
            <a:headEnd/>
            <a:tailEnd/>
          </a:ln>
        </p:spPr>
        <p:txBody>
          <a:bodyPr anchor="ctr"/>
          <a:lstStyle/>
          <a:p>
            <a:pPr marL="358775" algn="ctr"/>
            <a:r>
              <a:rPr lang="en-GB" sz="2400" b="1" i="1">
                <a:solidFill>
                  <a:srgbClr val="003366"/>
                </a:solidFill>
                <a:latin typeface="Verdana" pitchFamily="34" charset="0"/>
              </a:rPr>
              <a:t>How to get involved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bwMode="auto">
          <a:xfrm>
            <a:off x="1897063" y="2962275"/>
            <a:ext cx="5392737" cy="674688"/>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GB" b="1" smtClean="0">
                <a:solidFill>
                  <a:srgbClr val="003366"/>
                </a:solidFill>
              </a:rPr>
              <a:t>Thank you for your attention!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box(out)">
                                      <p:cBhvr>
                                        <p:cTn id="7" dur="500"/>
                                        <p:tgtEl>
                                          <p:spTgt spid="100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Grp="1" noChangeArrowheads="1"/>
          </p:cNvSpPr>
          <p:nvPr>
            <p:ph type="dt" sz="half" idx="4294967295"/>
          </p:nvPr>
        </p:nvSpPr>
        <p:spPr>
          <a:xfrm>
            <a:off x="457200" y="6243638"/>
            <a:ext cx="2133600" cy="457200"/>
          </a:xfrm>
          <a:prstGeom prst="rect">
            <a:avLst/>
          </a:prstGeom>
        </p:spPr>
        <p:txBody>
          <a:bodyPr/>
          <a:lstStyle/>
          <a:p>
            <a:r>
              <a:rPr lang="it-IT" altLang="en-US" smtClean="0"/>
              <a:t>Bruxelles,  9  October 2013</a:t>
            </a:r>
            <a:endParaRPr lang="it-IT" altLang="en-US" dirty="0"/>
          </a:p>
        </p:txBody>
      </p:sp>
      <p:sp>
        <p:nvSpPr>
          <p:cNvPr id="11" name="Rectangle 5"/>
          <p:cNvSpPr>
            <a:spLocks noGrp="1" noChangeArrowheads="1"/>
          </p:cNvSpPr>
          <p:nvPr>
            <p:ph type="ftr" sz="quarter" idx="4294967295"/>
          </p:nvPr>
        </p:nvSpPr>
        <p:spPr>
          <a:xfrm>
            <a:off x="3124200" y="6243638"/>
            <a:ext cx="2895600" cy="457200"/>
          </a:xfrm>
          <a:prstGeom prst="rect">
            <a:avLst/>
          </a:prstGeom>
        </p:spPr>
        <p:txBody>
          <a:bodyPr/>
          <a:lstStyle/>
          <a:p>
            <a:r>
              <a:rPr lang="en-US" sz="1000" dirty="0">
                <a:latin typeface="Times New Roman" pitchFamily="18" charset="0"/>
                <a:cs typeface="Times New Roman" pitchFamily="18" charset="0"/>
              </a:rPr>
              <a:t>OPEN DAYS </a:t>
            </a:r>
            <a:r>
              <a:rPr lang="en-US" sz="1000" dirty="0" smtClean="0">
                <a:latin typeface="Times New Roman" pitchFamily="18" charset="0"/>
                <a:cs typeface="Times New Roman" pitchFamily="18" charset="0"/>
              </a:rPr>
              <a:t>                                                         </a:t>
            </a:r>
            <a:r>
              <a:rPr lang="en-US" sz="1000" dirty="0">
                <a:latin typeface="Times New Roman" pitchFamily="18" charset="0"/>
                <a:cs typeface="Times New Roman" pitchFamily="18" charset="0"/>
              </a:rPr>
              <a:t>11</a:t>
            </a:r>
            <a:r>
              <a:rPr lang="en-US" sz="1000" baseline="30000" dirty="0">
                <a:latin typeface="Times New Roman" pitchFamily="18" charset="0"/>
                <a:cs typeface="Times New Roman" pitchFamily="18" charset="0"/>
              </a:rPr>
              <a:t>th</a:t>
            </a:r>
            <a:r>
              <a:rPr lang="en-US" sz="1000" dirty="0">
                <a:latin typeface="Times New Roman" pitchFamily="18" charset="0"/>
                <a:cs typeface="Times New Roman" pitchFamily="18" charset="0"/>
              </a:rPr>
              <a:t>  European Week of Regions and Cities</a:t>
            </a:r>
            <a:endParaRPr lang="it-IT" sz="1000" dirty="0">
              <a:latin typeface="Times New Roman" pitchFamily="18" charset="0"/>
              <a:cs typeface="Times New Roman" pitchFamily="18" charset="0"/>
            </a:endParaRPr>
          </a:p>
        </p:txBody>
      </p:sp>
      <p:sp>
        <p:nvSpPr>
          <p:cNvPr id="4100" name="Rectangle 4"/>
          <p:cNvSpPr>
            <a:spLocks noGrp="1" noChangeArrowheads="1"/>
          </p:cNvSpPr>
          <p:nvPr>
            <p:ph type="ctrTitle"/>
          </p:nvPr>
        </p:nvSpPr>
        <p:spPr>
          <a:xfrm>
            <a:off x="684213" y="1628775"/>
            <a:ext cx="7848600" cy="1728788"/>
          </a:xfrm>
        </p:spPr>
        <p:txBody>
          <a:bodyPr/>
          <a:lstStyle/>
          <a:p>
            <a:pPr algn="ctr"/>
            <a:r>
              <a:rPr lang="it-IT" sz="4600" dirty="0" err="1" smtClean="0">
                <a:solidFill>
                  <a:srgbClr val="008000"/>
                </a:solidFill>
              </a:rPr>
              <a:t>Cooperation</a:t>
            </a:r>
            <a:r>
              <a:rPr lang="it-IT" sz="4600" dirty="0" smtClean="0">
                <a:solidFill>
                  <a:srgbClr val="008000"/>
                </a:solidFill>
              </a:rPr>
              <a:t> </a:t>
            </a:r>
            <a:r>
              <a:rPr lang="it-IT" sz="4600" dirty="0" err="1" smtClean="0">
                <a:solidFill>
                  <a:srgbClr val="008000"/>
                </a:solidFill>
              </a:rPr>
              <a:t>for</a:t>
            </a:r>
            <a:r>
              <a:rPr lang="it-IT" sz="4600" dirty="0" smtClean="0">
                <a:solidFill>
                  <a:srgbClr val="008000"/>
                </a:solidFill>
              </a:rPr>
              <a:t> </a:t>
            </a:r>
            <a:r>
              <a:rPr lang="it-IT" sz="4600" dirty="0" err="1" smtClean="0">
                <a:solidFill>
                  <a:srgbClr val="008000"/>
                </a:solidFill>
              </a:rPr>
              <a:t>Innovation</a:t>
            </a:r>
            <a:endParaRPr lang="it-IT" sz="4600" dirty="0">
              <a:solidFill>
                <a:srgbClr val="008000"/>
              </a:solidFill>
            </a:endParaRPr>
          </a:p>
        </p:txBody>
      </p:sp>
      <p:sp>
        <p:nvSpPr>
          <p:cNvPr id="4101" name="Rectangle 5"/>
          <p:cNvSpPr>
            <a:spLocks noGrp="1" noChangeArrowheads="1"/>
          </p:cNvSpPr>
          <p:nvPr>
            <p:ph type="subTitle" idx="1"/>
          </p:nvPr>
        </p:nvSpPr>
        <p:spPr>
          <a:xfrm>
            <a:off x="1043608" y="4365625"/>
            <a:ext cx="7056784" cy="1150938"/>
          </a:xfrm>
        </p:spPr>
        <p:txBody>
          <a:bodyPr/>
          <a:lstStyle/>
          <a:p>
            <a:pPr algn="ctr">
              <a:lnSpc>
                <a:spcPct val="80000"/>
              </a:lnSpc>
            </a:pPr>
            <a:r>
              <a:rPr lang="it-IT" sz="2400" dirty="0" smtClean="0">
                <a:solidFill>
                  <a:srgbClr val="FFC000"/>
                </a:solidFill>
                <a:latin typeface="Garamond" pitchFamily="18" charset="0"/>
              </a:rPr>
              <a:t>Umbria </a:t>
            </a:r>
            <a:r>
              <a:rPr lang="it-IT" sz="2400" dirty="0" err="1" smtClean="0">
                <a:solidFill>
                  <a:srgbClr val="FFC000"/>
                </a:solidFill>
                <a:latin typeface="Garamond" pitchFamily="18" charset="0"/>
              </a:rPr>
              <a:t>Rural</a:t>
            </a:r>
            <a:r>
              <a:rPr lang="it-IT" sz="2400" dirty="0" smtClean="0">
                <a:solidFill>
                  <a:srgbClr val="FFC000"/>
                </a:solidFill>
                <a:latin typeface="Garamond" pitchFamily="18" charset="0"/>
              </a:rPr>
              <a:t> </a:t>
            </a:r>
            <a:r>
              <a:rPr lang="it-IT" sz="2400" dirty="0" err="1" smtClean="0">
                <a:solidFill>
                  <a:srgbClr val="FFC000"/>
                </a:solidFill>
                <a:latin typeface="Garamond" pitchFamily="18" charset="0"/>
              </a:rPr>
              <a:t>Development</a:t>
            </a:r>
            <a:r>
              <a:rPr lang="it-IT" sz="2400" dirty="0" smtClean="0">
                <a:solidFill>
                  <a:srgbClr val="FFC000"/>
                </a:solidFill>
                <a:latin typeface="Garamond" pitchFamily="18" charset="0"/>
              </a:rPr>
              <a:t> </a:t>
            </a:r>
            <a:r>
              <a:rPr lang="it-IT" sz="2400" dirty="0" err="1" smtClean="0">
                <a:solidFill>
                  <a:srgbClr val="FFC000"/>
                </a:solidFill>
                <a:latin typeface="Garamond" pitchFamily="18" charset="0"/>
              </a:rPr>
              <a:t>Programme</a:t>
            </a:r>
            <a:r>
              <a:rPr lang="it-IT" sz="2400" dirty="0" smtClean="0">
                <a:solidFill>
                  <a:srgbClr val="FFC000"/>
                </a:solidFill>
                <a:latin typeface="Garamond" pitchFamily="18" charset="0"/>
              </a:rPr>
              <a:t>  2007/2013</a:t>
            </a:r>
          </a:p>
          <a:p>
            <a:pPr algn="ctr">
              <a:lnSpc>
                <a:spcPct val="80000"/>
              </a:lnSpc>
            </a:pPr>
            <a:r>
              <a:rPr lang="it-IT" sz="2400" dirty="0" err="1" smtClean="0">
                <a:solidFill>
                  <a:srgbClr val="FFC000"/>
                </a:solidFill>
                <a:latin typeface="Garamond" pitchFamily="18" charset="0"/>
              </a:rPr>
              <a:t>Axis</a:t>
            </a:r>
            <a:r>
              <a:rPr lang="it-IT" sz="2400" dirty="0" smtClean="0">
                <a:solidFill>
                  <a:srgbClr val="FFC000"/>
                </a:solidFill>
                <a:latin typeface="Garamond" pitchFamily="18" charset="0"/>
              </a:rPr>
              <a:t> 1 – </a:t>
            </a:r>
            <a:r>
              <a:rPr lang="it-IT" sz="2400" dirty="0" err="1" smtClean="0">
                <a:solidFill>
                  <a:srgbClr val="FFC000"/>
                </a:solidFill>
                <a:latin typeface="Garamond" pitchFamily="18" charset="0"/>
              </a:rPr>
              <a:t>Measure</a:t>
            </a:r>
            <a:r>
              <a:rPr lang="it-IT" sz="2400" dirty="0" smtClean="0">
                <a:solidFill>
                  <a:srgbClr val="FFC000"/>
                </a:solidFill>
                <a:latin typeface="Garamond" pitchFamily="18" charset="0"/>
              </a:rPr>
              <a:t> 1.2.4 </a:t>
            </a:r>
            <a:endParaRPr lang="it-IT" sz="2400" dirty="0">
              <a:solidFill>
                <a:srgbClr val="FFC000"/>
              </a:solidFill>
              <a:latin typeface="Garamond" pitchFamily="18" charset="0"/>
            </a:endParaRPr>
          </a:p>
        </p:txBody>
      </p:sp>
      <p:sp>
        <p:nvSpPr>
          <p:cNvPr id="4102" name="Text Box 6"/>
          <p:cNvSpPr txBox="1">
            <a:spLocks noChangeArrowheads="1"/>
          </p:cNvSpPr>
          <p:nvPr/>
        </p:nvSpPr>
        <p:spPr bwMode="auto">
          <a:xfrm>
            <a:off x="4200525" y="127000"/>
            <a:ext cx="1417638" cy="785813"/>
          </a:xfrm>
          <a:prstGeom prst="rect">
            <a:avLst/>
          </a:prstGeom>
          <a:solidFill>
            <a:srgbClr val="FFFFFF"/>
          </a:solidFill>
          <a:ln w="9525">
            <a:noFill/>
            <a:miter lim="800000"/>
            <a:headEnd/>
            <a:tailEnd/>
          </a:ln>
        </p:spPr>
        <p:txBody>
          <a:bodyPr/>
          <a:lstStyle/>
          <a:p>
            <a:endParaRPr lang="it-IT">
              <a:latin typeface="Arial" charset="0"/>
            </a:endParaRPr>
          </a:p>
        </p:txBody>
      </p:sp>
      <p:pic>
        <p:nvPicPr>
          <p:cNvPr id="4103" name="Picture 7" descr="Regione Logo per stampa tipografica"/>
          <p:cNvPicPr>
            <a:picLocks noChangeAspect="1" noChangeArrowheads="1"/>
          </p:cNvPicPr>
          <p:nvPr/>
        </p:nvPicPr>
        <p:blipFill>
          <a:blip r:embed="rId4" cstate="print"/>
          <a:srcRect/>
          <a:stretch>
            <a:fillRect/>
          </a:stretch>
        </p:blipFill>
        <p:spPr bwMode="auto">
          <a:xfrm>
            <a:off x="6375400" y="153988"/>
            <a:ext cx="1547813" cy="760412"/>
          </a:xfrm>
          <a:prstGeom prst="rect">
            <a:avLst/>
          </a:prstGeom>
          <a:noFill/>
          <a:ln w="9525">
            <a:noFill/>
            <a:miter lim="800000"/>
            <a:headEnd/>
            <a:tailEnd/>
          </a:ln>
        </p:spPr>
      </p:pic>
      <p:sp>
        <p:nvSpPr>
          <p:cNvPr id="4110" name="Text Box 14"/>
          <p:cNvSpPr txBox="1">
            <a:spLocks noChangeArrowheads="1"/>
          </p:cNvSpPr>
          <p:nvPr/>
        </p:nvSpPr>
        <p:spPr bwMode="auto">
          <a:xfrm>
            <a:off x="827585" y="765175"/>
            <a:ext cx="1872208" cy="461665"/>
          </a:xfrm>
          <a:prstGeom prst="rect">
            <a:avLst/>
          </a:prstGeom>
          <a:noFill/>
          <a:ln w="9525">
            <a:noFill/>
            <a:miter lim="800000"/>
            <a:headEnd/>
            <a:tailEnd/>
          </a:ln>
          <a:effectLst/>
        </p:spPr>
        <p:txBody>
          <a:bodyPr wrap="square">
            <a:spAutoFit/>
          </a:bodyPr>
          <a:lstStyle/>
          <a:p>
            <a:r>
              <a:rPr lang="it-IT" sz="800" dirty="0" smtClean="0"/>
              <a:t>                      Unione </a:t>
            </a:r>
            <a:r>
              <a:rPr lang="it-IT" sz="800" dirty="0"/>
              <a:t>Europea</a:t>
            </a:r>
          </a:p>
          <a:p>
            <a:r>
              <a:rPr lang="it-IT" sz="800" dirty="0"/>
              <a:t>Fondo Europeo Agricolo per lo Sviluppo Rurale L’Europa investe nelle zone rurali</a:t>
            </a:r>
          </a:p>
        </p:txBody>
      </p:sp>
      <p:sp>
        <p:nvSpPr>
          <p:cNvPr id="4111" name="Rectangle 15"/>
          <p:cNvSpPr>
            <a:spLocks noChangeArrowheads="1"/>
          </p:cNvSpPr>
          <p:nvPr/>
        </p:nvSpPr>
        <p:spPr bwMode="auto">
          <a:xfrm>
            <a:off x="6227763" y="6254733"/>
            <a:ext cx="2232669" cy="400110"/>
          </a:xfrm>
          <a:prstGeom prst="rect">
            <a:avLst/>
          </a:prstGeom>
          <a:noFill/>
          <a:ln w="9525">
            <a:noFill/>
            <a:miter lim="800000"/>
            <a:headEnd/>
            <a:tailEnd/>
          </a:ln>
          <a:effectLst/>
        </p:spPr>
        <p:txBody>
          <a:bodyPr wrap="square" anchor="ctr">
            <a:spAutoFit/>
          </a:bodyPr>
          <a:lstStyle/>
          <a:p>
            <a:r>
              <a:rPr kumimoji="1" lang="it-IT" sz="1000" dirty="0" smtClean="0"/>
              <a:t>               Dr. Ciro Becchetti                   </a:t>
            </a:r>
            <a:r>
              <a:rPr kumimoji="1" lang="it-IT" sz="1000" dirty="0" err="1" smtClean="0"/>
              <a:t>Managing</a:t>
            </a:r>
            <a:r>
              <a:rPr kumimoji="1" lang="it-IT" sz="1000" dirty="0" smtClean="0"/>
              <a:t> Authority  Umbria </a:t>
            </a:r>
            <a:r>
              <a:rPr kumimoji="1" lang="it-IT" sz="1000" dirty="0" err="1" smtClean="0"/>
              <a:t>R.D.P.</a:t>
            </a:r>
            <a:r>
              <a:rPr kumimoji="1" lang="it-IT" sz="1000" dirty="0" smtClean="0"/>
              <a:t> </a:t>
            </a:r>
          </a:p>
        </p:txBody>
      </p:sp>
      <p:pic>
        <p:nvPicPr>
          <p:cNvPr id="4112" name="Picture 16"/>
          <p:cNvPicPr>
            <a:picLocks noChangeAspect="1" noChangeArrowheads="1"/>
          </p:cNvPicPr>
          <p:nvPr/>
        </p:nvPicPr>
        <p:blipFill>
          <a:blip r:embed="rId5" cstate="print"/>
          <a:srcRect/>
          <a:stretch>
            <a:fillRect/>
          </a:stretch>
        </p:blipFill>
        <p:spPr bwMode="auto">
          <a:xfrm>
            <a:off x="1219123" y="38681"/>
            <a:ext cx="1136650" cy="762000"/>
          </a:xfrm>
          <a:prstGeom prst="rect">
            <a:avLst/>
          </a:prstGeom>
          <a:solidFill>
            <a:srgbClr val="FFFFFF"/>
          </a:solidFill>
          <a:ln w="9525">
            <a:noFill/>
            <a:miter lim="800000"/>
            <a:headEnd/>
            <a:tailEnd/>
          </a:ln>
        </p:spPr>
      </p:pic>
      <p:graphicFrame>
        <p:nvGraphicFramePr>
          <p:cNvPr id="4113" name="Object 17"/>
          <p:cNvGraphicFramePr>
            <a:graphicFrameLocks noChangeAspect="1"/>
          </p:cNvGraphicFramePr>
          <p:nvPr/>
        </p:nvGraphicFramePr>
        <p:xfrm>
          <a:off x="4074790" y="116632"/>
          <a:ext cx="857250" cy="971550"/>
        </p:xfrm>
        <a:graphic>
          <a:graphicData uri="http://schemas.openxmlformats.org/presentationml/2006/ole">
            <p:oleObj spid="_x0000_s33794" r:id="rId6" imgW="961905" imgH="1095528" progId="">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3"/>
          <p:cNvSpPr>
            <a:spLocks noGrp="1"/>
          </p:cNvSpPr>
          <p:nvPr>
            <p:ph type="dt" sz="half" idx="10"/>
          </p:nvPr>
        </p:nvSpPr>
        <p:spPr>
          <a:xfrm>
            <a:off x="457200" y="6165304"/>
            <a:ext cx="1882552" cy="209698"/>
          </a:xfrm>
        </p:spPr>
        <p:txBody>
          <a:bodyPr/>
          <a:lstStyle/>
          <a:p>
            <a:r>
              <a:rPr lang="it-IT" sz="1000" dirty="0" smtClean="0">
                <a:latin typeface="Times New Roman" pitchFamily="18" charset="0"/>
                <a:cs typeface="Times New Roman" pitchFamily="18" charset="0"/>
              </a:rPr>
              <a:t>Bruxelles,  9  </a:t>
            </a:r>
            <a:r>
              <a:rPr lang="it-IT" sz="1000" dirty="0" err="1" smtClean="0">
                <a:latin typeface="Times New Roman" pitchFamily="18" charset="0"/>
                <a:cs typeface="Times New Roman" pitchFamily="18" charset="0"/>
              </a:rPr>
              <a:t>October</a:t>
            </a:r>
            <a:r>
              <a:rPr lang="it-IT" sz="1000" dirty="0" smtClean="0">
                <a:latin typeface="Times New Roman" pitchFamily="18" charset="0"/>
                <a:cs typeface="Times New Roman" pitchFamily="18" charset="0"/>
              </a:rPr>
              <a:t> 2013</a:t>
            </a:r>
            <a:endParaRPr lang="it-IT" altLang="en-US" sz="1000" dirty="0">
              <a:latin typeface="Times New Roman" pitchFamily="18" charset="0"/>
              <a:cs typeface="Times New Roman" pitchFamily="18" charset="0"/>
            </a:endParaRPr>
          </a:p>
        </p:txBody>
      </p:sp>
      <p:sp>
        <p:nvSpPr>
          <p:cNvPr id="6" name="Segnaposto piè di pagina 4"/>
          <p:cNvSpPr>
            <a:spLocks noGrp="1"/>
          </p:cNvSpPr>
          <p:nvPr>
            <p:ph type="ftr" sz="quarter" idx="11"/>
          </p:nvPr>
        </p:nvSpPr>
        <p:spPr>
          <a:xfrm>
            <a:off x="2699792" y="6093296"/>
            <a:ext cx="2895600" cy="457200"/>
          </a:xfrm>
        </p:spPr>
        <p:txBody>
          <a:bodyPr/>
          <a:lstStyle/>
          <a:p>
            <a:r>
              <a:rPr lang="en-US" altLang="en-US" sz="1000" dirty="0" smtClean="0">
                <a:latin typeface="Times New Roman" pitchFamily="18" charset="0"/>
                <a:cs typeface="Times New Roman" pitchFamily="18" charset="0"/>
              </a:rPr>
              <a:t>OPEN DAYS                                                          11th  European Week of Regions and Cities</a:t>
            </a:r>
            <a:endParaRPr lang="it-IT" altLang="en-US" sz="1000" dirty="0">
              <a:latin typeface="Times New Roman" pitchFamily="18" charset="0"/>
              <a:cs typeface="Times New Roman" pitchFamily="18" charset="0"/>
            </a:endParaRPr>
          </a:p>
        </p:txBody>
      </p:sp>
      <p:sp>
        <p:nvSpPr>
          <p:cNvPr id="49154" name="Rectangle 2"/>
          <p:cNvSpPr>
            <a:spLocks noGrp="1" noChangeArrowheads="1"/>
          </p:cNvSpPr>
          <p:nvPr>
            <p:ph type="title"/>
          </p:nvPr>
        </p:nvSpPr>
        <p:spPr>
          <a:xfrm>
            <a:off x="468313" y="260350"/>
            <a:ext cx="8229600" cy="1139825"/>
          </a:xfrm>
        </p:spPr>
        <p:txBody>
          <a:bodyPr>
            <a:normAutofit fontScale="90000"/>
          </a:bodyPr>
          <a:lstStyle/>
          <a:p>
            <a:r>
              <a:rPr lang="it-IT" dirty="0" err="1" smtClean="0">
                <a:solidFill>
                  <a:srgbClr val="008000"/>
                </a:solidFill>
              </a:rPr>
              <a:t>Measure</a:t>
            </a:r>
            <a:r>
              <a:rPr lang="it-IT" dirty="0" smtClean="0">
                <a:solidFill>
                  <a:srgbClr val="008000"/>
                </a:solidFill>
              </a:rPr>
              <a:t> 1.2.4 </a:t>
            </a:r>
            <a:r>
              <a:rPr lang="it-IT" sz="3200" dirty="0" smtClean="0">
                <a:solidFill>
                  <a:srgbClr val="008000"/>
                </a:solidFill>
              </a:rPr>
              <a:t>– </a:t>
            </a:r>
            <a:r>
              <a:rPr lang="it-IT" sz="3200" dirty="0" err="1" smtClean="0">
                <a:solidFill>
                  <a:srgbClr val="008000"/>
                </a:solidFill>
              </a:rPr>
              <a:t>Cooperation</a:t>
            </a:r>
            <a:r>
              <a:rPr lang="it-IT" sz="3200" dirty="0" smtClean="0">
                <a:solidFill>
                  <a:srgbClr val="008000"/>
                </a:solidFill>
              </a:rPr>
              <a:t> </a:t>
            </a:r>
            <a:r>
              <a:rPr lang="it-IT" sz="3200" dirty="0" err="1" smtClean="0">
                <a:solidFill>
                  <a:srgbClr val="008000"/>
                </a:solidFill>
              </a:rPr>
              <a:t>for</a:t>
            </a:r>
            <a:r>
              <a:rPr lang="it-IT" sz="3200" dirty="0" smtClean="0">
                <a:solidFill>
                  <a:srgbClr val="008000"/>
                </a:solidFill>
              </a:rPr>
              <a:t> </a:t>
            </a:r>
            <a:r>
              <a:rPr lang="it-IT" sz="3200" dirty="0" err="1" smtClean="0">
                <a:solidFill>
                  <a:srgbClr val="008000"/>
                </a:solidFill>
              </a:rPr>
              <a:t>Innovation</a:t>
            </a:r>
            <a:r>
              <a:rPr lang="it-IT" dirty="0" smtClean="0"/>
              <a:t/>
            </a:r>
            <a:br>
              <a:rPr lang="it-IT" dirty="0" smtClean="0"/>
            </a:br>
            <a:endParaRPr lang="it-IT" dirty="0"/>
          </a:p>
        </p:txBody>
      </p:sp>
      <p:sp>
        <p:nvSpPr>
          <p:cNvPr id="49155" name="Rectangle 3"/>
          <p:cNvSpPr>
            <a:spLocks noGrp="1" noChangeArrowheads="1"/>
          </p:cNvSpPr>
          <p:nvPr>
            <p:ph type="body" idx="1"/>
          </p:nvPr>
        </p:nvSpPr>
        <p:spPr>
          <a:xfrm>
            <a:off x="467544" y="1772816"/>
            <a:ext cx="7920880" cy="4176464"/>
          </a:xfrm>
        </p:spPr>
        <p:txBody>
          <a:bodyPr/>
          <a:lstStyle/>
          <a:p>
            <a:pPr lvl="0">
              <a:buNone/>
            </a:pPr>
            <a:r>
              <a:rPr lang="it-IT" sz="2000" dirty="0" err="1" smtClean="0">
                <a:latin typeface="Times New Roman" pitchFamily="18" charset="0"/>
                <a:cs typeface="Times New Roman" pitchFamily="18" charset="0"/>
              </a:rPr>
              <a:t>Development</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Innovation</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for</a:t>
            </a:r>
            <a:r>
              <a:rPr lang="it-IT" sz="2000" dirty="0" smtClean="0">
                <a:solidFill>
                  <a:schemeClr val="tx1"/>
                </a:solidFill>
                <a:latin typeface="Times New Roman" pitchFamily="18" charset="0"/>
                <a:cs typeface="Times New Roman" pitchFamily="18" charset="0"/>
              </a:rPr>
              <a:t>:</a:t>
            </a:r>
          </a:p>
          <a:p>
            <a:pPr lvl="0" algn="just"/>
            <a:r>
              <a:rPr lang="it-IT" sz="2000" dirty="0" smtClean="0">
                <a:latin typeface="Times New Roman" pitchFamily="18" charset="0"/>
                <a:cs typeface="Times New Roman" pitchFamily="18" charset="0"/>
              </a:rPr>
              <a:t>processing</a:t>
            </a:r>
            <a:r>
              <a:rPr lang="it-IT" sz="2000" dirty="0" smtClean="0">
                <a:solidFill>
                  <a:schemeClr val="tx1"/>
                </a:solidFill>
                <a:latin typeface="Times New Roman" pitchFamily="18" charset="0"/>
                <a:cs typeface="Times New Roman" pitchFamily="18" charset="0"/>
              </a:rPr>
              <a:t>/marketing and </a:t>
            </a:r>
            <a:r>
              <a:rPr lang="it-IT" sz="2000" dirty="0" err="1" smtClean="0">
                <a:solidFill>
                  <a:schemeClr val="tx1"/>
                </a:solidFill>
                <a:latin typeface="Times New Roman" pitchFamily="18" charset="0"/>
                <a:cs typeface="Times New Roman" pitchFamily="18" charset="0"/>
              </a:rPr>
              <a:t>distribution</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products</a:t>
            </a:r>
            <a:endParaRPr lang="it-IT" sz="2000" dirty="0">
              <a:solidFill>
                <a:schemeClr val="tx1"/>
              </a:solidFill>
              <a:latin typeface="Times New Roman" pitchFamily="18" charset="0"/>
              <a:cs typeface="Times New Roman" pitchFamily="18" charset="0"/>
            </a:endParaRPr>
          </a:p>
          <a:p>
            <a:pPr lvl="0" algn="just"/>
            <a:r>
              <a:rPr lang="it-IT" sz="2000" dirty="0" smtClean="0">
                <a:solidFill>
                  <a:schemeClr val="tx1"/>
                </a:solidFill>
                <a:latin typeface="Times New Roman" pitchFamily="18" charset="0"/>
                <a:cs typeface="Times New Roman" pitchFamily="18" charset="0"/>
              </a:rPr>
              <a:t>Energy production </a:t>
            </a:r>
            <a:r>
              <a:rPr lang="it-IT" sz="2000" dirty="0" err="1" smtClean="0">
                <a:solidFill>
                  <a:schemeClr val="tx1"/>
                </a:solidFill>
                <a:latin typeface="Times New Roman" pitchFamily="18" charset="0"/>
                <a:cs typeface="Times New Roman" pitchFamily="18" charset="0"/>
              </a:rPr>
              <a:t>from</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renewable</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sources</a:t>
            </a:r>
            <a:r>
              <a:rPr lang="it-IT" sz="2000" dirty="0" smtClean="0">
                <a:solidFill>
                  <a:schemeClr val="tx1"/>
                </a:solidFill>
                <a:latin typeface="Times New Roman" pitchFamily="18" charset="0"/>
                <a:cs typeface="Times New Roman" pitchFamily="18" charset="0"/>
              </a:rPr>
              <a:t> and/or </a:t>
            </a:r>
            <a:r>
              <a:rPr lang="it-IT" sz="2000" dirty="0" err="1" smtClean="0">
                <a:solidFill>
                  <a:schemeClr val="tx1"/>
                </a:solidFill>
                <a:latin typeface="Times New Roman" pitchFamily="18" charset="0"/>
                <a:cs typeface="Times New Roman" pitchFamily="18" charset="0"/>
              </a:rPr>
              <a:t>for</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energy</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saving</a:t>
            </a:r>
            <a:endParaRPr lang="it-IT" sz="2000" dirty="0">
              <a:solidFill>
                <a:schemeClr val="tx1"/>
              </a:solidFill>
              <a:latin typeface="Times New Roman" pitchFamily="18" charset="0"/>
              <a:cs typeface="Times New Roman" pitchFamily="18" charset="0"/>
            </a:endParaRPr>
          </a:p>
          <a:p>
            <a:pPr lvl="0" algn="just"/>
            <a:r>
              <a:rPr lang="it-IT" sz="2000" dirty="0" err="1" smtClean="0">
                <a:latin typeface="Times New Roman" pitchFamily="18" charset="0"/>
                <a:cs typeface="Times New Roman" pitchFamily="18" charset="0"/>
              </a:rPr>
              <a:t>Firm</a:t>
            </a:r>
            <a:r>
              <a:rPr lang="it-IT" sz="2000" dirty="0" smtClean="0">
                <a:latin typeface="Times New Roman" pitchFamily="18" charset="0"/>
                <a:cs typeface="Times New Roman" pitchFamily="18" charset="0"/>
              </a:rPr>
              <a:t> and/or </a:t>
            </a:r>
            <a:r>
              <a:rPr lang="it-IT" sz="2000" dirty="0" err="1" smtClean="0">
                <a:latin typeface="Times New Roman" pitchFamily="18" charset="0"/>
                <a:cs typeface="Times New Roman" pitchFamily="18" charset="0"/>
              </a:rPr>
              <a:t>chain</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organization</a:t>
            </a:r>
            <a:r>
              <a:rPr lang="it-IT" sz="2000" dirty="0" smtClean="0">
                <a:latin typeface="Times New Roman" pitchFamily="18" charset="0"/>
                <a:cs typeface="Times New Roman" pitchFamily="18" charset="0"/>
              </a:rPr>
              <a:t> </a:t>
            </a:r>
            <a:r>
              <a:rPr lang="it-IT" sz="2000" dirty="0" smtClean="0">
                <a:solidFill>
                  <a:schemeClr val="tx1"/>
                </a:solidFill>
                <a:latin typeface="Times New Roman" pitchFamily="18" charset="0"/>
                <a:cs typeface="Times New Roman" pitchFamily="18" charset="0"/>
              </a:rPr>
              <a:t>and management</a:t>
            </a:r>
            <a:endParaRPr lang="it-IT" sz="2000" dirty="0">
              <a:solidFill>
                <a:schemeClr val="tx1"/>
              </a:solidFill>
              <a:latin typeface="Times New Roman" pitchFamily="18" charset="0"/>
              <a:cs typeface="Times New Roman" pitchFamily="18" charset="0"/>
            </a:endParaRPr>
          </a:p>
          <a:p>
            <a:pPr lvl="0" algn="just"/>
            <a:r>
              <a:rPr lang="it-IT" sz="2000" dirty="0" smtClean="0">
                <a:latin typeface="Times New Roman" pitchFamily="18" charset="0"/>
                <a:cs typeface="Times New Roman" pitchFamily="18" charset="0"/>
              </a:rPr>
              <a:t>Water </a:t>
            </a:r>
            <a:r>
              <a:rPr lang="it-IT" sz="2000" dirty="0" err="1" smtClean="0">
                <a:latin typeface="Times New Roman" pitchFamily="18" charset="0"/>
                <a:cs typeface="Times New Roman" pitchFamily="18" charset="0"/>
              </a:rPr>
              <a:t>resources</a:t>
            </a:r>
            <a:r>
              <a:rPr lang="it-IT" sz="2000" dirty="0" smtClean="0">
                <a:latin typeface="Times New Roman" pitchFamily="18" charset="0"/>
                <a:cs typeface="Times New Roman" pitchFamily="18" charset="0"/>
              </a:rPr>
              <a:t> management</a:t>
            </a:r>
            <a:endParaRPr lang="it-IT" sz="2000" dirty="0">
              <a:solidFill>
                <a:schemeClr val="tx1"/>
              </a:solidFill>
              <a:latin typeface="Times New Roman" pitchFamily="18" charset="0"/>
              <a:cs typeface="Times New Roman" pitchFamily="18" charset="0"/>
            </a:endParaRPr>
          </a:p>
          <a:p>
            <a:pPr lvl="0" algn="just"/>
            <a:r>
              <a:rPr lang="it-IT" sz="2000" dirty="0" err="1" smtClean="0">
                <a:solidFill>
                  <a:schemeClr val="tx1"/>
                </a:solidFill>
                <a:latin typeface="Times New Roman" pitchFamily="18" charset="0"/>
                <a:cs typeface="Times New Roman" pitchFamily="18" charset="0"/>
              </a:rPr>
              <a:t>Experimentation</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n</a:t>
            </a:r>
            <a:r>
              <a:rPr lang="it-IT" sz="2000" dirty="0" err="1" smtClean="0">
                <a:latin typeface="Times New Roman" pitchFamily="18" charset="0"/>
                <a:cs typeface="Times New Roman" pitchFamily="18" charset="0"/>
              </a:rPr>
              <a:t>ew</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products</a:t>
            </a:r>
            <a:r>
              <a:rPr lang="it-IT" sz="2000" dirty="0" smtClean="0">
                <a:solidFill>
                  <a:schemeClr val="tx1"/>
                </a:solidFill>
                <a:latin typeface="Times New Roman" pitchFamily="18" charset="0"/>
                <a:cs typeface="Times New Roman" pitchFamily="18" charset="0"/>
              </a:rPr>
              <a:t>/</a:t>
            </a:r>
            <a:r>
              <a:rPr lang="it-IT" sz="2000" dirty="0" err="1" smtClean="0">
                <a:solidFill>
                  <a:schemeClr val="tx1"/>
                </a:solidFill>
                <a:latin typeface="Times New Roman" pitchFamily="18" charset="0"/>
                <a:cs typeface="Times New Roman" pitchFamily="18" charset="0"/>
              </a:rPr>
              <a:t>processes</a:t>
            </a:r>
            <a:r>
              <a:rPr lang="it-IT" sz="2000" dirty="0" smtClean="0">
                <a:solidFill>
                  <a:schemeClr val="tx1"/>
                </a:solidFill>
                <a:latin typeface="Times New Roman" pitchFamily="18" charset="0"/>
                <a:cs typeface="Times New Roman" pitchFamily="18" charset="0"/>
              </a:rPr>
              <a:t>/</a:t>
            </a:r>
            <a:r>
              <a:rPr lang="it-IT" sz="2000" dirty="0" err="1" smtClean="0">
                <a:solidFill>
                  <a:schemeClr val="tx1"/>
                </a:solidFill>
                <a:latin typeface="Times New Roman" pitchFamily="18" charset="0"/>
                <a:cs typeface="Times New Roman" pitchFamily="18" charset="0"/>
              </a:rPr>
              <a:t>technologies</a:t>
            </a:r>
            <a:r>
              <a:rPr lang="it-IT" sz="2000" dirty="0" smtClean="0">
                <a:solidFill>
                  <a:schemeClr val="tx1"/>
                </a:solidFill>
                <a:latin typeface="Times New Roman" pitchFamily="18" charset="0"/>
                <a:cs typeface="Times New Roman" pitchFamily="18" charset="0"/>
              </a:rPr>
              <a:t>/</a:t>
            </a:r>
            <a:r>
              <a:rPr lang="it-IT" sz="2000" dirty="0" err="1" smtClean="0">
                <a:solidFill>
                  <a:schemeClr val="tx1"/>
                </a:solidFill>
                <a:latin typeface="Times New Roman" pitchFamily="18" charset="0"/>
                <a:cs typeface="Times New Roman" pitchFamily="18" charset="0"/>
              </a:rPr>
              <a:t>sistems</a:t>
            </a:r>
            <a:r>
              <a:rPr lang="it-IT" sz="2000" dirty="0" smtClean="0">
                <a:solidFill>
                  <a:schemeClr val="tx1"/>
                </a:solidFill>
                <a:latin typeface="Times New Roman" pitchFamily="18" charset="0"/>
                <a:cs typeface="Times New Roman" pitchFamily="18" charset="0"/>
              </a:rPr>
              <a:t> </a:t>
            </a:r>
            <a:r>
              <a:rPr lang="it-IT" sz="2000" dirty="0" smtClean="0">
                <a:latin typeface="Times New Roman" pitchFamily="18" charset="0"/>
                <a:cs typeface="Times New Roman" pitchFamily="18" charset="0"/>
              </a:rPr>
              <a:t>and</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working</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methods</a:t>
            </a:r>
            <a:endParaRPr lang="it-IT" sz="2000" dirty="0" smtClean="0">
              <a:solidFill>
                <a:schemeClr val="tx1"/>
              </a:solidFill>
              <a:latin typeface="Times New Roman" pitchFamily="18" charset="0"/>
              <a:cs typeface="Times New Roman" pitchFamily="18" charset="0"/>
            </a:endParaRPr>
          </a:p>
          <a:p>
            <a:pPr lvl="0" algn="just"/>
            <a:r>
              <a:rPr lang="it-IT" sz="2000" dirty="0" err="1" smtClean="0">
                <a:solidFill>
                  <a:schemeClr val="tx1"/>
                </a:solidFill>
                <a:latin typeface="Times New Roman" pitchFamily="18" charset="0"/>
                <a:cs typeface="Times New Roman" pitchFamily="18" charset="0"/>
              </a:rPr>
              <a:t>Food</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quality</a:t>
            </a:r>
            <a:r>
              <a:rPr lang="it-IT" sz="2000" dirty="0" smtClean="0">
                <a:solidFill>
                  <a:schemeClr val="tx1"/>
                </a:solidFill>
                <a:latin typeface="Times New Roman" pitchFamily="18" charset="0"/>
                <a:cs typeface="Times New Roman" pitchFamily="18" charset="0"/>
              </a:rPr>
              <a:t> and </a:t>
            </a:r>
            <a:r>
              <a:rPr lang="it-IT" sz="2000" dirty="0" err="1" smtClean="0">
                <a:solidFill>
                  <a:schemeClr val="tx1"/>
                </a:solidFill>
                <a:latin typeface="Times New Roman" pitchFamily="18" charset="0"/>
                <a:cs typeface="Times New Roman" pitchFamily="18" charset="0"/>
              </a:rPr>
              <a:t>safety</a:t>
            </a:r>
            <a:endParaRPr lang="it-IT" sz="2000" dirty="0">
              <a:solidFill>
                <a:schemeClr val="tx1"/>
              </a:solidFill>
              <a:latin typeface="Times New Roman" pitchFamily="18" charset="0"/>
              <a:cs typeface="Times New Roman" pitchFamily="18" charset="0"/>
            </a:endParaRPr>
          </a:p>
          <a:p>
            <a:pPr lvl="0" algn="just"/>
            <a:r>
              <a:rPr lang="it-IT" sz="2000" dirty="0" err="1" smtClean="0">
                <a:latin typeface="Times New Roman" pitchFamily="18" charset="0"/>
                <a:cs typeface="Times New Roman" pitchFamily="18" charset="0"/>
              </a:rPr>
              <a:t>Improving</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environmental</a:t>
            </a:r>
            <a:r>
              <a:rPr lang="it-IT" sz="2000" dirty="0" smtClean="0">
                <a:latin typeface="Times New Roman" pitchFamily="18" charset="0"/>
                <a:cs typeface="Times New Roman" pitchFamily="18" charset="0"/>
              </a:rPr>
              <a:t> performance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production </a:t>
            </a:r>
            <a:r>
              <a:rPr lang="it-IT" sz="2000" dirty="0" err="1" smtClean="0">
                <a:latin typeface="Times New Roman" pitchFamily="18" charset="0"/>
                <a:cs typeface="Times New Roman" pitchFamily="18" charset="0"/>
              </a:rPr>
              <a:t>processes</a:t>
            </a:r>
            <a:endParaRPr lang="it-IT" sz="2000" dirty="0">
              <a:solidFill>
                <a:schemeClr val="tx1"/>
              </a:solidFill>
              <a:latin typeface="Times New Roman" pitchFamily="18" charset="0"/>
              <a:cs typeface="Times New Roman" pitchFamily="18" charset="0"/>
            </a:endParaRPr>
          </a:p>
          <a:p>
            <a:pPr lvl="0" algn="just"/>
            <a:r>
              <a:rPr lang="it-IT" sz="2000" dirty="0" err="1" smtClean="0">
                <a:solidFill>
                  <a:schemeClr val="tx1"/>
                </a:solidFill>
                <a:latin typeface="Times New Roman" pitchFamily="18" charset="0"/>
                <a:cs typeface="Times New Roman" pitchFamily="18" charset="0"/>
              </a:rPr>
              <a:t>Biodiversity</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conservation</a:t>
            </a:r>
            <a:r>
              <a:rPr lang="it-IT" sz="2000" dirty="0" smtClean="0">
                <a:solidFill>
                  <a:schemeClr val="tx1"/>
                </a:solidFill>
                <a:latin typeface="Times New Roman" pitchFamily="18" charset="0"/>
                <a:cs typeface="Times New Roman" pitchFamily="18" charset="0"/>
              </a:rPr>
              <a:t> and </a:t>
            </a:r>
            <a:r>
              <a:rPr lang="it-IT" sz="2000" dirty="0" err="1" smtClean="0">
                <a:solidFill>
                  <a:schemeClr val="tx1"/>
                </a:solidFill>
                <a:latin typeface="Times New Roman" pitchFamily="18" charset="0"/>
                <a:cs typeface="Times New Roman" pitchFamily="18" charset="0"/>
              </a:rPr>
              <a:t>development</a:t>
            </a:r>
            <a:endParaRPr lang="it-IT" sz="2000" dirty="0">
              <a:solidFill>
                <a:schemeClr val="tx1"/>
              </a:solidFill>
              <a:latin typeface="Times New Roman" pitchFamily="18" charset="0"/>
              <a:cs typeface="Times New Roman" pitchFamily="18" charset="0"/>
            </a:endParaRPr>
          </a:p>
          <a:p>
            <a:pPr lvl="0" algn="just"/>
            <a:r>
              <a:rPr lang="it-IT" sz="2000" dirty="0" err="1" smtClean="0">
                <a:solidFill>
                  <a:schemeClr val="tx1"/>
                </a:solidFill>
                <a:latin typeface="Times New Roman" pitchFamily="18" charset="0"/>
                <a:cs typeface="Times New Roman" pitchFamily="18" charset="0"/>
              </a:rPr>
              <a:t>Use</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products</a:t>
            </a:r>
            <a:r>
              <a:rPr lang="it-IT" sz="2000" dirty="0" smtClean="0">
                <a:solidFill>
                  <a:schemeClr val="tx1"/>
                </a:solidFill>
                <a:latin typeface="Times New Roman" pitchFamily="18" charset="0"/>
                <a:cs typeface="Times New Roman" pitchFamily="18" charset="0"/>
              </a:rPr>
              <a:t> and </a:t>
            </a:r>
            <a:r>
              <a:rPr lang="it-IT" sz="2000" dirty="0" err="1" smtClean="0">
                <a:solidFill>
                  <a:schemeClr val="tx1"/>
                </a:solidFill>
                <a:latin typeface="Times New Roman" pitchFamily="18" charset="0"/>
                <a:cs typeface="Times New Roman" pitchFamily="18" charset="0"/>
              </a:rPr>
              <a:t>by-products</a:t>
            </a:r>
            <a:endParaRPr lang="it-IT" dirty="0"/>
          </a:p>
        </p:txBody>
      </p:sp>
      <p:sp>
        <p:nvSpPr>
          <p:cNvPr id="9" name="Rectangle 15"/>
          <p:cNvSpPr>
            <a:spLocks noChangeArrowheads="1"/>
          </p:cNvSpPr>
          <p:nvPr/>
        </p:nvSpPr>
        <p:spPr bwMode="auto">
          <a:xfrm>
            <a:off x="5724128" y="6165304"/>
            <a:ext cx="2088653" cy="400110"/>
          </a:xfrm>
          <a:prstGeom prst="rect">
            <a:avLst/>
          </a:prstGeom>
          <a:noFill/>
          <a:ln w="9525">
            <a:noFill/>
            <a:miter lim="800000"/>
            <a:headEnd/>
            <a:tailEnd/>
          </a:ln>
          <a:effectLst/>
        </p:spPr>
        <p:txBody>
          <a:bodyPr wrap="square" anchor="ctr">
            <a:spAutoFit/>
          </a:bodyPr>
          <a:lstStyle/>
          <a:p>
            <a:r>
              <a:rPr kumimoji="1" lang="it-IT" sz="1000" dirty="0" smtClean="0"/>
              <a:t>               Dr. Ciro Becchetti</a:t>
            </a:r>
          </a:p>
          <a:p>
            <a:r>
              <a:rPr kumimoji="1" lang="it-IT" sz="1000" dirty="0" err="1" smtClean="0"/>
              <a:t>Managing</a:t>
            </a:r>
            <a:r>
              <a:rPr kumimoji="1" lang="it-IT" sz="1000" dirty="0" smtClean="0"/>
              <a:t> Authority  Umbria </a:t>
            </a:r>
            <a:r>
              <a:rPr kumimoji="1" lang="it-IT" sz="1000" dirty="0" err="1" smtClean="0"/>
              <a:t>R.D.P</a:t>
            </a:r>
            <a:endParaRPr kumimoji="1" lang="it-IT" sz="1000" dirty="0" smtClean="0"/>
          </a:p>
        </p:txBody>
      </p:sp>
      <p:sp>
        <p:nvSpPr>
          <p:cNvPr id="11" name="Rectangle 15"/>
          <p:cNvSpPr>
            <a:spLocks noChangeArrowheads="1"/>
          </p:cNvSpPr>
          <p:nvPr/>
        </p:nvSpPr>
        <p:spPr bwMode="auto">
          <a:xfrm>
            <a:off x="2843808" y="1268760"/>
            <a:ext cx="2736304" cy="461665"/>
          </a:xfrm>
          <a:prstGeom prst="rect">
            <a:avLst/>
          </a:prstGeom>
          <a:noFill/>
          <a:ln w="9525">
            <a:noFill/>
            <a:miter lim="800000"/>
            <a:headEnd/>
            <a:tailEnd/>
          </a:ln>
          <a:effectLst/>
        </p:spPr>
        <p:txBody>
          <a:bodyPr wrap="square" anchor="ctr">
            <a:spAutoFit/>
          </a:bodyPr>
          <a:lstStyle/>
          <a:p>
            <a:pPr algn="ctr"/>
            <a:r>
              <a:rPr kumimoji="1" lang="it-IT" sz="2400" dirty="0" err="1" smtClean="0">
                <a:solidFill>
                  <a:srgbClr val="FFC000"/>
                </a:solidFill>
              </a:rPr>
              <a:t>Measure</a:t>
            </a:r>
            <a:r>
              <a:rPr kumimoji="1" lang="it-IT" sz="2400" dirty="0" smtClean="0">
                <a:solidFill>
                  <a:srgbClr val="FFC000"/>
                </a:solidFill>
              </a:rPr>
              <a:t> </a:t>
            </a:r>
            <a:r>
              <a:rPr kumimoji="1" lang="it-IT" sz="2400" dirty="0" err="1" smtClean="0">
                <a:solidFill>
                  <a:srgbClr val="FFC000"/>
                </a:solidFill>
              </a:rPr>
              <a:t>goals</a:t>
            </a:r>
            <a:endParaRPr kumimoji="1" lang="it-IT" sz="2400" dirty="0" smtClean="0">
              <a:solidFill>
                <a:srgbClr val="FFC000"/>
              </a:solidFill>
            </a:endParaRPr>
          </a:p>
        </p:txBody>
      </p:sp>
      <p:pic>
        <p:nvPicPr>
          <p:cNvPr id="10" name="Picture 7" descr="Regione Logo per stampa tipografica"/>
          <p:cNvPicPr>
            <a:picLocks noChangeAspect="1" noChangeArrowheads="1"/>
          </p:cNvPicPr>
          <p:nvPr/>
        </p:nvPicPr>
        <p:blipFill>
          <a:blip r:embed="rId3" cstate="print"/>
          <a:srcRect/>
          <a:stretch>
            <a:fillRect/>
          </a:stretch>
        </p:blipFill>
        <p:spPr bwMode="auto">
          <a:xfrm>
            <a:off x="7812360" y="6244846"/>
            <a:ext cx="864096" cy="424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3"/>
          <p:cNvSpPr>
            <a:spLocks noGrp="1"/>
          </p:cNvSpPr>
          <p:nvPr>
            <p:ph type="dt" sz="half" idx="10"/>
          </p:nvPr>
        </p:nvSpPr>
        <p:spPr>
          <a:xfrm>
            <a:off x="457200" y="6171630"/>
            <a:ext cx="1594520" cy="281706"/>
          </a:xfrm>
        </p:spPr>
        <p:txBody>
          <a:bodyPr/>
          <a:lstStyle/>
          <a:p>
            <a:r>
              <a:rPr lang="it-IT" sz="1000" dirty="0" smtClean="0">
                <a:latin typeface="Times New Roman" pitchFamily="18" charset="0"/>
                <a:cs typeface="Times New Roman" pitchFamily="18" charset="0"/>
              </a:rPr>
              <a:t>Bruxelles,  9  </a:t>
            </a:r>
            <a:r>
              <a:rPr lang="it-IT" sz="1000" dirty="0" err="1" smtClean="0">
                <a:latin typeface="Times New Roman" pitchFamily="18" charset="0"/>
                <a:cs typeface="Times New Roman" pitchFamily="18" charset="0"/>
              </a:rPr>
              <a:t>October</a:t>
            </a:r>
            <a:r>
              <a:rPr lang="it-IT" sz="1000" dirty="0" smtClean="0">
                <a:latin typeface="Times New Roman" pitchFamily="18" charset="0"/>
                <a:cs typeface="Times New Roman" pitchFamily="18" charset="0"/>
              </a:rPr>
              <a:t> 2013</a:t>
            </a:r>
            <a:endParaRPr lang="it-IT" altLang="en-US" sz="1000" dirty="0">
              <a:latin typeface="Times New Roman" pitchFamily="18" charset="0"/>
              <a:cs typeface="Times New Roman" pitchFamily="18" charset="0"/>
            </a:endParaRPr>
          </a:p>
        </p:txBody>
      </p:sp>
      <p:sp>
        <p:nvSpPr>
          <p:cNvPr id="6" name="Segnaposto piè di pagina 4"/>
          <p:cNvSpPr>
            <a:spLocks noGrp="1"/>
          </p:cNvSpPr>
          <p:nvPr>
            <p:ph type="ftr" sz="quarter" idx="11"/>
          </p:nvPr>
        </p:nvSpPr>
        <p:spPr>
          <a:xfrm>
            <a:off x="2612504" y="6165304"/>
            <a:ext cx="2895600" cy="360040"/>
          </a:xfrm>
        </p:spPr>
        <p:txBody>
          <a:bodyPr/>
          <a:lstStyle/>
          <a:p>
            <a:r>
              <a:rPr lang="en-US" altLang="en-US" sz="1000" dirty="0" smtClean="0">
                <a:latin typeface="Times New Roman" pitchFamily="18" charset="0"/>
                <a:cs typeface="Times New Roman" pitchFamily="18" charset="0"/>
              </a:rPr>
              <a:t>OPEN DAYS                                                          11th  European Week of Regions and Cities</a:t>
            </a:r>
            <a:endParaRPr lang="it-IT" altLang="en-US" sz="1000" dirty="0">
              <a:latin typeface="Times New Roman" pitchFamily="18" charset="0"/>
              <a:cs typeface="Times New Roman" pitchFamily="18" charset="0"/>
            </a:endParaRPr>
          </a:p>
        </p:txBody>
      </p:sp>
      <p:sp>
        <p:nvSpPr>
          <p:cNvPr id="49154" name="Rectangle 2"/>
          <p:cNvSpPr>
            <a:spLocks noGrp="1" noChangeArrowheads="1"/>
          </p:cNvSpPr>
          <p:nvPr>
            <p:ph type="title"/>
          </p:nvPr>
        </p:nvSpPr>
        <p:spPr>
          <a:xfrm>
            <a:off x="468313" y="260350"/>
            <a:ext cx="7416055" cy="1139825"/>
          </a:xfrm>
        </p:spPr>
        <p:txBody>
          <a:bodyPr/>
          <a:lstStyle/>
          <a:p>
            <a:pPr algn="ctr"/>
            <a:r>
              <a:rPr lang="it-IT" sz="3400" dirty="0" smtClean="0">
                <a:solidFill>
                  <a:srgbClr val="008000"/>
                </a:solidFill>
              </a:rPr>
              <a:t>Umbria RDP 2007/2013 - </a:t>
            </a:r>
            <a:r>
              <a:rPr lang="it-IT" sz="3400" dirty="0" err="1" smtClean="0">
                <a:solidFill>
                  <a:srgbClr val="008000"/>
                </a:solidFill>
              </a:rPr>
              <a:t>Measure</a:t>
            </a:r>
            <a:r>
              <a:rPr lang="it-IT" sz="3400" dirty="0" smtClean="0">
                <a:solidFill>
                  <a:srgbClr val="008000"/>
                </a:solidFill>
              </a:rPr>
              <a:t> 1.2.4 </a:t>
            </a:r>
            <a:r>
              <a:rPr lang="it-IT" sz="3400" dirty="0" err="1" smtClean="0">
                <a:solidFill>
                  <a:srgbClr val="008000"/>
                </a:solidFill>
              </a:rPr>
              <a:t>Cooperation</a:t>
            </a:r>
            <a:r>
              <a:rPr lang="it-IT" sz="3400" dirty="0" smtClean="0">
                <a:solidFill>
                  <a:srgbClr val="008000"/>
                </a:solidFill>
              </a:rPr>
              <a:t> </a:t>
            </a:r>
            <a:r>
              <a:rPr lang="it-IT" sz="3400" dirty="0" err="1" smtClean="0">
                <a:solidFill>
                  <a:srgbClr val="008000"/>
                </a:solidFill>
              </a:rPr>
              <a:t>for</a:t>
            </a:r>
            <a:r>
              <a:rPr lang="it-IT" sz="3400" dirty="0" smtClean="0">
                <a:solidFill>
                  <a:srgbClr val="008000"/>
                </a:solidFill>
              </a:rPr>
              <a:t> </a:t>
            </a:r>
            <a:r>
              <a:rPr lang="it-IT" sz="3400" dirty="0" err="1" smtClean="0">
                <a:solidFill>
                  <a:srgbClr val="008000"/>
                </a:solidFill>
              </a:rPr>
              <a:t>Innovation</a:t>
            </a:r>
            <a:endParaRPr lang="it-IT" sz="3400" dirty="0">
              <a:solidFill>
                <a:srgbClr val="008000"/>
              </a:solidFill>
            </a:endParaRPr>
          </a:p>
        </p:txBody>
      </p:sp>
      <p:sp>
        <p:nvSpPr>
          <p:cNvPr id="49155" name="Rectangle 3"/>
          <p:cNvSpPr>
            <a:spLocks noGrp="1" noChangeArrowheads="1"/>
          </p:cNvSpPr>
          <p:nvPr>
            <p:ph type="body" idx="1"/>
          </p:nvPr>
        </p:nvSpPr>
        <p:spPr>
          <a:xfrm>
            <a:off x="611560" y="2996952"/>
            <a:ext cx="7272808" cy="2952328"/>
          </a:xfrm>
        </p:spPr>
        <p:txBody>
          <a:bodyPr/>
          <a:lstStyle/>
          <a:p>
            <a:r>
              <a:rPr lang="it-IT" sz="2400" dirty="0" err="1" smtClean="0">
                <a:latin typeface="Times New Roman" pitchFamily="18" charset="0"/>
                <a:cs typeface="Times New Roman" pitchFamily="18" charset="0"/>
              </a:rPr>
              <a:t>Eligible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expenditure</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for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each</a:t>
            </a:r>
            <a:r>
              <a:rPr lang="it-IT" sz="2400" dirty="0" smtClean="0">
                <a:latin typeface="Times New Roman" pitchFamily="18" charset="0"/>
                <a:cs typeface="Times New Roman" pitchFamily="18" charset="0"/>
              </a:rPr>
              <a:t> project up </a:t>
            </a:r>
            <a:r>
              <a:rPr lang="it-IT" sz="2400" dirty="0" err="1" smtClean="0">
                <a:latin typeface="Times New Roman" pitchFamily="18" charset="0"/>
                <a:cs typeface="Times New Roman" pitchFamily="18" charset="0"/>
              </a:rPr>
              <a:t>to</a:t>
            </a:r>
            <a:r>
              <a:rPr lang="it-IT" sz="2400" dirty="0" smtClean="0">
                <a:latin typeface="Times New Roman" pitchFamily="18" charset="0"/>
                <a:cs typeface="Times New Roman" pitchFamily="18" charset="0"/>
              </a:rPr>
              <a:t> € 500.000</a:t>
            </a:r>
          </a:p>
          <a:p>
            <a:r>
              <a:rPr lang="it-IT" sz="2400" dirty="0" err="1" smtClean="0">
                <a:latin typeface="Times New Roman" pitchFamily="18" charset="0"/>
                <a:cs typeface="Times New Roman" pitchFamily="18" charset="0"/>
              </a:rPr>
              <a:t>Level</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of</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support</a:t>
            </a:r>
            <a:r>
              <a:rPr lang="it-IT" sz="2400" dirty="0" smtClean="0">
                <a:latin typeface="Times New Roman" pitchFamily="18" charset="0"/>
                <a:cs typeface="Times New Roman" pitchFamily="18" charset="0"/>
              </a:rPr>
              <a:t>:  70% - 100%</a:t>
            </a:r>
          </a:p>
          <a:p>
            <a:pPr algn="just"/>
            <a:r>
              <a:rPr lang="it-IT" sz="2400" dirty="0" err="1" smtClean="0">
                <a:latin typeface="Times New Roman" pitchFamily="18" charset="0"/>
                <a:cs typeface="Times New Roman" pitchFamily="18" charset="0"/>
              </a:rPr>
              <a:t>Beneficiaries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groupings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of</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agricultural</a:t>
            </a:r>
            <a:r>
              <a:rPr lang="it-IT" sz="2400" dirty="0" smtClean="0">
                <a:latin typeface="Times New Roman" pitchFamily="18" charset="0"/>
                <a:cs typeface="Times New Roman" pitchFamily="18" charset="0"/>
              </a:rPr>
              <a:t> and </a:t>
            </a:r>
            <a:r>
              <a:rPr lang="it-IT" sz="2400" dirty="0" err="1" smtClean="0">
                <a:latin typeface="Times New Roman" pitchFamily="18" charset="0"/>
                <a:cs typeface="Times New Roman" pitchFamily="18" charset="0"/>
              </a:rPr>
              <a:t>agri-food</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enterprises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with</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universities</a:t>
            </a:r>
            <a:r>
              <a:rPr lang="it-IT" sz="2400" dirty="0" smtClean="0">
                <a:latin typeface="Times New Roman" pitchFamily="18" charset="0"/>
                <a:cs typeface="Times New Roman" pitchFamily="18" charset="0"/>
              </a:rPr>
              <a:t> and </a:t>
            </a:r>
            <a:r>
              <a:rPr lang="it-IT" sz="2400" dirty="0" err="1" smtClean="0">
                <a:latin typeface="Times New Roman" pitchFamily="18" charset="0"/>
                <a:cs typeface="Times New Roman" pitchFamily="18" charset="0"/>
              </a:rPr>
              <a:t>research</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centres</a:t>
            </a:r>
            <a:endParaRPr lang="it-IT" sz="2400" dirty="0" smtClean="0">
              <a:latin typeface="Times New Roman" pitchFamily="18" charset="0"/>
              <a:cs typeface="Times New Roman" pitchFamily="18" charset="0"/>
            </a:endParaRPr>
          </a:p>
          <a:p>
            <a:pPr algn="just"/>
            <a:r>
              <a:rPr lang="it-IT" sz="2400" dirty="0" err="1" smtClean="0">
                <a:latin typeface="Times New Roman" pitchFamily="18" charset="0"/>
                <a:cs typeface="Times New Roman" pitchFamily="18" charset="0"/>
              </a:rPr>
              <a:t>Dissemination</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of</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results</a:t>
            </a:r>
            <a:r>
              <a:rPr lang="it-IT" sz="2400" dirty="0" smtClean="0">
                <a:latin typeface="Times New Roman" pitchFamily="18" charset="0"/>
                <a:cs typeface="Times New Roman" pitchFamily="18" charset="0"/>
              </a:rPr>
              <a:t> and </a:t>
            </a:r>
            <a:r>
              <a:rPr lang="it-IT" sz="2400" dirty="0" err="1" smtClean="0">
                <a:latin typeface="Times New Roman" pitchFamily="18" charset="0"/>
                <a:cs typeface="Times New Roman" pitchFamily="18" charset="0"/>
              </a:rPr>
              <a:t>of</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innovation</a:t>
            </a:r>
            <a:endParaRPr lang="it-IT" sz="2400" dirty="0" smtClean="0">
              <a:latin typeface="Times New Roman" pitchFamily="18" charset="0"/>
              <a:cs typeface="Times New Roman" pitchFamily="18" charset="0"/>
            </a:endParaRPr>
          </a:p>
          <a:p>
            <a:endParaRPr lang="it-IT" sz="2400" dirty="0">
              <a:latin typeface="Times New Roman" pitchFamily="18" charset="0"/>
              <a:cs typeface="Times New Roman" pitchFamily="18" charset="0"/>
            </a:endParaRPr>
          </a:p>
        </p:txBody>
      </p:sp>
      <p:sp>
        <p:nvSpPr>
          <p:cNvPr id="9" name="Rectangle 15"/>
          <p:cNvSpPr>
            <a:spLocks noChangeArrowheads="1"/>
          </p:cNvSpPr>
          <p:nvPr/>
        </p:nvSpPr>
        <p:spPr bwMode="auto">
          <a:xfrm>
            <a:off x="5652120" y="6165304"/>
            <a:ext cx="2088232" cy="400110"/>
          </a:xfrm>
          <a:prstGeom prst="rect">
            <a:avLst/>
          </a:prstGeom>
          <a:noFill/>
          <a:ln w="9525">
            <a:noFill/>
            <a:miter lim="800000"/>
            <a:headEnd/>
            <a:tailEnd/>
          </a:ln>
          <a:effectLst/>
        </p:spPr>
        <p:txBody>
          <a:bodyPr wrap="square" anchor="ctr">
            <a:spAutoFit/>
          </a:bodyPr>
          <a:lstStyle/>
          <a:p>
            <a:r>
              <a:rPr kumimoji="1" lang="it-IT" sz="1000" dirty="0" smtClean="0"/>
              <a:t>               Dr. Ciro Becchetti</a:t>
            </a:r>
          </a:p>
          <a:p>
            <a:r>
              <a:rPr kumimoji="1" lang="it-IT" sz="1000" dirty="0" err="1" smtClean="0"/>
              <a:t>Managing</a:t>
            </a:r>
            <a:r>
              <a:rPr kumimoji="1" lang="it-IT" sz="1000" dirty="0" smtClean="0"/>
              <a:t> Authority  Umbria </a:t>
            </a:r>
            <a:r>
              <a:rPr kumimoji="1" lang="it-IT" sz="1000" dirty="0" err="1" smtClean="0"/>
              <a:t>R.D.P</a:t>
            </a:r>
            <a:endParaRPr kumimoji="1" lang="it-IT" sz="1000" dirty="0" smtClean="0"/>
          </a:p>
        </p:txBody>
      </p:sp>
      <p:graphicFrame>
        <p:nvGraphicFramePr>
          <p:cNvPr id="10" name="Tabella 9"/>
          <p:cNvGraphicFramePr>
            <a:graphicFrameLocks noGrp="1"/>
          </p:cNvGraphicFramePr>
          <p:nvPr/>
        </p:nvGraphicFramePr>
        <p:xfrm>
          <a:off x="1043608" y="1844824"/>
          <a:ext cx="6768752" cy="936104"/>
        </p:xfrm>
        <a:graphic>
          <a:graphicData uri="http://schemas.openxmlformats.org/drawingml/2006/table">
            <a:tbl>
              <a:tblPr firstRow="1" bandRow="1">
                <a:tableStyleId>{5C22544A-7EE6-4342-B048-85BDC9FD1C3A}</a:tableStyleId>
              </a:tblPr>
              <a:tblGrid>
                <a:gridCol w="2200019"/>
                <a:gridCol w="2200019"/>
                <a:gridCol w="2368714"/>
              </a:tblGrid>
              <a:tr h="468052">
                <a:tc>
                  <a:txBody>
                    <a:bodyPr/>
                    <a:lstStyle/>
                    <a:p>
                      <a:pPr algn="ctr"/>
                      <a:r>
                        <a:rPr lang="it-IT" dirty="0" err="1" smtClean="0">
                          <a:solidFill>
                            <a:srgbClr val="C00000"/>
                          </a:solidFill>
                        </a:rPr>
                        <a:t>Allocation</a:t>
                      </a:r>
                      <a:endParaRPr lang="it-IT" dirty="0">
                        <a:solidFill>
                          <a:srgbClr val="C00000"/>
                        </a:solidFill>
                      </a:endParaRPr>
                    </a:p>
                  </a:txBody>
                  <a:tcPr/>
                </a:tc>
                <a:tc>
                  <a:txBody>
                    <a:bodyPr/>
                    <a:lstStyle/>
                    <a:p>
                      <a:pPr algn="ctr"/>
                      <a:r>
                        <a:rPr lang="it-IT" dirty="0" smtClean="0">
                          <a:solidFill>
                            <a:srgbClr val="C00000"/>
                          </a:solidFill>
                        </a:rPr>
                        <a:t> EAFRD</a:t>
                      </a:r>
                      <a:endParaRPr lang="it-IT" dirty="0">
                        <a:solidFill>
                          <a:srgbClr val="C00000"/>
                        </a:solidFill>
                      </a:endParaRPr>
                    </a:p>
                  </a:txBody>
                  <a:tcPr/>
                </a:tc>
                <a:tc>
                  <a:txBody>
                    <a:bodyPr/>
                    <a:lstStyle/>
                    <a:p>
                      <a:pPr algn="ctr"/>
                      <a:r>
                        <a:rPr lang="it-IT" dirty="0" smtClean="0">
                          <a:solidFill>
                            <a:srgbClr val="C00000"/>
                          </a:solidFill>
                        </a:rPr>
                        <a:t>State</a:t>
                      </a:r>
                      <a:r>
                        <a:rPr lang="it-IT" baseline="0" dirty="0" smtClean="0">
                          <a:solidFill>
                            <a:srgbClr val="C00000"/>
                          </a:solidFill>
                        </a:rPr>
                        <a:t> - </a:t>
                      </a:r>
                      <a:r>
                        <a:rPr lang="it-IT" baseline="0" dirty="0" err="1" smtClean="0">
                          <a:solidFill>
                            <a:srgbClr val="C00000"/>
                          </a:solidFill>
                        </a:rPr>
                        <a:t>Region</a:t>
                      </a:r>
                      <a:endParaRPr lang="it-IT" dirty="0">
                        <a:solidFill>
                          <a:srgbClr val="C00000"/>
                        </a:solidFill>
                      </a:endParaRPr>
                    </a:p>
                  </a:txBody>
                  <a:tcPr/>
                </a:tc>
              </a:tr>
              <a:tr h="468052">
                <a:tc>
                  <a:txBody>
                    <a:bodyPr/>
                    <a:lstStyle/>
                    <a:p>
                      <a:pPr algn="ctr"/>
                      <a:r>
                        <a:rPr lang="it-IT" dirty="0" smtClean="0">
                          <a:solidFill>
                            <a:srgbClr val="C00000"/>
                          </a:solidFill>
                        </a:rPr>
                        <a:t>€ 19.080.914</a:t>
                      </a:r>
                      <a:endParaRPr lang="it-IT" dirty="0">
                        <a:solidFill>
                          <a:srgbClr val="C00000"/>
                        </a:solidFill>
                      </a:endParaRPr>
                    </a:p>
                  </a:txBody>
                  <a:tcPr/>
                </a:tc>
                <a:tc>
                  <a:txBody>
                    <a:bodyPr/>
                    <a:lstStyle/>
                    <a:p>
                      <a:pPr algn="ctr"/>
                      <a:r>
                        <a:rPr lang="it-IT" dirty="0" smtClean="0">
                          <a:solidFill>
                            <a:srgbClr val="C00000"/>
                          </a:solidFill>
                        </a:rPr>
                        <a:t>€  8.436.570</a:t>
                      </a:r>
                      <a:endParaRPr lang="it-IT" dirty="0">
                        <a:solidFill>
                          <a:srgbClr val="C00000"/>
                        </a:solidFill>
                      </a:endParaRPr>
                    </a:p>
                  </a:txBody>
                  <a:tcPr/>
                </a:tc>
                <a:tc>
                  <a:txBody>
                    <a:bodyPr/>
                    <a:lstStyle/>
                    <a:p>
                      <a:pPr algn="ctr"/>
                      <a:r>
                        <a:rPr lang="it-IT" dirty="0" smtClean="0">
                          <a:solidFill>
                            <a:srgbClr val="C00000"/>
                          </a:solidFill>
                        </a:rPr>
                        <a:t>€  10.644.344</a:t>
                      </a:r>
                      <a:endParaRPr lang="it-IT" dirty="0">
                        <a:solidFill>
                          <a:srgbClr val="C00000"/>
                        </a:solidFill>
                      </a:endParaRPr>
                    </a:p>
                  </a:txBody>
                  <a:tcPr/>
                </a:tc>
              </a:tr>
            </a:tbl>
          </a:graphicData>
        </a:graphic>
      </p:graphicFrame>
      <p:pic>
        <p:nvPicPr>
          <p:cNvPr id="11" name="Picture 7" descr="Regione Logo per stampa tipografica"/>
          <p:cNvPicPr>
            <a:picLocks noChangeAspect="1" noChangeArrowheads="1"/>
          </p:cNvPicPr>
          <p:nvPr/>
        </p:nvPicPr>
        <p:blipFill>
          <a:blip r:embed="rId3" cstate="print"/>
          <a:srcRect/>
          <a:stretch>
            <a:fillRect/>
          </a:stretch>
        </p:blipFill>
        <p:spPr bwMode="auto">
          <a:xfrm>
            <a:off x="7812360" y="6244846"/>
            <a:ext cx="864096" cy="424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3"/>
          <p:cNvSpPr>
            <a:spLocks noGrp="1"/>
          </p:cNvSpPr>
          <p:nvPr>
            <p:ph type="dt" sz="half" idx="10"/>
          </p:nvPr>
        </p:nvSpPr>
        <p:spPr>
          <a:xfrm>
            <a:off x="457200" y="6165304"/>
            <a:ext cx="1738536" cy="281706"/>
          </a:xfrm>
        </p:spPr>
        <p:txBody>
          <a:bodyPr/>
          <a:lstStyle/>
          <a:p>
            <a:r>
              <a:rPr lang="it-IT" sz="1000" dirty="0" smtClean="0">
                <a:latin typeface="Times New Roman" pitchFamily="18" charset="0"/>
                <a:cs typeface="Times New Roman" pitchFamily="18" charset="0"/>
              </a:rPr>
              <a:t>Bruxelles,  9  </a:t>
            </a:r>
            <a:r>
              <a:rPr lang="it-IT" sz="1000" dirty="0" err="1" smtClean="0">
                <a:latin typeface="Times New Roman" pitchFamily="18" charset="0"/>
                <a:cs typeface="Times New Roman" pitchFamily="18" charset="0"/>
              </a:rPr>
              <a:t>October</a:t>
            </a:r>
            <a:r>
              <a:rPr lang="it-IT" sz="1000" dirty="0" smtClean="0">
                <a:latin typeface="Times New Roman" pitchFamily="18" charset="0"/>
                <a:cs typeface="Times New Roman" pitchFamily="18" charset="0"/>
              </a:rPr>
              <a:t> 2013</a:t>
            </a:r>
            <a:endParaRPr lang="it-IT" altLang="en-US" sz="1000" dirty="0">
              <a:latin typeface="Times New Roman" pitchFamily="18" charset="0"/>
              <a:cs typeface="Times New Roman" pitchFamily="18" charset="0"/>
            </a:endParaRPr>
          </a:p>
        </p:txBody>
      </p:sp>
      <p:sp>
        <p:nvSpPr>
          <p:cNvPr id="6" name="Segnaposto piè di pagina 4"/>
          <p:cNvSpPr>
            <a:spLocks noGrp="1"/>
          </p:cNvSpPr>
          <p:nvPr>
            <p:ph type="ftr" sz="quarter" idx="11"/>
          </p:nvPr>
        </p:nvSpPr>
        <p:spPr>
          <a:xfrm>
            <a:off x="2483768" y="6165304"/>
            <a:ext cx="2592288" cy="396280"/>
          </a:xfrm>
        </p:spPr>
        <p:txBody>
          <a:bodyPr/>
          <a:lstStyle/>
          <a:p>
            <a:r>
              <a:rPr lang="en-US" altLang="en-US" sz="1000" dirty="0" smtClean="0">
                <a:latin typeface="Times New Roman" pitchFamily="18" charset="0"/>
                <a:cs typeface="Times New Roman" pitchFamily="18" charset="0"/>
              </a:rPr>
              <a:t>OPEN DAYS                                                          11th  European Week of Regions and Cities</a:t>
            </a:r>
            <a:endParaRPr lang="it-IT" altLang="en-US" sz="1000" dirty="0">
              <a:latin typeface="Times New Roman" pitchFamily="18" charset="0"/>
              <a:cs typeface="Times New Roman" pitchFamily="18" charset="0"/>
            </a:endParaRPr>
          </a:p>
        </p:txBody>
      </p:sp>
      <p:sp>
        <p:nvSpPr>
          <p:cNvPr id="49154" name="Rectangle 2"/>
          <p:cNvSpPr>
            <a:spLocks noGrp="1" noChangeArrowheads="1"/>
          </p:cNvSpPr>
          <p:nvPr>
            <p:ph type="title"/>
          </p:nvPr>
        </p:nvSpPr>
        <p:spPr>
          <a:xfrm>
            <a:off x="468313" y="260350"/>
            <a:ext cx="8229600" cy="1139825"/>
          </a:xfrm>
        </p:spPr>
        <p:txBody>
          <a:bodyPr>
            <a:normAutofit fontScale="90000"/>
          </a:bodyPr>
          <a:lstStyle/>
          <a:p>
            <a:r>
              <a:rPr lang="it-IT" dirty="0" smtClean="0">
                <a:solidFill>
                  <a:srgbClr val="008000"/>
                </a:solidFill>
              </a:rPr>
              <a:t>Measure1.2.4 </a:t>
            </a:r>
            <a:r>
              <a:rPr lang="it-IT" sz="3200" dirty="0" smtClean="0">
                <a:solidFill>
                  <a:srgbClr val="008000"/>
                </a:solidFill>
              </a:rPr>
              <a:t>– </a:t>
            </a:r>
            <a:r>
              <a:rPr lang="it-IT" sz="3200" dirty="0" err="1" smtClean="0">
                <a:solidFill>
                  <a:srgbClr val="008000"/>
                </a:solidFill>
              </a:rPr>
              <a:t>Cooperation</a:t>
            </a:r>
            <a:r>
              <a:rPr lang="it-IT" sz="3200" dirty="0" smtClean="0">
                <a:solidFill>
                  <a:srgbClr val="008000"/>
                </a:solidFill>
              </a:rPr>
              <a:t> </a:t>
            </a:r>
            <a:r>
              <a:rPr lang="it-IT" sz="3200" dirty="0" err="1" smtClean="0">
                <a:solidFill>
                  <a:srgbClr val="008000"/>
                </a:solidFill>
              </a:rPr>
              <a:t>for</a:t>
            </a:r>
            <a:r>
              <a:rPr lang="it-IT" sz="3200" dirty="0" smtClean="0">
                <a:solidFill>
                  <a:srgbClr val="008000"/>
                </a:solidFill>
              </a:rPr>
              <a:t> </a:t>
            </a:r>
            <a:r>
              <a:rPr lang="it-IT" sz="3200" dirty="0" err="1" smtClean="0">
                <a:solidFill>
                  <a:srgbClr val="008000"/>
                </a:solidFill>
              </a:rPr>
              <a:t>Innovation</a:t>
            </a:r>
            <a:r>
              <a:rPr lang="it-IT" sz="3200" dirty="0" smtClean="0">
                <a:solidFill>
                  <a:srgbClr val="008000"/>
                </a:solidFill>
              </a:rPr>
              <a:t> </a:t>
            </a:r>
            <a:r>
              <a:rPr lang="it-IT" dirty="0" smtClean="0"/>
              <a:t/>
            </a:r>
            <a:br>
              <a:rPr lang="it-IT" dirty="0" smtClean="0"/>
            </a:br>
            <a:endParaRPr lang="it-IT" dirty="0"/>
          </a:p>
        </p:txBody>
      </p:sp>
      <p:sp>
        <p:nvSpPr>
          <p:cNvPr id="49155" name="Rectangle 3"/>
          <p:cNvSpPr>
            <a:spLocks noGrp="1" noChangeArrowheads="1"/>
          </p:cNvSpPr>
          <p:nvPr>
            <p:ph type="body" idx="1"/>
          </p:nvPr>
        </p:nvSpPr>
        <p:spPr>
          <a:xfrm>
            <a:off x="1043608" y="5373216"/>
            <a:ext cx="3240360" cy="576064"/>
          </a:xfrm>
        </p:spPr>
        <p:txBody>
          <a:bodyPr/>
          <a:lstStyle/>
          <a:p>
            <a:endParaRPr lang="it-IT" sz="2000" dirty="0" smtClean="0">
              <a:latin typeface="Times New Roman" pitchFamily="18" charset="0"/>
              <a:cs typeface="Times New Roman" pitchFamily="18" charset="0"/>
            </a:endParaRPr>
          </a:p>
          <a:p>
            <a:endParaRPr lang="it-IT" dirty="0"/>
          </a:p>
        </p:txBody>
      </p:sp>
      <p:sp>
        <p:nvSpPr>
          <p:cNvPr id="9" name="Rectangle 15"/>
          <p:cNvSpPr>
            <a:spLocks noChangeArrowheads="1"/>
          </p:cNvSpPr>
          <p:nvPr/>
        </p:nvSpPr>
        <p:spPr bwMode="auto">
          <a:xfrm>
            <a:off x="5651699" y="6165304"/>
            <a:ext cx="2088653" cy="400110"/>
          </a:xfrm>
          <a:prstGeom prst="rect">
            <a:avLst/>
          </a:prstGeom>
          <a:noFill/>
          <a:ln w="9525">
            <a:noFill/>
            <a:miter lim="800000"/>
            <a:headEnd/>
            <a:tailEnd/>
          </a:ln>
          <a:effectLst/>
        </p:spPr>
        <p:txBody>
          <a:bodyPr wrap="square" anchor="ctr">
            <a:spAutoFit/>
          </a:bodyPr>
          <a:lstStyle/>
          <a:p>
            <a:r>
              <a:rPr kumimoji="1" lang="it-IT" sz="1000" dirty="0" smtClean="0"/>
              <a:t>               Dr. Ciro Becchetti</a:t>
            </a:r>
          </a:p>
          <a:p>
            <a:r>
              <a:rPr kumimoji="1" lang="it-IT" sz="1000" dirty="0" err="1" smtClean="0"/>
              <a:t>Managing</a:t>
            </a:r>
            <a:r>
              <a:rPr kumimoji="1" lang="it-IT" sz="1000" dirty="0" smtClean="0"/>
              <a:t> Authority  Umbria </a:t>
            </a:r>
            <a:r>
              <a:rPr kumimoji="1" lang="it-IT" sz="1000" dirty="0" err="1" smtClean="0"/>
              <a:t>R.D.P</a:t>
            </a:r>
            <a:endParaRPr kumimoji="1" lang="it-IT" sz="1000" dirty="0" smtClean="0"/>
          </a:p>
        </p:txBody>
      </p:sp>
      <p:graphicFrame>
        <p:nvGraphicFramePr>
          <p:cNvPr id="11" name="Tabella 10"/>
          <p:cNvGraphicFramePr>
            <a:graphicFrameLocks noGrp="1"/>
          </p:cNvGraphicFramePr>
          <p:nvPr/>
        </p:nvGraphicFramePr>
        <p:xfrm>
          <a:off x="827586" y="2636912"/>
          <a:ext cx="7488830" cy="2534476"/>
        </p:xfrm>
        <a:graphic>
          <a:graphicData uri="http://schemas.openxmlformats.org/drawingml/2006/table">
            <a:tbl>
              <a:tblPr firstRow="1" bandRow="1">
                <a:tableStyleId>{5C22544A-7EE6-4342-B048-85BDC9FD1C3A}</a:tableStyleId>
              </a:tblPr>
              <a:tblGrid>
                <a:gridCol w="936104"/>
                <a:gridCol w="1584176"/>
                <a:gridCol w="1152128"/>
                <a:gridCol w="2160240"/>
                <a:gridCol w="1656182"/>
              </a:tblGrid>
              <a:tr h="489998">
                <a:tc>
                  <a:txBody>
                    <a:bodyPr/>
                    <a:lstStyle/>
                    <a:p>
                      <a:pPr algn="ctr"/>
                      <a:r>
                        <a:rPr lang="it-IT" dirty="0" err="1" smtClean="0">
                          <a:solidFill>
                            <a:srgbClr val="C00000"/>
                          </a:solidFill>
                        </a:rPr>
                        <a:t>Call</a:t>
                      </a:r>
                      <a:endParaRPr lang="it-IT" dirty="0">
                        <a:solidFill>
                          <a:srgbClr val="C00000"/>
                        </a:solidFill>
                      </a:endParaRPr>
                    </a:p>
                  </a:txBody>
                  <a:tcPr anchor="ctr"/>
                </a:tc>
                <a:tc>
                  <a:txBody>
                    <a:bodyPr/>
                    <a:lstStyle/>
                    <a:p>
                      <a:pPr algn="ctr"/>
                      <a:r>
                        <a:rPr lang="it-IT" dirty="0" err="1" smtClean="0">
                          <a:solidFill>
                            <a:srgbClr val="C00000"/>
                          </a:solidFill>
                        </a:rPr>
                        <a:t>Duration</a:t>
                      </a:r>
                      <a:r>
                        <a:rPr lang="it-IT" dirty="0" smtClean="0">
                          <a:solidFill>
                            <a:srgbClr val="C00000"/>
                          </a:solidFill>
                        </a:rPr>
                        <a:t> </a:t>
                      </a:r>
                      <a:r>
                        <a:rPr lang="it-IT" dirty="0" err="1" smtClean="0">
                          <a:solidFill>
                            <a:srgbClr val="C00000"/>
                          </a:solidFill>
                        </a:rPr>
                        <a:t>of</a:t>
                      </a:r>
                      <a:r>
                        <a:rPr lang="it-IT" dirty="0" smtClean="0">
                          <a:solidFill>
                            <a:srgbClr val="C00000"/>
                          </a:solidFill>
                        </a:rPr>
                        <a:t> </a:t>
                      </a:r>
                      <a:r>
                        <a:rPr lang="it-IT" dirty="0" err="1" smtClean="0">
                          <a:solidFill>
                            <a:srgbClr val="C00000"/>
                          </a:solidFill>
                        </a:rPr>
                        <a:t>Projects</a:t>
                      </a:r>
                      <a:r>
                        <a:rPr lang="it-IT" dirty="0" smtClean="0">
                          <a:solidFill>
                            <a:srgbClr val="C00000"/>
                          </a:solidFill>
                        </a:rPr>
                        <a:t> </a:t>
                      </a:r>
                      <a:endParaRPr lang="it-IT" dirty="0">
                        <a:solidFill>
                          <a:srgbClr val="C00000"/>
                        </a:solidFill>
                      </a:endParaRPr>
                    </a:p>
                  </a:txBody>
                  <a:tcPr anchor="ctr"/>
                </a:tc>
                <a:tc>
                  <a:txBody>
                    <a:bodyPr/>
                    <a:lstStyle/>
                    <a:p>
                      <a:pPr algn="ctr"/>
                      <a:r>
                        <a:rPr lang="it-IT" dirty="0" err="1" smtClean="0">
                          <a:solidFill>
                            <a:srgbClr val="C00000"/>
                          </a:solidFill>
                        </a:rPr>
                        <a:t>Number</a:t>
                      </a:r>
                      <a:r>
                        <a:rPr lang="it-IT" baseline="0" dirty="0" smtClean="0">
                          <a:solidFill>
                            <a:srgbClr val="C00000"/>
                          </a:solidFill>
                        </a:rPr>
                        <a:t> </a:t>
                      </a:r>
                      <a:r>
                        <a:rPr lang="it-IT" baseline="0" dirty="0" err="1" smtClean="0">
                          <a:solidFill>
                            <a:srgbClr val="C00000"/>
                          </a:solidFill>
                        </a:rPr>
                        <a:t>of</a:t>
                      </a:r>
                      <a:r>
                        <a:rPr lang="it-IT" baseline="0" dirty="0" smtClean="0">
                          <a:solidFill>
                            <a:srgbClr val="C00000"/>
                          </a:solidFill>
                        </a:rPr>
                        <a:t> </a:t>
                      </a:r>
                      <a:r>
                        <a:rPr lang="it-IT" dirty="0" err="1" smtClean="0">
                          <a:solidFill>
                            <a:srgbClr val="C00000"/>
                          </a:solidFill>
                        </a:rPr>
                        <a:t>Projects</a:t>
                      </a:r>
                      <a:endParaRPr lang="it-IT" dirty="0">
                        <a:solidFill>
                          <a:srgbClr val="C00000"/>
                        </a:solidFill>
                      </a:endParaRPr>
                    </a:p>
                  </a:txBody>
                  <a:tcPr anchor="ctr"/>
                </a:tc>
                <a:tc>
                  <a:txBody>
                    <a:bodyPr/>
                    <a:lstStyle/>
                    <a:p>
                      <a:pPr algn="ctr"/>
                      <a:r>
                        <a:rPr lang="it-IT" dirty="0" err="1" smtClean="0">
                          <a:solidFill>
                            <a:srgbClr val="C00000"/>
                          </a:solidFill>
                        </a:rPr>
                        <a:t>Implementation</a:t>
                      </a:r>
                      <a:endParaRPr lang="it-IT" dirty="0">
                        <a:solidFill>
                          <a:srgbClr val="C00000"/>
                        </a:solidFill>
                      </a:endParaRPr>
                    </a:p>
                  </a:txBody>
                  <a:tcPr anchor="ctr"/>
                </a:tc>
                <a:tc>
                  <a:txBody>
                    <a:bodyPr/>
                    <a:lstStyle/>
                    <a:p>
                      <a:pPr algn="ctr"/>
                      <a:r>
                        <a:rPr lang="it-IT" baseline="0" dirty="0" smtClean="0">
                          <a:solidFill>
                            <a:srgbClr val="C00000"/>
                          </a:solidFill>
                        </a:rPr>
                        <a:t>Public </a:t>
                      </a:r>
                      <a:r>
                        <a:rPr lang="it-IT" baseline="0" dirty="0" err="1" smtClean="0">
                          <a:solidFill>
                            <a:srgbClr val="C00000"/>
                          </a:solidFill>
                        </a:rPr>
                        <a:t>commitment</a:t>
                      </a:r>
                      <a:r>
                        <a:rPr lang="it-IT" baseline="0" dirty="0" smtClean="0">
                          <a:solidFill>
                            <a:srgbClr val="C00000"/>
                          </a:solidFill>
                        </a:rPr>
                        <a:t>  </a:t>
                      </a:r>
                      <a:endParaRPr lang="it-IT" dirty="0">
                        <a:solidFill>
                          <a:srgbClr val="C00000"/>
                        </a:solidFill>
                      </a:endParaRPr>
                    </a:p>
                  </a:txBody>
                  <a:tcPr anchor="ctr"/>
                </a:tc>
              </a:tr>
              <a:tr h="489998">
                <a:tc>
                  <a:txBody>
                    <a:bodyPr/>
                    <a:lstStyle/>
                    <a:p>
                      <a:pPr algn="ctr"/>
                      <a:r>
                        <a:rPr lang="it-IT" dirty="0" smtClean="0">
                          <a:solidFill>
                            <a:srgbClr val="C00000"/>
                          </a:solidFill>
                        </a:rPr>
                        <a:t>1°</a:t>
                      </a:r>
                      <a:endParaRPr lang="it-IT" dirty="0">
                        <a:solidFill>
                          <a:srgbClr val="C00000"/>
                        </a:solidFill>
                      </a:endParaRPr>
                    </a:p>
                  </a:txBody>
                  <a:tcPr anchor="ctr"/>
                </a:tc>
                <a:tc>
                  <a:txBody>
                    <a:bodyPr/>
                    <a:lstStyle/>
                    <a:p>
                      <a:pPr algn="ctr"/>
                      <a:r>
                        <a:rPr lang="it-IT" dirty="0" smtClean="0">
                          <a:solidFill>
                            <a:srgbClr val="C00000"/>
                          </a:solidFill>
                        </a:rPr>
                        <a:t>30 </a:t>
                      </a:r>
                      <a:r>
                        <a:rPr lang="it-IT" dirty="0" err="1" smtClean="0">
                          <a:solidFill>
                            <a:srgbClr val="C00000"/>
                          </a:solidFill>
                        </a:rPr>
                        <a:t>months</a:t>
                      </a:r>
                      <a:endParaRPr lang="it-IT" dirty="0">
                        <a:solidFill>
                          <a:srgbClr val="C00000"/>
                        </a:solidFill>
                      </a:endParaRPr>
                    </a:p>
                  </a:txBody>
                  <a:tcPr anchor="ctr"/>
                </a:tc>
                <a:tc>
                  <a:txBody>
                    <a:bodyPr/>
                    <a:lstStyle/>
                    <a:p>
                      <a:pPr algn="ctr"/>
                      <a:r>
                        <a:rPr lang="it-IT" dirty="0" smtClean="0">
                          <a:solidFill>
                            <a:srgbClr val="C00000"/>
                          </a:solidFill>
                        </a:rPr>
                        <a:t>35</a:t>
                      </a:r>
                      <a:endParaRPr lang="it-IT" dirty="0">
                        <a:solidFill>
                          <a:srgbClr val="C00000"/>
                        </a:solidFill>
                      </a:endParaRPr>
                    </a:p>
                  </a:txBody>
                  <a:tcPr anchor="ctr"/>
                </a:tc>
                <a:tc>
                  <a:txBody>
                    <a:bodyPr/>
                    <a:lstStyle/>
                    <a:p>
                      <a:pPr algn="ctr"/>
                      <a:r>
                        <a:rPr lang="it-IT" dirty="0" err="1" smtClean="0">
                          <a:solidFill>
                            <a:srgbClr val="C00000"/>
                          </a:solidFill>
                        </a:rPr>
                        <a:t>Concluded</a:t>
                      </a:r>
                      <a:r>
                        <a:rPr lang="it-IT" baseline="0" dirty="0" smtClean="0">
                          <a:solidFill>
                            <a:srgbClr val="C00000"/>
                          </a:solidFill>
                        </a:rPr>
                        <a:t> or</a:t>
                      </a:r>
                      <a:r>
                        <a:rPr lang="it-IT" dirty="0" smtClean="0">
                          <a:solidFill>
                            <a:srgbClr val="C00000"/>
                          </a:solidFill>
                        </a:rPr>
                        <a:t> in</a:t>
                      </a:r>
                      <a:r>
                        <a:rPr lang="it-IT" baseline="0" dirty="0" smtClean="0">
                          <a:solidFill>
                            <a:srgbClr val="C00000"/>
                          </a:solidFill>
                        </a:rPr>
                        <a:t> </a:t>
                      </a:r>
                      <a:r>
                        <a:rPr lang="it-IT" baseline="0" dirty="0" err="1" smtClean="0">
                          <a:solidFill>
                            <a:srgbClr val="C00000"/>
                          </a:solidFill>
                        </a:rPr>
                        <a:t>final</a:t>
                      </a:r>
                      <a:r>
                        <a:rPr lang="it-IT" baseline="0" dirty="0" smtClean="0">
                          <a:solidFill>
                            <a:srgbClr val="C00000"/>
                          </a:solidFill>
                        </a:rPr>
                        <a:t> stage</a:t>
                      </a:r>
                      <a:endParaRPr lang="it-IT" dirty="0">
                        <a:solidFill>
                          <a:srgbClr val="C00000"/>
                        </a:solidFill>
                      </a:endParaRPr>
                    </a:p>
                  </a:txBody>
                  <a:tcPr anchor="ctr"/>
                </a:tc>
                <a:tc>
                  <a:txBody>
                    <a:bodyPr/>
                    <a:lstStyle/>
                    <a:p>
                      <a:pPr algn="ctr"/>
                      <a:r>
                        <a:rPr lang="it-IT" dirty="0" smtClean="0">
                          <a:solidFill>
                            <a:srgbClr val="C00000"/>
                          </a:solidFill>
                        </a:rPr>
                        <a:t>€  7,4 </a:t>
                      </a:r>
                      <a:r>
                        <a:rPr lang="it-IT" dirty="0" err="1" smtClean="0">
                          <a:solidFill>
                            <a:srgbClr val="C00000"/>
                          </a:solidFill>
                        </a:rPr>
                        <a:t>mil</a:t>
                      </a:r>
                      <a:r>
                        <a:rPr lang="it-IT" dirty="0" smtClean="0">
                          <a:solidFill>
                            <a:srgbClr val="C00000"/>
                          </a:solidFill>
                        </a:rPr>
                        <a:t>.</a:t>
                      </a:r>
                      <a:endParaRPr lang="it-IT" dirty="0">
                        <a:solidFill>
                          <a:srgbClr val="C00000"/>
                        </a:solidFill>
                      </a:endParaRPr>
                    </a:p>
                  </a:txBody>
                  <a:tcPr anchor="ctr"/>
                </a:tc>
              </a:tr>
              <a:tr h="489998">
                <a:tc>
                  <a:txBody>
                    <a:bodyPr/>
                    <a:lstStyle/>
                    <a:p>
                      <a:pPr algn="ctr"/>
                      <a:r>
                        <a:rPr lang="it-IT" dirty="0" smtClean="0">
                          <a:solidFill>
                            <a:srgbClr val="C00000"/>
                          </a:solidFill>
                        </a:rPr>
                        <a:t>2°</a:t>
                      </a:r>
                      <a:endParaRPr lang="it-IT" dirty="0">
                        <a:solidFill>
                          <a:srgbClr val="C00000"/>
                        </a:solidFill>
                      </a:endParaRPr>
                    </a:p>
                  </a:txBody>
                  <a:tcPr anchor="ctr"/>
                </a:tc>
                <a:tc>
                  <a:txBody>
                    <a:bodyPr/>
                    <a:lstStyle/>
                    <a:p>
                      <a:pPr algn="ctr"/>
                      <a:r>
                        <a:rPr lang="it-IT" dirty="0" smtClean="0">
                          <a:solidFill>
                            <a:srgbClr val="C00000"/>
                          </a:solidFill>
                        </a:rPr>
                        <a:t>24 </a:t>
                      </a:r>
                      <a:r>
                        <a:rPr lang="it-IT" dirty="0" err="1" smtClean="0">
                          <a:solidFill>
                            <a:srgbClr val="C00000"/>
                          </a:solidFill>
                        </a:rPr>
                        <a:t>months</a:t>
                      </a:r>
                      <a:endParaRPr lang="it-IT" dirty="0" smtClean="0">
                        <a:solidFill>
                          <a:srgbClr val="C00000"/>
                        </a:solidFill>
                      </a:endParaRPr>
                    </a:p>
                  </a:txBody>
                  <a:tcPr anchor="ctr"/>
                </a:tc>
                <a:tc>
                  <a:txBody>
                    <a:bodyPr/>
                    <a:lstStyle/>
                    <a:p>
                      <a:pPr algn="ctr"/>
                      <a:r>
                        <a:rPr lang="it-IT" dirty="0" smtClean="0">
                          <a:solidFill>
                            <a:srgbClr val="C00000"/>
                          </a:solidFill>
                        </a:rPr>
                        <a:t>54</a:t>
                      </a:r>
                      <a:endParaRPr lang="it-IT" dirty="0">
                        <a:solidFill>
                          <a:srgbClr val="C00000"/>
                        </a:solidFill>
                      </a:endParaRPr>
                    </a:p>
                  </a:txBody>
                  <a:tcPr anchor="ctr"/>
                </a:tc>
                <a:tc>
                  <a:txBody>
                    <a:bodyPr/>
                    <a:lstStyle/>
                    <a:p>
                      <a:pPr algn="ctr"/>
                      <a:r>
                        <a:rPr lang="it-IT" dirty="0" smtClean="0">
                          <a:solidFill>
                            <a:srgbClr val="C00000"/>
                          </a:solidFill>
                        </a:rPr>
                        <a:t>In progress</a:t>
                      </a:r>
                      <a:endParaRPr lang="it-IT" dirty="0">
                        <a:solidFill>
                          <a:srgbClr val="C00000"/>
                        </a:solidFill>
                      </a:endParaRPr>
                    </a:p>
                  </a:txBody>
                  <a:tcPr anchor="ctr"/>
                </a:tc>
                <a:tc>
                  <a:txBody>
                    <a:bodyPr/>
                    <a:lstStyle/>
                    <a:p>
                      <a:pPr algn="ctr"/>
                      <a:r>
                        <a:rPr lang="it-IT" dirty="0" smtClean="0">
                          <a:solidFill>
                            <a:srgbClr val="C00000"/>
                          </a:solidFill>
                        </a:rPr>
                        <a:t>€ 9,9 </a:t>
                      </a:r>
                      <a:r>
                        <a:rPr lang="it-IT" dirty="0" err="1" smtClean="0">
                          <a:solidFill>
                            <a:srgbClr val="C00000"/>
                          </a:solidFill>
                        </a:rPr>
                        <a:t>mil</a:t>
                      </a:r>
                      <a:r>
                        <a:rPr lang="it-IT" dirty="0" smtClean="0">
                          <a:solidFill>
                            <a:srgbClr val="C00000"/>
                          </a:solidFill>
                        </a:rPr>
                        <a:t>.</a:t>
                      </a:r>
                      <a:endParaRPr lang="it-IT" dirty="0">
                        <a:solidFill>
                          <a:srgbClr val="C00000"/>
                        </a:solidFill>
                      </a:endParaRPr>
                    </a:p>
                  </a:txBody>
                  <a:tcPr anchor="ctr"/>
                </a:tc>
              </a:tr>
              <a:tr h="489998">
                <a:tc>
                  <a:txBody>
                    <a:bodyPr/>
                    <a:lstStyle/>
                    <a:p>
                      <a:pPr algn="ctr"/>
                      <a:r>
                        <a:rPr lang="it-IT" dirty="0" smtClean="0">
                          <a:solidFill>
                            <a:srgbClr val="C00000"/>
                          </a:solidFill>
                        </a:rPr>
                        <a:t>3°</a:t>
                      </a:r>
                      <a:endParaRPr lang="it-IT" dirty="0">
                        <a:solidFill>
                          <a:srgbClr val="C00000"/>
                        </a:solidFill>
                      </a:endParaRPr>
                    </a:p>
                  </a:txBody>
                  <a:tcPr anchor="ctr"/>
                </a:tc>
                <a:tc>
                  <a:txBody>
                    <a:bodyPr/>
                    <a:lstStyle/>
                    <a:p>
                      <a:pPr algn="ctr"/>
                      <a:r>
                        <a:rPr lang="it-IT" dirty="0" smtClean="0">
                          <a:solidFill>
                            <a:srgbClr val="C00000"/>
                          </a:solidFill>
                        </a:rPr>
                        <a:t>18 </a:t>
                      </a:r>
                      <a:r>
                        <a:rPr lang="it-IT" dirty="0" err="1" smtClean="0">
                          <a:solidFill>
                            <a:srgbClr val="C00000"/>
                          </a:solidFill>
                        </a:rPr>
                        <a:t>months</a:t>
                      </a:r>
                      <a:endParaRPr lang="it-IT" dirty="0">
                        <a:solidFill>
                          <a:srgbClr val="C00000"/>
                        </a:solidFill>
                      </a:endParaRPr>
                    </a:p>
                  </a:txBody>
                  <a:tcPr anchor="ctr"/>
                </a:tc>
                <a:tc>
                  <a:txBody>
                    <a:bodyPr/>
                    <a:lstStyle/>
                    <a:p>
                      <a:pPr algn="ctr"/>
                      <a:r>
                        <a:rPr lang="it-IT" dirty="0" smtClean="0">
                          <a:solidFill>
                            <a:srgbClr val="C00000"/>
                          </a:solidFill>
                        </a:rPr>
                        <a:t>17</a:t>
                      </a:r>
                      <a:endParaRPr lang="it-IT" dirty="0">
                        <a:solidFill>
                          <a:srgbClr val="C00000"/>
                        </a:solidFill>
                      </a:endParaRPr>
                    </a:p>
                  </a:txBody>
                  <a:tcPr anchor="ctr"/>
                </a:tc>
                <a:tc>
                  <a:txBody>
                    <a:bodyPr/>
                    <a:lstStyle/>
                    <a:p>
                      <a:pPr algn="ctr"/>
                      <a:r>
                        <a:rPr lang="it-IT" dirty="0" smtClean="0">
                          <a:solidFill>
                            <a:srgbClr val="C00000"/>
                          </a:solidFill>
                        </a:rPr>
                        <a:t>Under</a:t>
                      </a:r>
                      <a:r>
                        <a:rPr lang="it-IT" baseline="0" dirty="0" smtClean="0">
                          <a:solidFill>
                            <a:srgbClr val="C00000"/>
                          </a:solidFill>
                        </a:rPr>
                        <a:t> </a:t>
                      </a:r>
                      <a:r>
                        <a:rPr lang="it-IT" baseline="0" dirty="0" err="1" smtClean="0">
                          <a:solidFill>
                            <a:srgbClr val="C00000"/>
                          </a:solidFill>
                        </a:rPr>
                        <a:t>exam</a:t>
                      </a:r>
                      <a:endParaRPr lang="it-IT" dirty="0">
                        <a:solidFill>
                          <a:srgbClr val="C00000"/>
                        </a:solidFill>
                      </a:endParaRPr>
                    </a:p>
                  </a:txBody>
                  <a:tcPr anchor="ctr"/>
                </a:tc>
                <a:tc>
                  <a:txBody>
                    <a:bodyPr/>
                    <a:lstStyle/>
                    <a:p>
                      <a:pPr algn="ctr"/>
                      <a:r>
                        <a:rPr lang="it-IT" dirty="0" smtClean="0">
                          <a:solidFill>
                            <a:srgbClr val="C00000"/>
                          </a:solidFill>
                        </a:rPr>
                        <a:t>€ 1,8 </a:t>
                      </a:r>
                      <a:r>
                        <a:rPr lang="it-IT" dirty="0" err="1" smtClean="0">
                          <a:solidFill>
                            <a:srgbClr val="C00000"/>
                          </a:solidFill>
                        </a:rPr>
                        <a:t>mil</a:t>
                      </a:r>
                      <a:r>
                        <a:rPr lang="it-IT" dirty="0" smtClean="0">
                          <a:solidFill>
                            <a:srgbClr val="C00000"/>
                          </a:solidFill>
                        </a:rPr>
                        <a:t>.</a:t>
                      </a:r>
                      <a:endParaRPr lang="it-IT" dirty="0">
                        <a:solidFill>
                          <a:srgbClr val="C00000"/>
                        </a:solidFill>
                      </a:endParaRPr>
                    </a:p>
                  </a:txBody>
                  <a:tcPr anchor="ctr"/>
                </a:tc>
              </a:tr>
            </a:tbl>
          </a:graphicData>
        </a:graphic>
      </p:graphicFrame>
      <p:sp>
        <p:nvSpPr>
          <p:cNvPr id="12" name="Rectangle 15"/>
          <p:cNvSpPr>
            <a:spLocks noChangeArrowheads="1"/>
          </p:cNvSpPr>
          <p:nvPr/>
        </p:nvSpPr>
        <p:spPr bwMode="auto">
          <a:xfrm>
            <a:off x="2285984" y="1357298"/>
            <a:ext cx="3929090" cy="1077218"/>
          </a:xfrm>
          <a:prstGeom prst="rect">
            <a:avLst/>
          </a:prstGeom>
          <a:noFill/>
          <a:ln w="9525">
            <a:noFill/>
            <a:miter lim="800000"/>
            <a:headEnd/>
            <a:tailEnd/>
          </a:ln>
          <a:effectLst/>
        </p:spPr>
        <p:txBody>
          <a:bodyPr wrap="square" anchor="ctr">
            <a:spAutoFit/>
          </a:bodyPr>
          <a:lstStyle/>
          <a:p>
            <a:pPr algn="ctr"/>
            <a:r>
              <a:rPr kumimoji="1" lang="it-IT" sz="3200" dirty="0" err="1" smtClean="0"/>
              <a:t>Stages</a:t>
            </a:r>
            <a:r>
              <a:rPr kumimoji="1" lang="it-IT" sz="3200" dirty="0" smtClean="0"/>
              <a:t> </a:t>
            </a:r>
            <a:r>
              <a:rPr kumimoji="1" lang="it-IT" sz="3200" dirty="0" err="1" smtClean="0"/>
              <a:t>of</a:t>
            </a:r>
            <a:r>
              <a:rPr kumimoji="1" lang="it-IT" sz="3200" dirty="0" smtClean="0"/>
              <a:t> </a:t>
            </a:r>
            <a:r>
              <a:rPr kumimoji="1" lang="it-IT" sz="3200" dirty="0" err="1" smtClean="0"/>
              <a:t>implementation</a:t>
            </a:r>
            <a:endParaRPr kumimoji="1" lang="it-IT" sz="3200" dirty="0" smtClean="0"/>
          </a:p>
        </p:txBody>
      </p:sp>
      <p:pic>
        <p:nvPicPr>
          <p:cNvPr id="14" name="Picture 7" descr="Regione Logo per stampa tipografica"/>
          <p:cNvPicPr>
            <a:picLocks noChangeAspect="1" noChangeArrowheads="1"/>
          </p:cNvPicPr>
          <p:nvPr/>
        </p:nvPicPr>
        <p:blipFill>
          <a:blip r:embed="rId3" cstate="print"/>
          <a:srcRect/>
          <a:stretch>
            <a:fillRect/>
          </a:stretch>
        </p:blipFill>
        <p:spPr bwMode="auto">
          <a:xfrm>
            <a:off x="7812360" y="6244846"/>
            <a:ext cx="864096" cy="424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3"/>
          <p:cNvSpPr>
            <a:spLocks noGrp="1"/>
          </p:cNvSpPr>
          <p:nvPr>
            <p:ph type="dt" sz="half" idx="10"/>
          </p:nvPr>
        </p:nvSpPr>
        <p:spPr>
          <a:xfrm>
            <a:off x="457200" y="6243638"/>
            <a:ext cx="1882552" cy="209698"/>
          </a:xfrm>
        </p:spPr>
        <p:txBody>
          <a:bodyPr/>
          <a:lstStyle/>
          <a:p>
            <a:r>
              <a:rPr lang="it-IT" sz="1000" dirty="0" smtClean="0">
                <a:latin typeface="Times New Roman" pitchFamily="18" charset="0"/>
                <a:cs typeface="Times New Roman" pitchFamily="18" charset="0"/>
              </a:rPr>
              <a:t>Bruxelles,  9  </a:t>
            </a:r>
            <a:r>
              <a:rPr lang="it-IT" sz="1000" dirty="0" err="1" smtClean="0">
                <a:latin typeface="Times New Roman" pitchFamily="18" charset="0"/>
                <a:cs typeface="Times New Roman" pitchFamily="18" charset="0"/>
              </a:rPr>
              <a:t>October</a:t>
            </a:r>
            <a:r>
              <a:rPr lang="it-IT" sz="1000" dirty="0" smtClean="0">
                <a:latin typeface="Times New Roman" pitchFamily="18" charset="0"/>
                <a:cs typeface="Times New Roman" pitchFamily="18" charset="0"/>
              </a:rPr>
              <a:t> 2013</a:t>
            </a:r>
            <a:endParaRPr lang="it-IT" altLang="en-US" sz="1000" dirty="0">
              <a:latin typeface="Times New Roman" pitchFamily="18" charset="0"/>
              <a:cs typeface="Times New Roman" pitchFamily="18" charset="0"/>
            </a:endParaRPr>
          </a:p>
        </p:txBody>
      </p:sp>
      <p:sp>
        <p:nvSpPr>
          <p:cNvPr id="6" name="Segnaposto piè di pagina 4"/>
          <p:cNvSpPr>
            <a:spLocks noGrp="1"/>
          </p:cNvSpPr>
          <p:nvPr>
            <p:ph type="ftr" sz="quarter" idx="11"/>
          </p:nvPr>
        </p:nvSpPr>
        <p:spPr>
          <a:xfrm>
            <a:off x="2764160" y="6237312"/>
            <a:ext cx="2527920" cy="348952"/>
          </a:xfrm>
        </p:spPr>
        <p:txBody>
          <a:bodyPr/>
          <a:lstStyle/>
          <a:p>
            <a:r>
              <a:rPr lang="en-US" altLang="en-US" sz="1000" dirty="0" smtClean="0">
                <a:latin typeface="Times New Roman" pitchFamily="18" charset="0"/>
                <a:cs typeface="Times New Roman" pitchFamily="18" charset="0"/>
              </a:rPr>
              <a:t>OPEN DAYS                                                          11th  European Week of Regions and Cities</a:t>
            </a:r>
            <a:endParaRPr lang="it-IT" altLang="en-US" sz="1000" dirty="0">
              <a:latin typeface="Times New Roman" pitchFamily="18" charset="0"/>
              <a:cs typeface="Times New Roman" pitchFamily="18" charset="0"/>
            </a:endParaRPr>
          </a:p>
        </p:txBody>
      </p:sp>
      <p:sp>
        <p:nvSpPr>
          <p:cNvPr id="49154" name="Rectangle 2"/>
          <p:cNvSpPr>
            <a:spLocks noGrp="1" noChangeArrowheads="1"/>
          </p:cNvSpPr>
          <p:nvPr>
            <p:ph type="title"/>
          </p:nvPr>
        </p:nvSpPr>
        <p:spPr>
          <a:xfrm>
            <a:off x="468313" y="260350"/>
            <a:ext cx="8229600" cy="1139825"/>
          </a:xfrm>
        </p:spPr>
        <p:txBody>
          <a:bodyPr>
            <a:normAutofit fontScale="90000"/>
          </a:bodyPr>
          <a:lstStyle/>
          <a:p>
            <a:r>
              <a:rPr lang="it-IT" dirty="0" err="1" smtClean="0">
                <a:solidFill>
                  <a:srgbClr val="008000"/>
                </a:solidFill>
              </a:rPr>
              <a:t>Measure</a:t>
            </a:r>
            <a:r>
              <a:rPr lang="it-IT" dirty="0" smtClean="0">
                <a:solidFill>
                  <a:srgbClr val="008000"/>
                </a:solidFill>
              </a:rPr>
              <a:t> 1.2.4 </a:t>
            </a:r>
            <a:r>
              <a:rPr lang="it-IT" sz="3200" dirty="0" smtClean="0">
                <a:solidFill>
                  <a:srgbClr val="008000"/>
                </a:solidFill>
              </a:rPr>
              <a:t>– </a:t>
            </a:r>
            <a:r>
              <a:rPr lang="it-IT" sz="3200" dirty="0" err="1" smtClean="0">
                <a:solidFill>
                  <a:srgbClr val="008000"/>
                </a:solidFill>
              </a:rPr>
              <a:t>Cooperation</a:t>
            </a:r>
            <a:r>
              <a:rPr lang="it-IT" sz="3200" dirty="0" smtClean="0">
                <a:solidFill>
                  <a:srgbClr val="008000"/>
                </a:solidFill>
              </a:rPr>
              <a:t> </a:t>
            </a:r>
            <a:r>
              <a:rPr lang="it-IT" sz="3200" dirty="0" err="1" smtClean="0">
                <a:solidFill>
                  <a:srgbClr val="008000"/>
                </a:solidFill>
              </a:rPr>
              <a:t>for</a:t>
            </a:r>
            <a:r>
              <a:rPr lang="it-IT" sz="3200" dirty="0" smtClean="0">
                <a:solidFill>
                  <a:srgbClr val="008000"/>
                </a:solidFill>
              </a:rPr>
              <a:t> </a:t>
            </a:r>
            <a:r>
              <a:rPr lang="it-IT" sz="3200" dirty="0" err="1" smtClean="0">
                <a:solidFill>
                  <a:srgbClr val="008000"/>
                </a:solidFill>
              </a:rPr>
              <a:t>Innovation</a:t>
            </a:r>
            <a:r>
              <a:rPr lang="it-IT" dirty="0" smtClean="0"/>
              <a:t/>
            </a:r>
            <a:br>
              <a:rPr lang="it-IT" dirty="0" smtClean="0"/>
            </a:br>
            <a:endParaRPr lang="it-IT" dirty="0"/>
          </a:p>
        </p:txBody>
      </p:sp>
      <p:sp>
        <p:nvSpPr>
          <p:cNvPr id="49155" name="Rectangle 3"/>
          <p:cNvSpPr>
            <a:spLocks noGrp="1" noChangeArrowheads="1"/>
          </p:cNvSpPr>
          <p:nvPr>
            <p:ph type="body" idx="1"/>
          </p:nvPr>
        </p:nvSpPr>
        <p:spPr>
          <a:xfrm>
            <a:off x="467544" y="1484784"/>
            <a:ext cx="7920880" cy="4230232"/>
          </a:xfrm>
        </p:spPr>
        <p:txBody>
          <a:bodyPr/>
          <a:lstStyle/>
          <a:p>
            <a:pPr>
              <a:buNone/>
            </a:pPr>
            <a:r>
              <a:rPr lang="it-IT" sz="1600" b="1" dirty="0" smtClean="0">
                <a:solidFill>
                  <a:srgbClr val="FFC000"/>
                </a:solidFill>
                <a:latin typeface="Times New Roman" pitchFamily="18" charset="0"/>
                <a:cs typeface="Times New Roman" pitchFamily="18" charset="0"/>
              </a:rPr>
              <a:t>Strong </a:t>
            </a:r>
            <a:r>
              <a:rPr lang="it-IT" sz="1600" b="1" dirty="0" err="1" smtClean="0">
                <a:solidFill>
                  <a:srgbClr val="FFC000"/>
                </a:solidFill>
                <a:latin typeface="Times New Roman" pitchFamily="18" charset="0"/>
                <a:cs typeface="Times New Roman" pitchFamily="18" charset="0"/>
              </a:rPr>
              <a:t>points</a:t>
            </a:r>
            <a:r>
              <a:rPr lang="it-IT" sz="1600" dirty="0" smtClean="0">
                <a:solidFill>
                  <a:srgbClr val="FFC000"/>
                </a:solidFill>
                <a:latin typeface="Times New Roman" pitchFamily="18" charset="0"/>
                <a:cs typeface="Times New Roman" pitchFamily="18" charset="0"/>
              </a:rPr>
              <a:t>:</a:t>
            </a:r>
          </a:p>
          <a:p>
            <a:pPr algn="just"/>
            <a:r>
              <a:rPr lang="it-IT" sz="1600" dirty="0" err="1" smtClean="0">
                <a:latin typeface="Times New Roman" pitchFamily="18" charset="0"/>
                <a:cs typeface="Times New Roman" pitchFamily="18" charset="0"/>
              </a:rPr>
              <a:t>Enhances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firms</a:t>
            </a:r>
            <a:r>
              <a:rPr lang="it-IT" sz="1600" dirty="0" smtClean="0">
                <a:latin typeface="Times New Roman" pitchFamily="18" charset="0"/>
                <a:cs typeface="Times New Roman" pitchFamily="18" charset="0"/>
              </a:rPr>
              <a:t> competitive </a:t>
            </a:r>
            <a:r>
              <a:rPr lang="it-IT" sz="1600" dirty="0" err="1" smtClean="0">
                <a:latin typeface="Times New Roman" pitchFamily="18" charset="0"/>
                <a:cs typeface="Times New Roman" pitchFamily="18" charset="0"/>
              </a:rPr>
              <a:t>ability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through</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modernization</a:t>
            </a:r>
            <a:r>
              <a:rPr lang="it-IT" sz="1600" dirty="0" smtClean="0">
                <a:latin typeface="Times New Roman" pitchFamily="18" charset="0"/>
                <a:cs typeface="Times New Roman" pitchFamily="18" charset="0"/>
              </a:rPr>
              <a:t> and </a:t>
            </a:r>
            <a:r>
              <a:rPr lang="it-IT" sz="1600" dirty="0" err="1" smtClean="0">
                <a:solidFill>
                  <a:schemeClr val="tx1"/>
                </a:solidFill>
                <a:latin typeface="Times New Roman" pitchFamily="18" charset="0"/>
                <a:cs typeface="Times New Roman" pitchFamily="18" charset="0"/>
              </a:rPr>
              <a:t>development</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of</a:t>
            </a:r>
            <a:r>
              <a:rPr lang="it-IT" sz="1600" dirty="0" smtClean="0">
                <a:solidFill>
                  <a:schemeClr val="tx1"/>
                </a:solidFill>
                <a:latin typeface="Times New Roman" pitchFamily="18" charset="0"/>
                <a:cs typeface="Times New Roman" pitchFamily="18" charset="0"/>
              </a:rPr>
              <a:t> innovative, high </a:t>
            </a:r>
            <a:r>
              <a:rPr lang="it-IT" sz="1600" dirty="0" err="1" smtClean="0">
                <a:solidFill>
                  <a:schemeClr val="tx1"/>
                </a:solidFill>
                <a:latin typeface="Times New Roman" pitchFamily="18" charset="0"/>
                <a:cs typeface="Times New Roman" pitchFamily="18" charset="0"/>
              </a:rPr>
              <a:t>quality</a:t>
            </a:r>
            <a:r>
              <a:rPr lang="it-IT" sz="1600" dirty="0" smtClean="0">
                <a:solidFill>
                  <a:schemeClr val="tx1"/>
                </a:solidFill>
                <a:latin typeface="Times New Roman" pitchFamily="18" charset="0"/>
                <a:cs typeface="Times New Roman" pitchFamily="18" charset="0"/>
              </a:rPr>
              <a:t> and high </a:t>
            </a:r>
            <a:r>
              <a:rPr lang="it-IT" sz="1600" dirty="0" err="1" smtClean="0">
                <a:solidFill>
                  <a:schemeClr val="tx1"/>
                </a:solidFill>
                <a:latin typeface="Times New Roman" pitchFamily="18" charset="0"/>
                <a:cs typeface="Times New Roman" pitchFamily="18" charset="0"/>
              </a:rPr>
              <a:t>value</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adde</a:t>
            </a:r>
            <a:r>
              <a:rPr lang="it-IT" sz="1600" dirty="0" err="1" smtClean="0">
                <a:latin typeface="Times New Roman" pitchFamily="18" charset="0"/>
                <a:cs typeface="Times New Roman" pitchFamily="18" charset="0"/>
              </a:rPr>
              <a:t>d</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products</a:t>
            </a:r>
            <a:r>
              <a:rPr lang="it-IT" sz="1600" dirty="0" smtClean="0">
                <a:solidFill>
                  <a:schemeClr val="tx1"/>
                </a:solidFill>
                <a:latin typeface="Times New Roman" pitchFamily="18" charset="0"/>
                <a:cs typeface="Times New Roman" pitchFamily="18" charset="0"/>
              </a:rPr>
              <a:t>;</a:t>
            </a:r>
          </a:p>
          <a:p>
            <a:pPr algn="just"/>
            <a:r>
              <a:rPr lang="it-IT" sz="1600" dirty="0" err="1" smtClean="0">
                <a:solidFill>
                  <a:schemeClr val="tx1"/>
                </a:solidFill>
                <a:latin typeface="Times New Roman" pitchFamily="18" charset="0"/>
                <a:cs typeface="Times New Roman" pitchFamily="18" charset="0"/>
              </a:rPr>
              <a:t>Overcomes</a:t>
            </a:r>
            <a:r>
              <a:rPr lang="it-IT" sz="1600" dirty="0" smtClean="0">
                <a:solidFill>
                  <a:schemeClr val="tx1"/>
                </a:solidFill>
                <a:latin typeface="Times New Roman" pitchFamily="18" charset="0"/>
                <a:cs typeface="Times New Roman" pitchFamily="18" charset="0"/>
              </a:rPr>
              <a:t> the </a:t>
            </a:r>
            <a:r>
              <a:rPr lang="it-IT" sz="1600" dirty="0" err="1" smtClean="0">
                <a:solidFill>
                  <a:schemeClr val="tx1"/>
                </a:solidFill>
                <a:latin typeface="Times New Roman" pitchFamily="18" charset="0"/>
                <a:cs typeface="Times New Roman" pitchFamily="18" charset="0"/>
              </a:rPr>
              <a:t>limit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of</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small</a:t>
            </a:r>
            <a:r>
              <a:rPr lang="it-IT" sz="1600" dirty="0" smtClean="0">
                <a:latin typeface="Times New Roman" pitchFamily="18" charset="0"/>
                <a:cs typeface="Times New Roman" pitchFamily="18" charset="0"/>
              </a:rPr>
              <a:t> business </a:t>
            </a:r>
            <a:r>
              <a:rPr lang="it-IT" sz="1600" dirty="0" err="1" smtClean="0">
                <a:latin typeface="Times New Roman" pitchFamily="18" charset="0"/>
                <a:cs typeface="Times New Roman" pitchFamily="18" charset="0"/>
              </a:rPr>
              <a:t>size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characterizing</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average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firm</a:t>
            </a:r>
            <a:r>
              <a:rPr lang="it-IT" sz="1600" dirty="0" smtClean="0">
                <a:latin typeface="Times New Roman" pitchFamily="18" charset="0"/>
                <a:cs typeface="Times New Roman" pitchFamily="18" charset="0"/>
              </a:rPr>
              <a:t> in Umbria;</a:t>
            </a:r>
            <a:endParaRPr lang="it-IT" sz="1600" dirty="0" smtClean="0">
              <a:solidFill>
                <a:schemeClr val="tx1"/>
              </a:solidFill>
              <a:latin typeface="Times New Roman" pitchFamily="18" charset="0"/>
              <a:cs typeface="Times New Roman" pitchFamily="18" charset="0"/>
            </a:endParaRPr>
          </a:p>
          <a:p>
            <a:pPr algn="just"/>
            <a:r>
              <a:rPr lang="it-IT" sz="1600" dirty="0" err="1" smtClean="0">
                <a:latin typeface="Times New Roman" pitchFamily="18" charset="0"/>
                <a:cs typeface="Times New Roman" pitchFamily="18" charset="0"/>
              </a:rPr>
              <a:t>I</a:t>
            </a:r>
            <a:r>
              <a:rPr lang="it-IT" sz="1600" dirty="0" err="1" smtClean="0">
                <a:solidFill>
                  <a:schemeClr val="tx1"/>
                </a:solidFill>
                <a:latin typeface="Times New Roman" pitchFamily="18" charset="0"/>
                <a:cs typeface="Times New Roman" pitchFamily="18" charset="0"/>
              </a:rPr>
              <a:t>ntroduces</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innovation</a:t>
            </a:r>
            <a:r>
              <a:rPr lang="it-IT" sz="1600" dirty="0" smtClean="0">
                <a:solidFill>
                  <a:schemeClr val="tx1"/>
                </a:solidFill>
                <a:latin typeface="Times New Roman" pitchFamily="18" charset="0"/>
                <a:cs typeface="Times New Roman" pitchFamily="18" charset="0"/>
              </a:rPr>
              <a:t> at </a:t>
            </a:r>
            <a:r>
              <a:rPr lang="it-IT" sz="1600" dirty="0" err="1" smtClean="0">
                <a:solidFill>
                  <a:schemeClr val="tx1"/>
                </a:solidFill>
                <a:latin typeface="Times New Roman" pitchFamily="18" charset="0"/>
                <a:cs typeface="Times New Roman" pitchFamily="18" charset="0"/>
              </a:rPr>
              <a:t>internal</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organization</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level</a:t>
            </a:r>
            <a:r>
              <a:rPr lang="it-IT" sz="1600" dirty="0" smtClean="0">
                <a:solidFill>
                  <a:schemeClr val="tx1"/>
                </a:solidFill>
                <a:latin typeface="Times New Roman" pitchFamily="18" charset="0"/>
                <a:cs typeface="Times New Roman" pitchFamily="18" charset="0"/>
              </a:rPr>
              <a:t> and </a:t>
            </a:r>
            <a:r>
              <a:rPr lang="it-IT" sz="1600" dirty="0" err="1" smtClean="0">
                <a:solidFill>
                  <a:schemeClr val="tx1"/>
                </a:solidFill>
                <a:latin typeface="Times New Roman" pitchFamily="18" charset="0"/>
                <a:cs typeface="Times New Roman" pitchFamily="18" charset="0"/>
              </a:rPr>
              <a:t>within</a:t>
            </a:r>
            <a:r>
              <a:rPr lang="it-IT" sz="1600" dirty="0" smtClean="0">
                <a:solidFill>
                  <a:schemeClr val="tx1"/>
                </a:solidFill>
                <a:latin typeface="Times New Roman" pitchFamily="18" charset="0"/>
                <a:cs typeface="Times New Roman" pitchFamily="18" charset="0"/>
              </a:rPr>
              <a:t> more and more </a:t>
            </a:r>
            <a:r>
              <a:rPr lang="it-IT" sz="1600" dirty="0" err="1" smtClean="0">
                <a:solidFill>
                  <a:schemeClr val="tx1"/>
                </a:solidFill>
                <a:latin typeface="Times New Roman" pitchFamily="18" charset="0"/>
                <a:cs typeface="Times New Roman" pitchFamily="18" charset="0"/>
              </a:rPr>
              <a:t>important</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segments</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of</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productive</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chain</a:t>
            </a:r>
            <a:r>
              <a:rPr lang="it-IT" sz="1600" dirty="0" smtClean="0">
                <a:latin typeface="Times New Roman" pitchFamily="18" charset="0"/>
                <a:cs typeface="Times New Roman" pitchFamily="18" charset="0"/>
              </a:rPr>
              <a:t>;</a:t>
            </a:r>
            <a:endParaRPr lang="it-IT" sz="1600" dirty="0" smtClean="0">
              <a:solidFill>
                <a:schemeClr val="tx1"/>
              </a:solidFill>
              <a:latin typeface="Times New Roman" pitchFamily="18" charset="0"/>
              <a:cs typeface="Times New Roman" pitchFamily="18" charset="0"/>
            </a:endParaRPr>
          </a:p>
          <a:p>
            <a:pPr algn="just"/>
            <a:r>
              <a:rPr lang="it-IT" sz="1600" dirty="0" err="1" smtClean="0">
                <a:solidFill>
                  <a:schemeClr val="tx1"/>
                </a:solidFill>
                <a:latin typeface="Times New Roman" pitchFamily="18" charset="0"/>
                <a:cs typeface="Times New Roman" pitchFamily="18" charset="0"/>
              </a:rPr>
              <a:t>Promotes</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cooperation</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among</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firms</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of</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primary</a:t>
            </a:r>
            <a:r>
              <a:rPr lang="it-IT" sz="1600" dirty="0" smtClean="0">
                <a:solidFill>
                  <a:schemeClr val="tx1"/>
                </a:solidFill>
                <a:latin typeface="Times New Roman" pitchFamily="18" charset="0"/>
                <a:cs typeface="Times New Roman" pitchFamily="18" charset="0"/>
              </a:rPr>
              <a:t> production, processing and/or marketing and </a:t>
            </a:r>
            <a:r>
              <a:rPr lang="it-IT" sz="1600" dirty="0" err="1" smtClean="0">
                <a:solidFill>
                  <a:schemeClr val="tx1"/>
                </a:solidFill>
                <a:latin typeface="Times New Roman" pitchFamily="18" charset="0"/>
                <a:cs typeface="Times New Roman" pitchFamily="18" charset="0"/>
              </a:rPr>
              <a:t>research</a:t>
            </a:r>
            <a:r>
              <a:rPr lang="it-IT" sz="1600" dirty="0" smtClean="0">
                <a:solidFill>
                  <a:schemeClr val="tx1"/>
                </a:solidFill>
                <a:latin typeface="Times New Roman" pitchFamily="18" charset="0"/>
                <a:cs typeface="Times New Roman" pitchFamily="18" charset="0"/>
              </a:rPr>
              <a:t> </a:t>
            </a:r>
            <a:r>
              <a:rPr lang="it-IT" sz="1600" dirty="0" err="1" smtClean="0">
                <a:solidFill>
                  <a:schemeClr val="tx1"/>
                </a:solidFill>
                <a:latin typeface="Times New Roman" pitchFamily="18" charset="0"/>
                <a:cs typeface="Times New Roman" pitchFamily="18" charset="0"/>
              </a:rPr>
              <a:t>institutions</a:t>
            </a:r>
            <a:r>
              <a:rPr lang="it-IT" sz="1600" dirty="0" smtClean="0">
                <a:solidFill>
                  <a:schemeClr val="tx1"/>
                </a:solidFill>
                <a:latin typeface="Times New Roman" pitchFamily="18" charset="0"/>
                <a:cs typeface="Times New Roman" pitchFamily="18" charset="0"/>
              </a:rPr>
              <a:t>;</a:t>
            </a:r>
          </a:p>
          <a:p>
            <a:pPr algn="just"/>
            <a:r>
              <a:rPr lang="it-IT" sz="1600" dirty="0" err="1" smtClean="0">
                <a:latin typeface="Times New Roman" pitchFamily="18" charset="0"/>
                <a:cs typeface="Times New Roman" pitchFamily="18" charset="0"/>
              </a:rPr>
              <a:t>Allows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to</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pursue</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objectives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related</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to</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new</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challenges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of</a:t>
            </a:r>
            <a:r>
              <a:rPr lang="it-IT" sz="1600" dirty="0" smtClean="0">
                <a:latin typeface="Times New Roman" pitchFamily="18" charset="0"/>
                <a:cs typeface="Times New Roman" pitchFamily="18" charset="0"/>
              </a:rPr>
              <a:t> Common </a:t>
            </a:r>
            <a:r>
              <a:rPr lang="it-IT" sz="1600" dirty="0" err="1" smtClean="0">
                <a:latin typeface="Times New Roman" pitchFamily="18" charset="0"/>
                <a:cs typeface="Times New Roman" pitchFamily="18" charset="0"/>
              </a:rPr>
              <a:t>Agricultural</a:t>
            </a:r>
            <a:r>
              <a:rPr lang="it-IT" sz="1600" dirty="0" smtClean="0">
                <a:latin typeface="Times New Roman" pitchFamily="18" charset="0"/>
                <a:cs typeface="Times New Roman" pitchFamily="18" charset="0"/>
              </a:rPr>
              <a:t> Policy (</a:t>
            </a:r>
            <a:r>
              <a:rPr lang="it-IT" sz="1600" dirty="0" err="1" smtClean="0">
                <a:latin typeface="Times New Roman" pitchFamily="18" charset="0"/>
                <a:cs typeface="Times New Roman" pitchFamily="18" charset="0"/>
              </a:rPr>
              <a:t>Biodiversity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safeguard</a:t>
            </a:r>
            <a:r>
              <a:rPr lang="it-IT" sz="1600" dirty="0" smtClean="0">
                <a:latin typeface="Times New Roman" pitchFamily="18" charset="0"/>
                <a:cs typeface="Times New Roman" pitchFamily="18" charset="0"/>
              </a:rPr>
              <a:t> and </a:t>
            </a:r>
            <a:r>
              <a:rPr lang="it-IT" sz="1600" dirty="0" err="1" smtClean="0">
                <a:latin typeface="Times New Roman" pitchFamily="18" charset="0"/>
                <a:cs typeface="Times New Roman" pitchFamily="18" charset="0"/>
              </a:rPr>
              <a:t>enhancement</a:t>
            </a:r>
            <a:r>
              <a:rPr lang="it-IT" sz="1600" dirty="0" smtClean="0">
                <a:latin typeface="Times New Roman" pitchFamily="18" charset="0"/>
                <a:cs typeface="Times New Roman" pitchFamily="18" charset="0"/>
              </a:rPr>
              <a:t>, Water </a:t>
            </a:r>
            <a:r>
              <a:rPr lang="it-IT" sz="1600" dirty="0" err="1" smtClean="0">
                <a:latin typeface="Times New Roman" pitchFamily="18" charset="0"/>
                <a:cs typeface="Times New Roman" pitchFamily="18" charset="0"/>
              </a:rPr>
              <a:t>saving</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Renewable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sources</a:t>
            </a:r>
            <a:r>
              <a:rPr lang="it-IT" sz="1600" dirty="0" smtClean="0">
                <a:latin typeface="Times New Roman" pitchFamily="18" charset="0"/>
                <a:cs typeface="Times New Roman" pitchFamily="18" charset="0"/>
              </a:rPr>
              <a:t>).</a:t>
            </a:r>
            <a:endParaRPr lang="it-IT" sz="1600" dirty="0" smtClean="0">
              <a:solidFill>
                <a:schemeClr val="tx1"/>
              </a:solidFill>
              <a:latin typeface="Times New Roman" pitchFamily="18" charset="0"/>
              <a:cs typeface="Times New Roman" pitchFamily="18" charset="0"/>
            </a:endParaRPr>
          </a:p>
          <a:p>
            <a:pPr algn="just">
              <a:buNone/>
            </a:pPr>
            <a:r>
              <a:rPr lang="it-IT" sz="1600" b="1" dirty="0" err="1" smtClean="0">
                <a:solidFill>
                  <a:srgbClr val="FFC000"/>
                </a:solidFill>
                <a:latin typeface="Times New Roman" pitchFamily="18" charset="0"/>
                <a:cs typeface="Times New Roman" pitchFamily="18" charset="0"/>
              </a:rPr>
              <a:t>Weak</a:t>
            </a:r>
            <a:r>
              <a:rPr lang="it-IT" sz="1600" b="1" dirty="0" smtClean="0">
                <a:solidFill>
                  <a:srgbClr val="FFC000"/>
                </a:solidFill>
                <a:latin typeface="Times New Roman" pitchFamily="18" charset="0"/>
                <a:cs typeface="Times New Roman" pitchFamily="18" charset="0"/>
              </a:rPr>
              <a:t> </a:t>
            </a:r>
            <a:r>
              <a:rPr lang="it-IT" sz="1600" b="1" dirty="0" err="1" smtClean="0">
                <a:solidFill>
                  <a:srgbClr val="FFC000"/>
                </a:solidFill>
                <a:latin typeface="Times New Roman" pitchFamily="18" charset="0"/>
                <a:cs typeface="Times New Roman" pitchFamily="18" charset="0"/>
              </a:rPr>
              <a:t>point</a:t>
            </a:r>
            <a:r>
              <a:rPr lang="it-IT" sz="1600" b="1" dirty="0" smtClean="0">
                <a:solidFill>
                  <a:srgbClr val="FFC000"/>
                </a:solidFill>
                <a:latin typeface="Times New Roman" pitchFamily="18" charset="0"/>
                <a:cs typeface="Times New Roman" pitchFamily="18" charset="0"/>
              </a:rPr>
              <a:t>:</a:t>
            </a:r>
          </a:p>
          <a:p>
            <a:pPr algn="just"/>
            <a:r>
              <a:rPr lang="it-IT" sz="1600" dirty="0" smtClean="0">
                <a:latin typeface="Times New Roman" pitchFamily="18" charset="0"/>
                <a:cs typeface="Times New Roman" pitchFamily="18" charset="0"/>
              </a:rPr>
              <a:t>There is the need of more adequate rules for the implementation of projects, in order to simplify operational aspects and cooperation among agricultural firms and other sectors.</a:t>
            </a:r>
            <a:endParaRPr lang="it-IT" dirty="0"/>
          </a:p>
        </p:txBody>
      </p:sp>
      <p:sp>
        <p:nvSpPr>
          <p:cNvPr id="9" name="Rectangle 15"/>
          <p:cNvSpPr>
            <a:spLocks noChangeArrowheads="1"/>
          </p:cNvSpPr>
          <p:nvPr/>
        </p:nvSpPr>
        <p:spPr bwMode="auto">
          <a:xfrm>
            <a:off x="5723707" y="6165304"/>
            <a:ext cx="2232669" cy="400110"/>
          </a:xfrm>
          <a:prstGeom prst="rect">
            <a:avLst/>
          </a:prstGeom>
          <a:noFill/>
          <a:ln w="9525">
            <a:noFill/>
            <a:miter lim="800000"/>
            <a:headEnd/>
            <a:tailEnd/>
          </a:ln>
          <a:effectLst/>
        </p:spPr>
        <p:txBody>
          <a:bodyPr wrap="square" anchor="ctr">
            <a:spAutoFit/>
          </a:bodyPr>
          <a:lstStyle/>
          <a:p>
            <a:r>
              <a:rPr kumimoji="1" lang="it-IT" sz="1000" dirty="0" smtClean="0"/>
              <a:t>               Dr. Ciro Becchetti</a:t>
            </a:r>
          </a:p>
          <a:p>
            <a:r>
              <a:rPr kumimoji="1" lang="it-IT" sz="1000" dirty="0" err="1" smtClean="0"/>
              <a:t>Managing</a:t>
            </a:r>
            <a:r>
              <a:rPr kumimoji="1" lang="it-IT" sz="1000" dirty="0" smtClean="0"/>
              <a:t> Authority  Umbria </a:t>
            </a:r>
            <a:r>
              <a:rPr kumimoji="1" lang="it-IT" sz="1000" dirty="0" err="1" smtClean="0"/>
              <a:t>R.D.P</a:t>
            </a:r>
            <a:endParaRPr kumimoji="1" lang="it-IT" sz="1000" dirty="0" smtClean="0"/>
          </a:p>
        </p:txBody>
      </p:sp>
      <p:sp>
        <p:nvSpPr>
          <p:cNvPr id="11" name="Rectangle 15"/>
          <p:cNvSpPr>
            <a:spLocks noChangeArrowheads="1"/>
          </p:cNvSpPr>
          <p:nvPr/>
        </p:nvSpPr>
        <p:spPr bwMode="auto">
          <a:xfrm>
            <a:off x="2843808" y="1052736"/>
            <a:ext cx="2736304" cy="461665"/>
          </a:xfrm>
          <a:prstGeom prst="rect">
            <a:avLst/>
          </a:prstGeom>
          <a:noFill/>
          <a:ln w="9525">
            <a:noFill/>
            <a:miter lim="800000"/>
            <a:headEnd/>
            <a:tailEnd/>
          </a:ln>
          <a:effectLst/>
        </p:spPr>
        <p:txBody>
          <a:bodyPr wrap="square" anchor="ctr">
            <a:spAutoFit/>
          </a:bodyPr>
          <a:lstStyle/>
          <a:p>
            <a:pPr algn="ctr"/>
            <a:r>
              <a:rPr kumimoji="1" lang="it-IT" sz="2400" dirty="0" err="1" smtClean="0">
                <a:solidFill>
                  <a:srgbClr val="C00000"/>
                </a:solidFill>
              </a:rPr>
              <a:t>Preliminary</a:t>
            </a:r>
            <a:r>
              <a:rPr kumimoji="1" lang="it-IT" sz="2400" dirty="0" smtClean="0">
                <a:solidFill>
                  <a:srgbClr val="C00000"/>
                </a:solidFill>
              </a:rPr>
              <a:t> </a:t>
            </a:r>
            <a:r>
              <a:rPr kumimoji="1" lang="it-IT" sz="2400" dirty="0" err="1" smtClean="0">
                <a:solidFill>
                  <a:srgbClr val="C00000"/>
                </a:solidFill>
              </a:rPr>
              <a:t>remarks</a:t>
            </a:r>
            <a:endParaRPr kumimoji="1" lang="it-IT" sz="2400" dirty="0" smtClean="0">
              <a:solidFill>
                <a:srgbClr val="C00000"/>
              </a:solidFill>
            </a:endParaRPr>
          </a:p>
        </p:txBody>
      </p:sp>
      <p:pic>
        <p:nvPicPr>
          <p:cNvPr id="10" name="Picture 7" descr="Regione Logo per stampa tipografica"/>
          <p:cNvPicPr>
            <a:picLocks noChangeAspect="1" noChangeArrowheads="1"/>
          </p:cNvPicPr>
          <p:nvPr/>
        </p:nvPicPr>
        <p:blipFill>
          <a:blip r:embed="rId3" cstate="print"/>
          <a:srcRect/>
          <a:stretch>
            <a:fillRect/>
          </a:stretch>
        </p:blipFill>
        <p:spPr bwMode="auto">
          <a:xfrm>
            <a:off x="7812360" y="6244846"/>
            <a:ext cx="864096" cy="424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3"/>
          <p:cNvSpPr>
            <a:spLocks noGrp="1"/>
          </p:cNvSpPr>
          <p:nvPr>
            <p:ph type="dt" sz="half" idx="10"/>
          </p:nvPr>
        </p:nvSpPr>
        <p:spPr>
          <a:xfrm>
            <a:off x="457200" y="6243638"/>
            <a:ext cx="1882552" cy="209698"/>
          </a:xfrm>
        </p:spPr>
        <p:txBody>
          <a:bodyPr/>
          <a:lstStyle/>
          <a:p>
            <a:r>
              <a:rPr lang="it-IT" sz="1000" dirty="0" smtClean="0">
                <a:latin typeface="Times New Roman" pitchFamily="18" charset="0"/>
                <a:cs typeface="Times New Roman" pitchFamily="18" charset="0"/>
              </a:rPr>
              <a:t>Bruxelles,  9  </a:t>
            </a:r>
            <a:r>
              <a:rPr lang="it-IT" sz="1000" dirty="0" err="1" smtClean="0">
                <a:latin typeface="Times New Roman" pitchFamily="18" charset="0"/>
                <a:cs typeface="Times New Roman" pitchFamily="18" charset="0"/>
              </a:rPr>
              <a:t>October</a:t>
            </a:r>
            <a:r>
              <a:rPr lang="it-IT" sz="1000" dirty="0" smtClean="0">
                <a:latin typeface="Times New Roman" pitchFamily="18" charset="0"/>
                <a:cs typeface="Times New Roman" pitchFamily="18" charset="0"/>
              </a:rPr>
              <a:t> 2013</a:t>
            </a:r>
            <a:endParaRPr lang="it-IT" altLang="en-US" sz="1000" dirty="0">
              <a:latin typeface="Times New Roman" pitchFamily="18" charset="0"/>
              <a:cs typeface="Times New Roman" pitchFamily="18" charset="0"/>
            </a:endParaRPr>
          </a:p>
        </p:txBody>
      </p:sp>
      <p:sp>
        <p:nvSpPr>
          <p:cNvPr id="6" name="Segnaposto piè di pagina 4"/>
          <p:cNvSpPr>
            <a:spLocks noGrp="1"/>
          </p:cNvSpPr>
          <p:nvPr>
            <p:ph type="ftr" sz="quarter" idx="11"/>
          </p:nvPr>
        </p:nvSpPr>
        <p:spPr>
          <a:xfrm>
            <a:off x="2764160" y="6237312"/>
            <a:ext cx="2527920" cy="348952"/>
          </a:xfrm>
        </p:spPr>
        <p:txBody>
          <a:bodyPr/>
          <a:lstStyle/>
          <a:p>
            <a:r>
              <a:rPr lang="en-US" altLang="en-US" sz="1000" dirty="0" smtClean="0">
                <a:latin typeface="Times New Roman" pitchFamily="18" charset="0"/>
                <a:cs typeface="Times New Roman" pitchFamily="18" charset="0"/>
              </a:rPr>
              <a:t>OPEN DAYS                                                          11th  European Week of Regions and Cities</a:t>
            </a:r>
            <a:endParaRPr lang="it-IT" altLang="en-US" sz="1000" dirty="0">
              <a:latin typeface="Times New Roman" pitchFamily="18" charset="0"/>
              <a:cs typeface="Times New Roman" pitchFamily="18" charset="0"/>
            </a:endParaRPr>
          </a:p>
        </p:txBody>
      </p:sp>
      <p:sp>
        <p:nvSpPr>
          <p:cNvPr id="49154" name="Rectangle 2"/>
          <p:cNvSpPr>
            <a:spLocks noGrp="1" noChangeArrowheads="1"/>
          </p:cNvSpPr>
          <p:nvPr>
            <p:ph type="title"/>
          </p:nvPr>
        </p:nvSpPr>
        <p:spPr>
          <a:xfrm>
            <a:off x="468313" y="260350"/>
            <a:ext cx="8229600" cy="1139825"/>
          </a:xfrm>
        </p:spPr>
        <p:txBody>
          <a:bodyPr>
            <a:normAutofit fontScale="90000"/>
          </a:bodyPr>
          <a:lstStyle/>
          <a:p>
            <a:r>
              <a:rPr lang="it-IT" dirty="0" err="1" smtClean="0">
                <a:solidFill>
                  <a:srgbClr val="008000"/>
                </a:solidFill>
              </a:rPr>
              <a:t>Measure</a:t>
            </a:r>
            <a:r>
              <a:rPr lang="it-IT" dirty="0" smtClean="0">
                <a:solidFill>
                  <a:srgbClr val="008000"/>
                </a:solidFill>
              </a:rPr>
              <a:t> 1.2.4 </a:t>
            </a:r>
            <a:r>
              <a:rPr lang="it-IT" sz="3200" dirty="0" smtClean="0">
                <a:solidFill>
                  <a:srgbClr val="008000"/>
                </a:solidFill>
              </a:rPr>
              <a:t>– </a:t>
            </a:r>
            <a:r>
              <a:rPr lang="it-IT" sz="3200" dirty="0" err="1" smtClean="0">
                <a:solidFill>
                  <a:srgbClr val="008000"/>
                </a:solidFill>
              </a:rPr>
              <a:t>Cooperation</a:t>
            </a:r>
            <a:r>
              <a:rPr lang="it-IT" sz="3200" dirty="0" smtClean="0">
                <a:solidFill>
                  <a:srgbClr val="008000"/>
                </a:solidFill>
              </a:rPr>
              <a:t> </a:t>
            </a:r>
            <a:r>
              <a:rPr lang="it-IT" sz="3200" dirty="0" err="1" smtClean="0">
                <a:solidFill>
                  <a:srgbClr val="008000"/>
                </a:solidFill>
              </a:rPr>
              <a:t>for</a:t>
            </a:r>
            <a:r>
              <a:rPr lang="it-IT" sz="3200" dirty="0" smtClean="0">
                <a:solidFill>
                  <a:srgbClr val="008000"/>
                </a:solidFill>
              </a:rPr>
              <a:t> </a:t>
            </a:r>
            <a:r>
              <a:rPr lang="it-IT" sz="3200" dirty="0" err="1" smtClean="0">
                <a:solidFill>
                  <a:srgbClr val="008000"/>
                </a:solidFill>
              </a:rPr>
              <a:t>innovation</a:t>
            </a:r>
            <a:r>
              <a:rPr lang="it-IT" dirty="0" smtClean="0"/>
              <a:t/>
            </a:r>
            <a:br>
              <a:rPr lang="it-IT" dirty="0" smtClean="0"/>
            </a:br>
            <a:endParaRPr lang="it-IT" dirty="0"/>
          </a:p>
        </p:txBody>
      </p:sp>
      <p:sp>
        <p:nvSpPr>
          <p:cNvPr id="49155" name="Rectangle 3"/>
          <p:cNvSpPr>
            <a:spLocks noGrp="1" noChangeArrowheads="1"/>
          </p:cNvSpPr>
          <p:nvPr>
            <p:ph type="body" idx="1"/>
          </p:nvPr>
        </p:nvSpPr>
        <p:spPr>
          <a:xfrm>
            <a:off x="467544" y="1484784"/>
            <a:ext cx="7920880" cy="4032448"/>
          </a:xfrm>
        </p:spPr>
        <p:txBody>
          <a:bodyPr/>
          <a:lstStyle/>
          <a:p>
            <a:pPr lvl="1" algn="just">
              <a:buNone/>
            </a:pPr>
            <a:r>
              <a:rPr lang="it-IT" sz="2000" dirty="0" smtClean="0">
                <a:solidFill>
                  <a:schemeClr val="tx1"/>
                </a:solidFill>
                <a:latin typeface="Times New Roman" pitchFamily="18" charset="0"/>
                <a:cs typeface="Times New Roman" pitchFamily="18" charset="0"/>
              </a:rPr>
              <a:t>	</a:t>
            </a:r>
          </a:p>
          <a:p>
            <a:pPr algn="just"/>
            <a:r>
              <a:rPr lang="it-IT" sz="2000" dirty="0" err="1" smtClean="0">
                <a:latin typeface="Times New Roman" pitchFamily="18" charset="0"/>
                <a:cs typeface="Times New Roman" pitchFamily="18" charset="0"/>
              </a:rPr>
              <a:t>Evaluate</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results</a:t>
            </a:r>
            <a:r>
              <a:rPr lang="it-IT" sz="2000" dirty="0" smtClean="0">
                <a:latin typeface="Times New Roman" pitchFamily="18" charset="0"/>
                <a:cs typeface="Times New Roman" pitchFamily="18" charset="0"/>
              </a:rPr>
              <a:t> in </a:t>
            </a:r>
            <a:r>
              <a:rPr lang="it-IT" sz="2000" dirty="0" err="1" smtClean="0">
                <a:latin typeface="Times New Roman" pitchFamily="18" charset="0"/>
                <a:cs typeface="Times New Roman" pitchFamily="18" charset="0"/>
              </a:rPr>
              <a:t>terms</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competitiveness</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involved</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firms</a:t>
            </a:r>
            <a:r>
              <a:rPr lang="it-IT" sz="2000" dirty="0" smtClean="0">
                <a:latin typeface="Times New Roman" pitchFamily="18" charset="0"/>
                <a:cs typeface="Times New Roman" pitchFamily="18" charset="0"/>
              </a:rPr>
              <a:t> and in </a:t>
            </a:r>
            <a:r>
              <a:rPr lang="it-IT" sz="2000" dirty="0" err="1" smtClean="0">
                <a:latin typeface="Times New Roman" pitchFamily="18" charset="0"/>
                <a:cs typeface="Times New Roman" pitchFamily="18" charset="0"/>
              </a:rPr>
              <a:t>terms</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number</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implemented</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initiatives</a:t>
            </a:r>
            <a:r>
              <a:rPr lang="it-IT" sz="2000" dirty="0" smtClean="0">
                <a:latin typeface="Times New Roman" pitchFamily="18" charset="0"/>
                <a:cs typeface="Times New Roman" pitchFamily="18" charset="0"/>
              </a:rPr>
              <a:t> </a:t>
            </a:r>
          </a:p>
          <a:p>
            <a:pPr algn="just"/>
            <a:r>
              <a:rPr lang="it-IT" sz="2000" dirty="0" err="1" smtClean="0">
                <a:solidFill>
                  <a:schemeClr val="tx1"/>
                </a:solidFill>
                <a:latin typeface="Times New Roman" pitchFamily="18" charset="0"/>
                <a:cs typeface="Times New Roman" pitchFamily="18" charset="0"/>
              </a:rPr>
              <a:t>Develop</a:t>
            </a:r>
            <a:r>
              <a:rPr lang="it-IT" sz="2000" dirty="0" smtClean="0">
                <a:solidFill>
                  <a:schemeClr val="tx1"/>
                </a:solidFill>
                <a:latin typeface="Times New Roman" pitchFamily="18" charset="0"/>
                <a:cs typeface="Times New Roman" pitchFamily="18" charset="0"/>
              </a:rPr>
              <a:t> a </a:t>
            </a:r>
            <a:r>
              <a:rPr lang="it-IT" sz="2000" dirty="0" err="1" smtClean="0">
                <a:solidFill>
                  <a:schemeClr val="tx1"/>
                </a:solidFill>
                <a:latin typeface="Times New Roman" pitchFamily="18" charset="0"/>
                <a:cs typeface="Times New Roman" pitchFamily="18" charset="0"/>
              </a:rPr>
              <a:t>parallel</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strategy</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for</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research</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partecipation</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of</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firms</a:t>
            </a:r>
            <a:r>
              <a:rPr lang="it-IT" sz="2000" dirty="0" smtClean="0">
                <a:solidFill>
                  <a:schemeClr val="tx1"/>
                </a:solidFill>
                <a:latin typeface="Times New Roman" pitchFamily="18" charset="0"/>
                <a:cs typeface="Times New Roman" pitchFamily="18" charset="0"/>
              </a:rPr>
              <a:t>, </a:t>
            </a:r>
            <a:r>
              <a:rPr lang="it-IT" sz="2000" dirty="0" err="1" smtClean="0">
                <a:latin typeface="Times New Roman" pitchFamily="18" charset="0"/>
                <a:cs typeface="Times New Roman" pitchFamily="18" charset="0"/>
              </a:rPr>
              <a:t>u</a:t>
            </a:r>
            <a:r>
              <a:rPr lang="it-IT" sz="2000" dirty="0" err="1" smtClean="0">
                <a:solidFill>
                  <a:schemeClr val="tx1"/>
                </a:solidFill>
                <a:latin typeface="Times New Roman" pitchFamily="18" charset="0"/>
                <a:cs typeface="Times New Roman" pitchFamily="18" charset="0"/>
              </a:rPr>
              <a:t>niversities</a:t>
            </a:r>
            <a:r>
              <a:rPr lang="it-IT" sz="2000" dirty="0" smtClean="0">
                <a:solidFill>
                  <a:schemeClr val="tx1"/>
                </a:solidFill>
                <a:latin typeface="Times New Roman" pitchFamily="18" charset="0"/>
                <a:cs typeface="Times New Roman" pitchFamily="18" charset="0"/>
              </a:rPr>
              <a:t> and </a:t>
            </a:r>
            <a:r>
              <a:rPr lang="it-IT" sz="2000" dirty="0" err="1" smtClean="0">
                <a:latin typeface="Times New Roman" pitchFamily="18" charset="0"/>
                <a:cs typeface="Times New Roman" pitchFamily="18" charset="0"/>
              </a:rPr>
              <a:t>r</a:t>
            </a:r>
            <a:r>
              <a:rPr lang="it-IT" sz="2000" dirty="0" err="1" smtClean="0">
                <a:solidFill>
                  <a:schemeClr val="tx1"/>
                </a:solidFill>
                <a:latin typeface="Times New Roman" pitchFamily="18" charset="0"/>
                <a:cs typeface="Times New Roman" pitchFamily="18" charset="0"/>
              </a:rPr>
              <a:t>esearch</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centres</a:t>
            </a:r>
            <a:r>
              <a:rPr lang="it-IT" sz="2000" dirty="0" smtClean="0">
                <a:solidFill>
                  <a:schemeClr val="tx1"/>
                </a:solidFill>
                <a:latin typeface="Times New Roman" pitchFamily="18" charset="0"/>
                <a:cs typeface="Times New Roman" pitchFamily="18" charset="0"/>
              </a:rPr>
              <a:t> in HORIZON 2020).</a:t>
            </a:r>
          </a:p>
          <a:p>
            <a:pPr algn="just"/>
            <a:r>
              <a:rPr lang="it-IT" sz="2000" dirty="0" smtClean="0">
                <a:latin typeface="Times New Roman" pitchFamily="18" charset="0"/>
                <a:cs typeface="Times New Roman" pitchFamily="18" charset="0"/>
              </a:rPr>
              <a:t>Consolidate </a:t>
            </a:r>
            <a:r>
              <a:rPr lang="it-IT" sz="2000" dirty="0" err="1" smtClean="0">
                <a:latin typeface="Times New Roman" pitchFamily="18" charset="0"/>
                <a:cs typeface="Times New Roman" pitchFamily="18" charset="0"/>
              </a:rPr>
              <a:t>innovation</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priorities</a:t>
            </a:r>
            <a:r>
              <a:rPr lang="it-IT" sz="2000" dirty="0" smtClean="0">
                <a:latin typeface="Times New Roman" pitchFamily="18" charset="0"/>
                <a:cs typeface="Times New Roman" pitchFamily="18" charset="0"/>
              </a:rPr>
              <a:t> in the medium </a:t>
            </a:r>
            <a:r>
              <a:rPr lang="it-IT" sz="2000" dirty="0" err="1" smtClean="0">
                <a:latin typeface="Times New Roman" pitchFamily="18" charset="0"/>
                <a:cs typeface="Times New Roman" pitchFamily="18" charset="0"/>
              </a:rPr>
              <a:t>term</a:t>
            </a:r>
            <a:r>
              <a:rPr lang="it-IT" sz="2000" dirty="0" smtClean="0">
                <a:latin typeface="Times New Roman" pitchFamily="18" charset="0"/>
                <a:cs typeface="Times New Roman" pitchFamily="18" charset="0"/>
              </a:rPr>
              <a:t>.</a:t>
            </a:r>
            <a:endParaRPr lang="it-IT" sz="2000" dirty="0" smtClean="0">
              <a:solidFill>
                <a:schemeClr val="tx1"/>
              </a:solidFill>
              <a:latin typeface="Times New Roman" pitchFamily="18" charset="0"/>
              <a:cs typeface="Times New Roman" pitchFamily="18" charset="0"/>
            </a:endParaRPr>
          </a:p>
          <a:p>
            <a:pPr algn="just"/>
            <a:r>
              <a:rPr lang="it-IT" sz="2000" dirty="0" err="1" smtClean="0">
                <a:latin typeface="Times New Roman" pitchFamily="18" charset="0"/>
                <a:cs typeface="Times New Roman" pitchFamily="18" charset="0"/>
              </a:rPr>
              <a:t>Promote</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integrated</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projects</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business </a:t>
            </a:r>
            <a:r>
              <a:rPr lang="it-IT" sz="2000" dirty="0" err="1" smtClean="0">
                <a:latin typeface="Times New Roman" pitchFamily="18" charset="0"/>
                <a:cs typeface="Times New Roman" pitchFamily="18" charset="0"/>
              </a:rPr>
              <a:t>groups</a:t>
            </a:r>
            <a:r>
              <a:rPr lang="it-IT" sz="2000" dirty="0" smtClean="0">
                <a:latin typeface="Times New Roman" pitchFamily="18" charset="0"/>
                <a:cs typeface="Times New Roman" pitchFamily="18" charset="0"/>
              </a:rPr>
              <a:t> and </a:t>
            </a:r>
            <a:r>
              <a:rPr lang="it-IT" sz="2000" dirty="0" err="1" smtClean="0">
                <a:latin typeface="Times New Roman" pitchFamily="18" charset="0"/>
                <a:cs typeface="Times New Roman" pitchFamily="18" charset="0"/>
              </a:rPr>
              <a:t>research</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centres</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including</a:t>
            </a:r>
            <a:r>
              <a:rPr lang="it-IT" sz="2000" dirty="0" smtClean="0">
                <a:latin typeface="Times New Roman" pitchFamily="18" charset="0"/>
                <a:cs typeface="Times New Roman" pitchFamily="18" charset="0"/>
              </a:rPr>
              <a:t> a wide </a:t>
            </a:r>
            <a:r>
              <a:rPr lang="it-IT" sz="2000" dirty="0" err="1" smtClean="0">
                <a:latin typeface="Times New Roman" pitchFamily="18" charset="0"/>
                <a:cs typeface="Times New Roman" pitchFamily="18" charset="0"/>
              </a:rPr>
              <a:t>range</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actions</a:t>
            </a:r>
            <a:r>
              <a:rPr lang="it-IT" sz="2000" dirty="0" smtClean="0">
                <a:latin typeface="Times New Roman" pitchFamily="18" charset="0"/>
                <a:cs typeface="Times New Roman" pitchFamily="18" charset="0"/>
              </a:rPr>
              <a:t> </a:t>
            </a:r>
            <a:r>
              <a:rPr lang="it-IT" sz="2000" dirty="0" smtClean="0">
                <a:solidFill>
                  <a:schemeClr val="tx1"/>
                </a:solidFill>
                <a:latin typeface="Times New Roman" pitchFamily="18" charset="0"/>
                <a:cs typeface="Times New Roman" pitchFamily="18" charset="0"/>
              </a:rPr>
              <a:t>(</a:t>
            </a:r>
            <a:r>
              <a:rPr lang="it-IT" sz="2000" dirty="0" err="1" smtClean="0">
                <a:solidFill>
                  <a:schemeClr val="tx1"/>
                </a:solidFill>
                <a:latin typeface="Times New Roman" pitchFamily="18" charset="0"/>
                <a:cs typeface="Times New Roman" pitchFamily="18" charset="0"/>
              </a:rPr>
              <a:t>including</a:t>
            </a:r>
            <a:r>
              <a:rPr lang="it-IT" sz="2000" dirty="0" smtClean="0">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investments</a:t>
            </a:r>
            <a:r>
              <a:rPr lang="it-IT" sz="2000" dirty="0" smtClean="0">
                <a:solidFill>
                  <a:schemeClr val="tx1"/>
                </a:solidFill>
                <a:latin typeface="Times New Roman" pitchFamily="18" charset="0"/>
                <a:cs typeface="Times New Roman" pitchFamily="18" charset="0"/>
              </a:rPr>
              <a:t>, training </a:t>
            </a:r>
            <a:r>
              <a:rPr lang="it-IT" sz="2000" dirty="0" smtClean="0">
                <a:latin typeface="Times New Roman" pitchFamily="18" charset="0"/>
                <a:cs typeface="Times New Roman" pitchFamily="18" charset="0"/>
              </a:rPr>
              <a:t>and </a:t>
            </a:r>
            <a:r>
              <a:rPr lang="it-IT" sz="2000" dirty="0" smtClean="0">
                <a:solidFill>
                  <a:schemeClr val="tx1"/>
                </a:solidFill>
                <a:latin typeface="Times New Roman" pitchFamily="18" charset="0"/>
                <a:cs typeface="Times New Roman" pitchFamily="18" charset="0"/>
              </a:rPr>
              <a:t>promotion) in </a:t>
            </a:r>
            <a:r>
              <a:rPr lang="it-IT" sz="2000" dirty="0" err="1" smtClean="0">
                <a:solidFill>
                  <a:schemeClr val="tx1"/>
                </a:solidFill>
                <a:latin typeface="Times New Roman" pitchFamily="18" charset="0"/>
                <a:cs typeface="Times New Roman" pitchFamily="18" charset="0"/>
              </a:rPr>
              <a:t>order</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to</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achieve</a:t>
            </a:r>
            <a:r>
              <a:rPr lang="it-IT" sz="2000" dirty="0" smtClean="0">
                <a:solidFill>
                  <a:schemeClr val="tx1"/>
                </a:solidFill>
                <a:latin typeface="Times New Roman" pitchFamily="18" charset="0"/>
                <a:cs typeface="Times New Roman" pitchFamily="18" charset="0"/>
              </a:rPr>
              <a:t> </a:t>
            </a:r>
            <a:r>
              <a:rPr lang="it-IT" sz="2000" dirty="0" err="1" smtClean="0">
                <a:solidFill>
                  <a:schemeClr val="tx1"/>
                </a:solidFill>
                <a:latin typeface="Times New Roman" pitchFamily="18" charset="0"/>
                <a:cs typeface="Times New Roman" pitchFamily="18" charset="0"/>
              </a:rPr>
              <a:t>innovation</a:t>
            </a:r>
            <a:r>
              <a:rPr lang="it-IT" sz="2000" dirty="0" smtClean="0">
                <a:solidFill>
                  <a:schemeClr val="tx1"/>
                </a:solidFill>
                <a:latin typeface="Times New Roman" pitchFamily="18" charset="0"/>
                <a:cs typeface="Times New Roman" pitchFamily="18" charset="0"/>
              </a:rPr>
              <a:t> and </a:t>
            </a:r>
            <a:r>
              <a:rPr lang="it-IT" sz="2000" dirty="0" err="1" smtClean="0">
                <a:solidFill>
                  <a:schemeClr val="tx1"/>
                </a:solidFill>
                <a:latin typeface="Times New Roman" pitchFamily="18" charset="0"/>
                <a:cs typeface="Times New Roman" pitchFamily="18" charset="0"/>
              </a:rPr>
              <a:t>competitiveness</a:t>
            </a:r>
            <a:r>
              <a:rPr lang="it-IT" sz="2000" dirty="0" smtClean="0">
                <a:solidFill>
                  <a:schemeClr val="tx1"/>
                </a:solidFill>
                <a:latin typeface="Times New Roman" pitchFamily="18" charset="0"/>
                <a:cs typeface="Times New Roman" pitchFamily="18" charset="0"/>
              </a:rPr>
              <a:t>.</a:t>
            </a:r>
          </a:p>
          <a:p>
            <a:pPr algn="just"/>
            <a:r>
              <a:rPr lang="it-IT" sz="2000" dirty="0" smtClean="0">
                <a:latin typeface="Times New Roman" pitchFamily="18" charset="0"/>
                <a:cs typeface="Times New Roman" pitchFamily="18" charset="0"/>
              </a:rPr>
              <a:t>Allocate more resources for innovation. </a:t>
            </a:r>
          </a:p>
        </p:txBody>
      </p:sp>
      <p:sp>
        <p:nvSpPr>
          <p:cNvPr id="9" name="Rectangle 15"/>
          <p:cNvSpPr>
            <a:spLocks noChangeArrowheads="1"/>
          </p:cNvSpPr>
          <p:nvPr/>
        </p:nvSpPr>
        <p:spPr bwMode="auto">
          <a:xfrm>
            <a:off x="5723707" y="6165304"/>
            <a:ext cx="2232669" cy="400110"/>
          </a:xfrm>
          <a:prstGeom prst="rect">
            <a:avLst/>
          </a:prstGeom>
          <a:noFill/>
          <a:ln w="9525">
            <a:noFill/>
            <a:miter lim="800000"/>
            <a:headEnd/>
            <a:tailEnd/>
          </a:ln>
          <a:effectLst/>
        </p:spPr>
        <p:txBody>
          <a:bodyPr wrap="square" anchor="ctr">
            <a:spAutoFit/>
          </a:bodyPr>
          <a:lstStyle/>
          <a:p>
            <a:r>
              <a:rPr kumimoji="1" lang="it-IT" sz="1000" dirty="0" smtClean="0"/>
              <a:t>               Dr. Ciro Becchetti</a:t>
            </a:r>
          </a:p>
          <a:p>
            <a:r>
              <a:rPr kumimoji="1" lang="it-IT" sz="1000" dirty="0" err="1" smtClean="0"/>
              <a:t>Managing</a:t>
            </a:r>
            <a:r>
              <a:rPr kumimoji="1" lang="it-IT" sz="1000" dirty="0" smtClean="0"/>
              <a:t> Authority  Umbria </a:t>
            </a:r>
            <a:r>
              <a:rPr kumimoji="1" lang="it-IT" sz="1000" dirty="0" err="1" smtClean="0"/>
              <a:t>R.D.P</a:t>
            </a:r>
            <a:endParaRPr kumimoji="1" lang="it-IT" sz="1000" dirty="0" smtClean="0"/>
          </a:p>
        </p:txBody>
      </p:sp>
      <p:sp>
        <p:nvSpPr>
          <p:cNvPr id="11" name="Rectangle 15"/>
          <p:cNvSpPr>
            <a:spLocks noChangeArrowheads="1"/>
          </p:cNvSpPr>
          <p:nvPr/>
        </p:nvSpPr>
        <p:spPr bwMode="auto">
          <a:xfrm>
            <a:off x="571472" y="1000108"/>
            <a:ext cx="7429552" cy="461665"/>
          </a:xfrm>
          <a:prstGeom prst="rect">
            <a:avLst/>
          </a:prstGeom>
          <a:noFill/>
          <a:ln w="9525">
            <a:noFill/>
            <a:miter lim="800000"/>
            <a:headEnd/>
            <a:tailEnd/>
          </a:ln>
          <a:effectLst/>
        </p:spPr>
        <p:txBody>
          <a:bodyPr wrap="square" anchor="ctr">
            <a:spAutoFit/>
          </a:bodyPr>
          <a:lstStyle/>
          <a:p>
            <a:pPr algn="ctr"/>
            <a:r>
              <a:rPr kumimoji="1" lang="it-IT" sz="2400" dirty="0" smtClean="0"/>
              <a:t>	</a:t>
            </a:r>
            <a:r>
              <a:rPr kumimoji="1" lang="it-IT" sz="2400" dirty="0" smtClean="0">
                <a:solidFill>
                  <a:srgbClr val="C00000"/>
                </a:solidFill>
              </a:rPr>
              <a:t>WORKING HYPOTHESIS FOR  2014 - 2020</a:t>
            </a:r>
          </a:p>
        </p:txBody>
      </p:sp>
      <p:pic>
        <p:nvPicPr>
          <p:cNvPr id="10" name="Picture 7" descr="Regione Logo per stampa tipografica"/>
          <p:cNvPicPr>
            <a:picLocks noChangeAspect="1" noChangeArrowheads="1"/>
          </p:cNvPicPr>
          <p:nvPr/>
        </p:nvPicPr>
        <p:blipFill>
          <a:blip r:embed="rId3" cstate="print"/>
          <a:srcRect/>
          <a:stretch>
            <a:fillRect/>
          </a:stretch>
        </p:blipFill>
        <p:spPr bwMode="auto">
          <a:xfrm>
            <a:off x="7812360" y="6244846"/>
            <a:ext cx="864096" cy="424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arolina.lacka\Documents\2013\STRATEGIA WSZYSTKO\STRATEGIA do druku materialy\mapki, wykresy\GRAFIKA_0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470" y="-24"/>
            <a:ext cx="9660126" cy="686901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ymbol zastępczy numeru slajdu 3"/>
          <p:cNvSpPr>
            <a:spLocks noGrp="1"/>
          </p:cNvSpPr>
          <p:nvPr>
            <p:ph type="sldNum" sz="quarter" idx="12"/>
          </p:nvPr>
        </p:nvSpPr>
        <p:spPr/>
        <p:txBody>
          <a:bodyPr/>
          <a:lstStyle/>
          <a:p>
            <a:pPr>
              <a:defRPr/>
            </a:pPr>
            <a:fld id="{E4EFFAFB-A0FF-474E-BADE-705D9E47975B}" type="slidenum">
              <a:rPr lang="pl-PL" smtClean="0"/>
              <a:pPr>
                <a:defRPr/>
              </a:pPr>
              <a:t>28</a:t>
            </a:fld>
            <a:endParaRPr lang="pl-PL" dirty="0"/>
          </a:p>
        </p:txBody>
      </p:sp>
      <p:sp>
        <p:nvSpPr>
          <p:cNvPr id="6" name="Tytuł 2"/>
          <p:cNvSpPr>
            <a:spLocks noGrp="1"/>
          </p:cNvSpPr>
          <p:nvPr>
            <p:ph type="title" idx="4294967295"/>
          </p:nvPr>
        </p:nvSpPr>
        <p:spPr>
          <a:xfrm>
            <a:off x="251520" y="3284984"/>
            <a:ext cx="9217024" cy="1512168"/>
          </a:xfrm>
        </p:spPr>
        <p:txBody>
          <a:bodyPr>
            <a:noAutofit/>
          </a:bodyPr>
          <a:lstStyle/>
          <a:p>
            <a:r>
              <a:rPr lang="en-US" sz="2400" b="1" i="1" dirty="0" smtClean="0">
                <a:solidFill>
                  <a:srgbClr val="002060"/>
                </a:solidFill>
                <a:latin typeface="Arial" charset="0"/>
              </a:rPr>
              <a:t>Strategic support innovation in the </a:t>
            </a:r>
            <a:r>
              <a:rPr lang="en-US" sz="2400" b="1" i="1" dirty="0" err="1" smtClean="0">
                <a:solidFill>
                  <a:srgbClr val="002060"/>
                </a:solidFill>
                <a:latin typeface="Arial" charset="0"/>
              </a:rPr>
              <a:t>agri</a:t>
            </a:r>
            <a:r>
              <a:rPr lang="en-US" sz="2400" b="1" i="1" dirty="0" smtClean="0">
                <a:solidFill>
                  <a:srgbClr val="002060"/>
                </a:solidFill>
                <a:latin typeface="Arial" charset="0"/>
              </a:rPr>
              <a:t> - food industry </a:t>
            </a:r>
            <a:r>
              <a:rPr lang="pl-PL" sz="2400" b="1" i="1" dirty="0" smtClean="0">
                <a:solidFill>
                  <a:srgbClr val="002060"/>
                </a:solidFill>
                <a:latin typeface="Arial" charset="0"/>
              </a:rPr>
              <a:t/>
            </a:r>
            <a:br>
              <a:rPr lang="pl-PL" sz="2400" b="1" i="1" dirty="0" smtClean="0">
                <a:solidFill>
                  <a:srgbClr val="002060"/>
                </a:solidFill>
                <a:latin typeface="Arial" charset="0"/>
              </a:rPr>
            </a:br>
            <a:r>
              <a:rPr lang="en-US" sz="2400" b="1" i="1" dirty="0" smtClean="0">
                <a:solidFill>
                  <a:srgbClr val="002060"/>
                </a:solidFill>
                <a:latin typeface="Arial" charset="0"/>
              </a:rPr>
              <a:t>in the </a:t>
            </a:r>
            <a:r>
              <a:rPr lang="en-US" sz="2400" b="1" i="1" dirty="0" err="1" smtClean="0">
                <a:solidFill>
                  <a:srgbClr val="002060"/>
                </a:solidFill>
                <a:latin typeface="Arial" charset="0"/>
              </a:rPr>
              <a:t>Podlasie</a:t>
            </a:r>
            <a:r>
              <a:rPr lang="en-US" sz="2400" b="1" i="1" dirty="0" smtClean="0">
                <a:solidFill>
                  <a:srgbClr val="002060"/>
                </a:solidFill>
                <a:latin typeface="Arial" charset="0"/>
              </a:rPr>
              <a:t> Province through activities</a:t>
            </a:r>
            <a:r>
              <a:rPr lang="pl-PL" sz="2400" b="1" i="1" dirty="0" smtClean="0">
                <a:solidFill>
                  <a:srgbClr val="002060"/>
                </a:solidFill>
                <a:latin typeface="Arial" charset="0"/>
              </a:rPr>
              <a:t> </a:t>
            </a:r>
            <a:br>
              <a:rPr lang="pl-PL" sz="2400" b="1" i="1" dirty="0" smtClean="0">
                <a:solidFill>
                  <a:srgbClr val="002060"/>
                </a:solidFill>
                <a:latin typeface="Arial" charset="0"/>
              </a:rPr>
            </a:br>
            <a:r>
              <a:rPr lang="en-US" sz="2400" b="1" i="1" dirty="0" smtClean="0">
                <a:solidFill>
                  <a:srgbClr val="002060"/>
                </a:solidFill>
                <a:latin typeface="Arial" pitchFamily="34" charset="0"/>
                <a:cs typeface="Arial" pitchFamily="34" charset="0"/>
              </a:rPr>
              <a:t>The State Higher School of Computer Science &amp; Business Administration in </a:t>
            </a:r>
            <a:r>
              <a:rPr lang="en-US" sz="2400" b="1" i="1" dirty="0" err="1" smtClean="0">
                <a:solidFill>
                  <a:srgbClr val="002060"/>
                </a:solidFill>
                <a:latin typeface="Arial" pitchFamily="34" charset="0"/>
                <a:cs typeface="Arial" pitchFamily="34" charset="0"/>
              </a:rPr>
              <a:t>Łomża</a:t>
            </a:r>
            <a:r>
              <a:rPr lang="en-US" sz="2400" b="1" i="1" dirty="0" smtClean="0">
                <a:solidFill>
                  <a:srgbClr val="002060"/>
                </a:solidFill>
                <a:latin typeface="Arial" pitchFamily="34" charset="0"/>
                <a:cs typeface="Arial" pitchFamily="34" charset="0"/>
              </a:rPr>
              <a:t> </a:t>
            </a:r>
            <a:r>
              <a:rPr lang="pl-PL" sz="2400" b="1" i="1" dirty="0" smtClean="0">
                <a:solidFill>
                  <a:srgbClr val="002060"/>
                </a:solidFill>
                <a:latin typeface="Arial" pitchFamily="34" charset="0"/>
                <a:cs typeface="Arial" pitchFamily="34" charset="0"/>
              </a:rPr>
              <a:t>(</a:t>
            </a:r>
            <a:r>
              <a:rPr lang="en-US" sz="2400" b="1" i="1" dirty="0" smtClean="0">
                <a:solidFill>
                  <a:srgbClr val="002060"/>
                </a:solidFill>
                <a:latin typeface="Arial" pitchFamily="34" charset="0"/>
                <a:cs typeface="Arial" pitchFamily="34" charset="0"/>
              </a:rPr>
              <a:t>SHSCS&amp;BA</a:t>
            </a:r>
            <a:r>
              <a:rPr lang="pl-PL" sz="2400" b="1" i="1" dirty="0" smtClean="0">
                <a:solidFill>
                  <a:srgbClr val="002060"/>
                </a:solidFill>
                <a:latin typeface="Arial" pitchFamily="34" charset="0"/>
                <a:cs typeface="Arial" pitchFamily="34" charset="0"/>
              </a:rPr>
              <a:t>)</a:t>
            </a:r>
          </a:p>
        </p:txBody>
      </p:sp>
    </p:spTree>
    <p:extLst>
      <p:ext uri="{BB962C8B-B14F-4D97-AF65-F5344CB8AC3E}">
        <p14:creationId xmlns="" xmlns:p14="http://schemas.microsoft.com/office/powerpoint/2010/main" val="3210756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arolina.lacka\Documents\2013\STRATEGIA WSZYSTKO\STRATEGIA do druku materialy\mapki, wykresy\GRAFIKA_0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013"/>
            <a:ext cx="9660126" cy="686901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ymbol zastępczy numeru slajdu 3"/>
          <p:cNvSpPr>
            <a:spLocks noGrp="1"/>
          </p:cNvSpPr>
          <p:nvPr>
            <p:ph type="sldNum" sz="quarter" idx="12"/>
          </p:nvPr>
        </p:nvSpPr>
        <p:spPr/>
        <p:txBody>
          <a:bodyPr/>
          <a:lstStyle/>
          <a:p>
            <a:pPr>
              <a:defRPr/>
            </a:pPr>
            <a:fld id="{E4EFFAFB-A0FF-474E-BADE-705D9E47975B}" type="slidenum">
              <a:rPr lang="pl-PL" smtClean="0"/>
              <a:pPr>
                <a:defRPr/>
              </a:pPr>
              <a:t>29</a:t>
            </a:fld>
            <a:endParaRPr lang="pl-PL" dirty="0"/>
          </a:p>
        </p:txBody>
      </p:sp>
      <p:sp>
        <p:nvSpPr>
          <p:cNvPr id="6" name="Tytuł 2"/>
          <p:cNvSpPr>
            <a:spLocks noGrp="1"/>
          </p:cNvSpPr>
          <p:nvPr>
            <p:ph type="title" idx="4294967295"/>
          </p:nvPr>
        </p:nvSpPr>
        <p:spPr>
          <a:xfrm>
            <a:off x="323528" y="404664"/>
            <a:ext cx="9217024" cy="5328592"/>
          </a:xfrm>
        </p:spPr>
        <p:txBody>
          <a:bodyPr>
            <a:normAutofit fontScale="90000"/>
          </a:bodyPr>
          <a:lstStyle/>
          <a:p>
            <a:r>
              <a:rPr lang="pl-PL" sz="4000" b="1" dirty="0" smtClean="0"/>
              <a:t/>
            </a:r>
            <a:br>
              <a:rPr lang="pl-PL" sz="4000" b="1" dirty="0" smtClean="0"/>
            </a:br>
            <a:r>
              <a:rPr lang="pl-PL" sz="4000" b="1" dirty="0" smtClean="0"/>
              <a:t/>
            </a:r>
            <a:br>
              <a:rPr lang="pl-PL" sz="4000" b="1" dirty="0" smtClean="0"/>
            </a:br>
            <a:r>
              <a:rPr lang="en-GB" sz="4000" b="1" dirty="0" err="1" smtClean="0"/>
              <a:t>Podlaskie</a:t>
            </a:r>
            <a:r>
              <a:rPr lang="en-GB" sz="4000" b="1" dirty="0" smtClean="0"/>
              <a:t> </a:t>
            </a:r>
            <a:r>
              <a:rPr lang="en-GB" sz="4000" b="1" dirty="0" err="1" smtClean="0"/>
              <a:t>Voivodeship</a:t>
            </a:r>
            <a:r>
              <a:rPr lang="en-GB" sz="4000" b="1" dirty="0" smtClean="0"/>
              <a:t> Development Strategy 2020</a:t>
            </a:r>
            <a:r>
              <a:rPr lang="pl-PL" sz="4000" b="1" dirty="0" smtClean="0"/>
              <a:t/>
            </a:r>
            <a:br>
              <a:rPr lang="pl-PL" sz="4000" b="1" dirty="0" smtClean="0"/>
            </a:br>
            <a:r>
              <a:rPr lang="pl-PL" sz="3100" b="1" cap="all" dirty="0" smtClean="0"/>
              <a:t/>
            </a:r>
            <a:br>
              <a:rPr lang="pl-PL" sz="3100" b="1" cap="all" dirty="0" smtClean="0"/>
            </a:br>
            <a:r>
              <a:rPr lang="pl-PL" sz="3100" b="1" cap="all" dirty="0" smtClean="0"/>
              <a:t/>
            </a:r>
            <a:br>
              <a:rPr lang="pl-PL" sz="3100" b="1" cap="all" dirty="0" smtClean="0"/>
            </a:br>
            <a:r>
              <a:rPr lang="pl-PL" sz="3100" b="1" cap="all" dirty="0" smtClean="0"/>
              <a:t/>
            </a:r>
            <a:br>
              <a:rPr lang="pl-PL" sz="3100" b="1" cap="all" dirty="0" smtClean="0"/>
            </a:br>
            <a:r>
              <a:rPr lang="pl-PL" sz="3100" b="1" cap="all" dirty="0" smtClean="0"/>
              <a:t/>
            </a:r>
            <a:br>
              <a:rPr lang="pl-PL" sz="3100" b="1" cap="all" dirty="0" smtClean="0"/>
            </a:br>
            <a:r>
              <a:rPr lang="x-none" sz="3100" b="1" cap="all" smtClean="0"/>
              <a:t>A VISION OF THE VOIVODESHIP </a:t>
            </a:r>
            <a:r>
              <a:rPr lang="pl-PL" sz="3100" b="1" cap="all" dirty="0" smtClean="0"/>
              <a:t/>
            </a:r>
            <a:br>
              <a:rPr lang="pl-PL" sz="3100" b="1" cap="all" dirty="0" smtClean="0"/>
            </a:br>
            <a:r>
              <a:rPr lang="en-GB" sz="3100" dirty="0" err="1" smtClean="0"/>
              <a:t>Podlaskie</a:t>
            </a:r>
            <a:r>
              <a:rPr lang="en-GB" sz="3100" dirty="0" smtClean="0"/>
              <a:t> </a:t>
            </a:r>
            <a:r>
              <a:rPr lang="en-GB" sz="3100" dirty="0" err="1" smtClean="0"/>
              <a:t>Voivodeship</a:t>
            </a:r>
            <a:r>
              <a:rPr lang="en-GB" sz="3100" dirty="0" smtClean="0"/>
              <a:t>: </a:t>
            </a:r>
            <a:r>
              <a:rPr lang="en-GB" sz="3100" b="1" dirty="0" smtClean="0">
                <a:solidFill>
                  <a:srgbClr val="00B050"/>
                </a:solidFill>
              </a:rPr>
              <a:t>green</a:t>
            </a:r>
            <a:r>
              <a:rPr lang="en-GB" sz="3100" dirty="0" smtClean="0"/>
              <a:t>, open, accessible and </a:t>
            </a:r>
            <a:r>
              <a:rPr lang="en-GB" sz="3100" b="1" dirty="0" smtClean="0"/>
              <a:t>entrepreneurial</a:t>
            </a:r>
            <a:r>
              <a:rPr lang="pl-PL" sz="4000" b="1" dirty="0" smtClean="0"/>
              <a:t/>
            </a:r>
            <a:br>
              <a:rPr lang="pl-PL" sz="4000" b="1" dirty="0" smtClean="0"/>
            </a:br>
            <a:r>
              <a:rPr lang="pl-PL" sz="4000" dirty="0" smtClean="0"/>
              <a:t/>
            </a:r>
            <a:br>
              <a:rPr lang="pl-PL" sz="4000" dirty="0" smtClean="0"/>
            </a:br>
            <a:endParaRPr lang="pl-PL" sz="4000" b="1" i="1" dirty="0" smtClean="0">
              <a:solidFill>
                <a:srgbClr val="002060"/>
              </a:solidFill>
              <a:latin typeface="Arial" charset="0"/>
            </a:endParaRPr>
          </a:p>
        </p:txBody>
      </p:sp>
    </p:spTree>
    <p:extLst>
      <p:ext uri="{BB962C8B-B14F-4D97-AF65-F5344CB8AC3E}">
        <p14:creationId xmlns="" xmlns:p14="http://schemas.microsoft.com/office/powerpoint/2010/main" val="3210756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ChangeArrowheads="1"/>
          </p:cNvSpPr>
          <p:nvPr/>
        </p:nvSpPr>
        <p:spPr bwMode="auto">
          <a:xfrm>
            <a:off x="3851275" y="6021388"/>
            <a:ext cx="5292725" cy="836612"/>
          </a:xfrm>
          <a:prstGeom prst="rect">
            <a:avLst/>
          </a:prstGeom>
          <a:solidFill>
            <a:schemeClr val="bg1"/>
          </a:solidFill>
          <a:ln w="9525">
            <a:noFill/>
            <a:miter lim="800000"/>
            <a:headEnd/>
            <a:tailEnd/>
          </a:ln>
          <a:effectLst/>
        </p:spPr>
        <p:txBody>
          <a:bodyPr wrap="none" anchor="ctr"/>
          <a:lstStyle/>
          <a:p>
            <a:pPr eaLnBrk="0" hangingPunct="0"/>
            <a:endParaRPr lang="en-GB" sz="1800" smtClean="0">
              <a:solidFill>
                <a:srgbClr val="000000"/>
              </a:solidFill>
              <a:cs typeface="Arial" charset="0"/>
            </a:endParaRPr>
          </a:p>
        </p:txBody>
      </p:sp>
      <p:sp>
        <p:nvSpPr>
          <p:cNvPr id="542723" name="Line 2"/>
          <p:cNvSpPr>
            <a:spLocks noChangeShapeType="1"/>
          </p:cNvSpPr>
          <p:nvPr/>
        </p:nvSpPr>
        <p:spPr bwMode="auto">
          <a:xfrm flipV="1">
            <a:off x="2686050" y="5535613"/>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24" name="Line 3"/>
          <p:cNvSpPr>
            <a:spLocks noChangeShapeType="1"/>
          </p:cNvSpPr>
          <p:nvPr/>
        </p:nvSpPr>
        <p:spPr bwMode="auto">
          <a:xfrm flipV="1">
            <a:off x="3025775" y="5532438"/>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25" name="Line 4"/>
          <p:cNvSpPr>
            <a:spLocks noChangeShapeType="1"/>
          </p:cNvSpPr>
          <p:nvPr/>
        </p:nvSpPr>
        <p:spPr bwMode="auto">
          <a:xfrm flipV="1">
            <a:off x="3381375" y="5535613"/>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26" name="Line 5"/>
          <p:cNvSpPr>
            <a:spLocks noChangeShapeType="1"/>
          </p:cNvSpPr>
          <p:nvPr/>
        </p:nvSpPr>
        <p:spPr bwMode="auto">
          <a:xfrm flipV="1">
            <a:off x="3762375" y="5535613"/>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27" name="Line 6"/>
          <p:cNvSpPr>
            <a:spLocks noChangeShapeType="1"/>
          </p:cNvSpPr>
          <p:nvPr/>
        </p:nvSpPr>
        <p:spPr bwMode="auto">
          <a:xfrm flipV="1">
            <a:off x="4851400" y="5532438"/>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28" name="Line 7"/>
          <p:cNvSpPr>
            <a:spLocks noChangeShapeType="1"/>
          </p:cNvSpPr>
          <p:nvPr/>
        </p:nvSpPr>
        <p:spPr bwMode="auto">
          <a:xfrm flipH="1" flipV="1">
            <a:off x="5181600" y="5522913"/>
            <a:ext cx="6350" cy="60325"/>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29" name="Line 8"/>
          <p:cNvSpPr>
            <a:spLocks noChangeShapeType="1"/>
          </p:cNvSpPr>
          <p:nvPr/>
        </p:nvSpPr>
        <p:spPr bwMode="auto">
          <a:xfrm flipV="1">
            <a:off x="5486400" y="5522913"/>
            <a:ext cx="3175" cy="60325"/>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30" name="Rectangle 9"/>
          <p:cNvSpPr>
            <a:spLocks noChangeArrowheads="1"/>
          </p:cNvSpPr>
          <p:nvPr/>
        </p:nvSpPr>
        <p:spPr bwMode="auto">
          <a:xfrm>
            <a:off x="5738813" y="560705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A.D.</a:t>
            </a:r>
          </a:p>
        </p:txBody>
      </p:sp>
      <p:sp>
        <p:nvSpPr>
          <p:cNvPr id="542731" name="Rectangle 10"/>
          <p:cNvSpPr>
            <a:spLocks noChangeArrowheads="1"/>
          </p:cNvSpPr>
          <p:nvPr/>
        </p:nvSpPr>
        <p:spPr bwMode="auto">
          <a:xfrm>
            <a:off x="5726113" y="5753100"/>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2000</a:t>
            </a:r>
          </a:p>
        </p:txBody>
      </p:sp>
      <p:sp>
        <p:nvSpPr>
          <p:cNvPr id="542732" name="Rectangle 11"/>
          <p:cNvSpPr>
            <a:spLocks noChangeArrowheads="1"/>
          </p:cNvSpPr>
          <p:nvPr/>
        </p:nvSpPr>
        <p:spPr bwMode="auto">
          <a:xfrm>
            <a:off x="5399088" y="5603875"/>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A.D.</a:t>
            </a:r>
          </a:p>
        </p:txBody>
      </p:sp>
      <p:sp>
        <p:nvSpPr>
          <p:cNvPr id="542733" name="Rectangle 12"/>
          <p:cNvSpPr>
            <a:spLocks noChangeArrowheads="1"/>
          </p:cNvSpPr>
          <p:nvPr/>
        </p:nvSpPr>
        <p:spPr bwMode="auto">
          <a:xfrm>
            <a:off x="5383213" y="5753100"/>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1000</a:t>
            </a:r>
          </a:p>
        </p:txBody>
      </p:sp>
      <p:sp>
        <p:nvSpPr>
          <p:cNvPr id="542734" name="Rectangle 13"/>
          <p:cNvSpPr>
            <a:spLocks noChangeArrowheads="1"/>
          </p:cNvSpPr>
          <p:nvPr/>
        </p:nvSpPr>
        <p:spPr bwMode="auto">
          <a:xfrm>
            <a:off x="5072063" y="560705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A.D.</a:t>
            </a:r>
          </a:p>
        </p:txBody>
      </p:sp>
      <p:sp>
        <p:nvSpPr>
          <p:cNvPr id="542735" name="Rectangle 14"/>
          <p:cNvSpPr>
            <a:spLocks noChangeArrowheads="1"/>
          </p:cNvSpPr>
          <p:nvPr/>
        </p:nvSpPr>
        <p:spPr bwMode="auto">
          <a:xfrm>
            <a:off x="5164138" y="5753100"/>
            <a:ext cx="6985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1</a:t>
            </a:r>
          </a:p>
        </p:txBody>
      </p:sp>
      <p:sp>
        <p:nvSpPr>
          <p:cNvPr id="542736" name="Rectangle 15"/>
          <p:cNvSpPr>
            <a:spLocks noChangeArrowheads="1"/>
          </p:cNvSpPr>
          <p:nvPr/>
        </p:nvSpPr>
        <p:spPr bwMode="auto">
          <a:xfrm>
            <a:off x="4735513" y="5603875"/>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1000</a:t>
            </a:r>
          </a:p>
        </p:txBody>
      </p:sp>
      <p:sp>
        <p:nvSpPr>
          <p:cNvPr id="542737" name="Rectangle 16"/>
          <p:cNvSpPr>
            <a:spLocks noChangeArrowheads="1"/>
          </p:cNvSpPr>
          <p:nvPr/>
        </p:nvSpPr>
        <p:spPr bwMode="auto">
          <a:xfrm>
            <a:off x="4748213" y="575310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B.C.</a:t>
            </a:r>
          </a:p>
        </p:txBody>
      </p:sp>
      <p:sp>
        <p:nvSpPr>
          <p:cNvPr id="542738" name="Rectangle 17"/>
          <p:cNvSpPr>
            <a:spLocks noChangeArrowheads="1"/>
          </p:cNvSpPr>
          <p:nvPr/>
        </p:nvSpPr>
        <p:spPr bwMode="auto">
          <a:xfrm>
            <a:off x="4392613" y="5600700"/>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2000</a:t>
            </a:r>
          </a:p>
        </p:txBody>
      </p:sp>
      <p:sp>
        <p:nvSpPr>
          <p:cNvPr id="542739" name="Rectangle 18"/>
          <p:cNvSpPr>
            <a:spLocks noChangeArrowheads="1"/>
          </p:cNvSpPr>
          <p:nvPr/>
        </p:nvSpPr>
        <p:spPr bwMode="auto">
          <a:xfrm>
            <a:off x="4405313" y="5749925"/>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B.C.</a:t>
            </a:r>
          </a:p>
        </p:txBody>
      </p:sp>
      <p:sp>
        <p:nvSpPr>
          <p:cNvPr id="542740" name="Rectangle 19"/>
          <p:cNvSpPr>
            <a:spLocks noChangeArrowheads="1"/>
          </p:cNvSpPr>
          <p:nvPr/>
        </p:nvSpPr>
        <p:spPr bwMode="auto">
          <a:xfrm>
            <a:off x="4027488" y="5603875"/>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3000</a:t>
            </a:r>
          </a:p>
        </p:txBody>
      </p:sp>
      <p:sp>
        <p:nvSpPr>
          <p:cNvPr id="542741" name="Rectangle 20"/>
          <p:cNvSpPr>
            <a:spLocks noChangeArrowheads="1"/>
          </p:cNvSpPr>
          <p:nvPr/>
        </p:nvSpPr>
        <p:spPr bwMode="auto">
          <a:xfrm>
            <a:off x="4040188" y="5749925"/>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B.C.</a:t>
            </a:r>
          </a:p>
        </p:txBody>
      </p:sp>
      <p:sp>
        <p:nvSpPr>
          <p:cNvPr id="542742" name="Rectangle 21"/>
          <p:cNvSpPr>
            <a:spLocks noChangeArrowheads="1"/>
          </p:cNvSpPr>
          <p:nvPr/>
        </p:nvSpPr>
        <p:spPr bwMode="auto">
          <a:xfrm>
            <a:off x="3624263" y="5607050"/>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4000</a:t>
            </a:r>
          </a:p>
        </p:txBody>
      </p:sp>
      <p:sp>
        <p:nvSpPr>
          <p:cNvPr id="542743" name="Rectangle 22"/>
          <p:cNvSpPr>
            <a:spLocks noChangeArrowheads="1"/>
          </p:cNvSpPr>
          <p:nvPr/>
        </p:nvSpPr>
        <p:spPr bwMode="auto">
          <a:xfrm>
            <a:off x="3636963" y="575310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B.C.</a:t>
            </a:r>
          </a:p>
        </p:txBody>
      </p:sp>
      <p:sp>
        <p:nvSpPr>
          <p:cNvPr id="542744" name="Rectangle 23"/>
          <p:cNvSpPr>
            <a:spLocks noChangeArrowheads="1"/>
          </p:cNvSpPr>
          <p:nvPr/>
        </p:nvSpPr>
        <p:spPr bwMode="auto">
          <a:xfrm>
            <a:off x="3240088" y="5603875"/>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5000</a:t>
            </a:r>
          </a:p>
        </p:txBody>
      </p:sp>
      <p:sp>
        <p:nvSpPr>
          <p:cNvPr id="542745" name="Rectangle 24"/>
          <p:cNvSpPr>
            <a:spLocks noChangeArrowheads="1"/>
          </p:cNvSpPr>
          <p:nvPr/>
        </p:nvSpPr>
        <p:spPr bwMode="auto">
          <a:xfrm>
            <a:off x="3255963" y="575310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B.C.</a:t>
            </a:r>
          </a:p>
        </p:txBody>
      </p:sp>
      <p:sp>
        <p:nvSpPr>
          <p:cNvPr id="542746" name="Rectangle 25"/>
          <p:cNvSpPr>
            <a:spLocks noChangeArrowheads="1"/>
          </p:cNvSpPr>
          <p:nvPr/>
        </p:nvSpPr>
        <p:spPr bwMode="auto">
          <a:xfrm>
            <a:off x="2900363" y="5603875"/>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6000</a:t>
            </a:r>
          </a:p>
        </p:txBody>
      </p:sp>
      <p:sp>
        <p:nvSpPr>
          <p:cNvPr id="542747" name="Rectangle 26"/>
          <p:cNvSpPr>
            <a:spLocks noChangeArrowheads="1"/>
          </p:cNvSpPr>
          <p:nvPr/>
        </p:nvSpPr>
        <p:spPr bwMode="auto">
          <a:xfrm>
            <a:off x="2916238" y="575310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B.C.</a:t>
            </a:r>
          </a:p>
        </p:txBody>
      </p:sp>
      <p:sp>
        <p:nvSpPr>
          <p:cNvPr id="542748" name="Rectangle 27"/>
          <p:cNvSpPr>
            <a:spLocks noChangeArrowheads="1"/>
          </p:cNvSpPr>
          <p:nvPr/>
        </p:nvSpPr>
        <p:spPr bwMode="auto">
          <a:xfrm>
            <a:off x="2551113" y="5603875"/>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7000</a:t>
            </a:r>
          </a:p>
        </p:txBody>
      </p:sp>
      <p:sp>
        <p:nvSpPr>
          <p:cNvPr id="542749" name="Rectangle 28"/>
          <p:cNvSpPr>
            <a:spLocks noChangeArrowheads="1"/>
          </p:cNvSpPr>
          <p:nvPr/>
        </p:nvSpPr>
        <p:spPr bwMode="auto">
          <a:xfrm>
            <a:off x="2563813" y="5749925"/>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B.C.</a:t>
            </a:r>
          </a:p>
        </p:txBody>
      </p:sp>
      <p:sp>
        <p:nvSpPr>
          <p:cNvPr id="542750" name="Rectangle 29"/>
          <p:cNvSpPr>
            <a:spLocks noChangeArrowheads="1"/>
          </p:cNvSpPr>
          <p:nvPr/>
        </p:nvSpPr>
        <p:spPr bwMode="auto">
          <a:xfrm>
            <a:off x="1938338" y="5603875"/>
            <a:ext cx="6223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1+ million </a:t>
            </a:r>
          </a:p>
        </p:txBody>
      </p:sp>
      <p:sp>
        <p:nvSpPr>
          <p:cNvPr id="542751" name="Rectangle 30"/>
          <p:cNvSpPr>
            <a:spLocks noChangeArrowheads="1"/>
          </p:cNvSpPr>
          <p:nvPr/>
        </p:nvSpPr>
        <p:spPr bwMode="auto">
          <a:xfrm>
            <a:off x="2084388" y="5749925"/>
            <a:ext cx="328612"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years</a:t>
            </a:r>
          </a:p>
        </p:txBody>
      </p:sp>
      <p:sp>
        <p:nvSpPr>
          <p:cNvPr id="542752" name="Line 31"/>
          <p:cNvSpPr>
            <a:spLocks noChangeShapeType="1"/>
          </p:cNvSpPr>
          <p:nvPr/>
        </p:nvSpPr>
        <p:spPr bwMode="auto">
          <a:xfrm flipV="1">
            <a:off x="1974850" y="1684338"/>
            <a:ext cx="1588" cy="3902075"/>
          </a:xfrm>
          <a:prstGeom prst="line">
            <a:avLst/>
          </a:prstGeom>
          <a:noFill/>
          <a:ln w="1746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53" name="Rectangle 32"/>
          <p:cNvSpPr>
            <a:spLocks noChangeArrowheads="1"/>
          </p:cNvSpPr>
          <p:nvPr/>
        </p:nvSpPr>
        <p:spPr bwMode="auto">
          <a:xfrm>
            <a:off x="1839913" y="2851150"/>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8</a:t>
            </a:r>
          </a:p>
        </p:txBody>
      </p:sp>
      <p:sp>
        <p:nvSpPr>
          <p:cNvPr id="542754" name="Rectangle 33"/>
          <p:cNvSpPr>
            <a:spLocks noChangeArrowheads="1"/>
          </p:cNvSpPr>
          <p:nvPr/>
        </p:nvSpPr>
        <p:spPr bwMode="auto">
          <a:xfrm>
            <a:off x="1839913" y="3175000"/>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7</a:t>
            </a:r>
          </a:p>
        </p:txBody>
      </p:sp>
      <p:sp>
        <p:nvSpPr>
          <p:cNvPr id="542755" name="Rectangle 34"/>
          <p:cNvSpPr>
            <a:spLocks noChangeArrowheads="1"/>
          </p:cNvSpPr>
          <p:nvPr/>
        </p:nvSpPr>
        <p:spPr bwMode="auto">
          <a:xfrm>
            <a:off x="1846263" y="3492500"/>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6</a:t>
            </a:r>
          </a:p>
        </p:txBody>
      </p:sp>
      <p:sp>
        <p:nvSpPr>
          <p:cNvPr id="542756" name="Rectangle 35"/>
          <p:cNvSpPr>
            <a:spLocks noChangeArrowheads="1"/>
          </p:cNvSpPr>
          <p:nvPr/>
        </p:nvSpPr>
        <p:spPr bwMode="auto">
          <a:xfrm>
            <a:off x="1846263" y="3822700"/>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5</a:t>
            </a:r>
          </a:p>
        </p:txBody>
      </p:sp>
      <p:sp>
        <p:nvSpPr>
          <p:cNvPr id="542757" name="Rectangle 36"/>
          <p:cNvSpPr>
            <a:spLocks noChangeArrowheads="1"/>
          </p:cNvSpPr>
          <p:nvPr/>
        </p:nvSpPr>
        <p:spPr bwMode="auto">
          <a:xfrm>
            <a:off x="1839913" y="4778375"/>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2</a:t>
            </a:r>
          </a:p>
        </p:txBody>
      </p:sp>
      <p:sp>
        <p:nvSpPr>
          <p:cNvPr id="542758" name="Rectangle 37"/>
          <p:cNvSpPr>
            <a:spLocks noChangeArrowheads="1"/>
          </p:cNvSpPr>
          <p:nvPr/>
        </p:nvSpPr>
        <p:spPr bwMode="auto">
          <a:xfrm>
            <a:off x="1846263" y="5102225"/>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a:t>
            </a:r>
          </a:p>
        </p:txBody>
      </p:sp>
      <p:sp>
        <p:nvSpPr>
          <p:cNvPr id="542759" name="Rectangle 38"/>
          <p:cNvSpPr>
            <a:spLocks noChangeArrowheads="1"/>
          </p:cNvSpPr>
          <p:nvPr/>
        </p:nvSpPr>
        <p:spPr bwMode="auto">
          <a:xfrm>
            <a:off x="1846263" y="4133850"/>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4</a:t>
            </a:r>
          </a:p>
        </p:txBody>
      </p:sp>
      <p:sp>
        <p:nvSpPr>
          <p:cNvPr id="542760" name="Rectangle 39"/>
          <p:cNvSpPr>
            <a:spLocks noChangeArrowheads="1"/>
          </p:cNvSpPr>
          <p:nvPr/>
        </p:nvSpPr>
        <p:spPr bwMode="auto">
          <a:xfrm>
            <a:off x="1839913" y="4454525"/>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3</a:t>
            </a:r>
          </a:p>
        </p:txBody>
      </p:sp>
      <p:sp>
        <p:nvSpPr>
          <p:cNvPr id="542761" name="Rectangle 40"/>
          <p:cNvSpPr>
            <a:spLocks noChangeArrowheads="1"/>
          </p:cNvSpPr>
          <p:nvPr/>
        </p:nvSpPr>
        <p:spPr bwMode="auto">
          <a:xfrm>
            <a:off x="2093913" y="2813050"/>
            <a:ext cx="25558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Old</a:t>
            </a:r>
          </a:p>
        </p:txBody>
      </p:sp>
      <p:sp>
        <p:nvSpPr>
          <p:cNvPr id="542762" name="Rectangle 41"/>
          <p:cNvSpPr>
            <a:spLocks noChangeArrowheads="1"/>
          </p:cNvSpPr>
          <p:nvPr/>
        </p:nvSpPr>
        <p:spPr bwMode="auto">
          <a:xfrm>
            <a:off x="2005013" y="2974975"/>
            <a:ext cx="423862"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Stone</a:t>
            </a:r>
          </a:p>
        </p:txBody>
      </p:sp>
      <p:sp>
        <p:nvSpPr>
          <p:cNvPr id="542763" name="Rectangle 42"/>
          <p:cNvSpPr>
            <a:spLocks noChangeArrowheads="1"/>
          </p:cNvSpPr>
          <p:nvPr/>
        </p:nvSpPr>
        <p:spPr bwMode="auto">
          <a:xfrm>
            <a:off x="2074863" y="3140075"/>
            <a:ext cx="2873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Age</a:t>
            </a:r>
          </a:p>
        </p:txBody>
      </p:sp>
      <p:sp>
        <p:nvSpPr>
          <p:cNvPr id="542764" name="Rectangle 43"/>
          <p:cNvSpPr>
            <a:spLocks noChangeArrowheads="1"/>
          </p:cNvSpPr>
          <p:nvPr/>
        </p:nvSpPr>
        <p:spPr bwMode="auto">
          <a:xfrm>
            <a:off x="2754313" y="3086100"/>
            <a:ext cx="1109662"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New Stone Age</a:t>
            </a:r>
          </a:p>
        </p:txBody>
      </p:sp>
      <p:sp>
        <p:nvSpPr>
          <p:cNvPr id="542765" name="Rectangle 44"/>
          <p:cNvSpPr>
            <a:spLocks noChangeArrowheads="1"/>
          </p:cNvSpPr>
          <p:nvPr/>
        </p:nvSpPr>
        <p:spPr bwMode="auto">
          <a:xfrm>
            <a:off x="4081463" y="2933700"/>
            <a:ext cx="5159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Bronze</a:t>
            </a:r>
          </a:p>
        </p:txBody>
      </p:sp>
      <p:sp>
        <p:nvSpPr>
          <p:cNvPr id="542766" name="Rectangle 45"/>
          <p:cNvSpPr>
            <a:spLocks noChangeArrowheads="1"/>
          </p:cNvSpPr>
          <p:nvPr/>
        </p:nvSpPr>
        <p:spPr bwMode="auto">
          <a:xfrm>
            <a:off x="4198938" y="3095625"/>
            <a:ext cx="2873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Age</a:t>
            </a:r>
          </a:p>
        </p:txBody>
      </p:sp>
      <p:sp>
        <p:nvSpPr>
          <p:cNvPr id="542767" name="Rectangle 46"/>
          <p:cNvSpPr>
            <a:spLocks noChangeArrowheads="1"/>
          </p:cNvSpPr>
          <p:nvPr/>
        </p:nvSpPr>
        <p:spPr bwMode="auto">
          <a:xfrm>
            <a:off x="4783138" y="2917825"/>
            <a:ext cx="288925"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Iron</a:t>
            </a:r>
          </a:p>
        </p:txBody>
      </p:sp>
      <p:sp>
        <p:nvSpPr>
          <p:cNvPr id="542768" name="Rectangle 47"/>
          <p:cNvSpPr>
            <a:spLocks noChangeArrowheads="1"/>
          </p:cNvSpPr>
          <p:nvPr/>
        </p:nvSpPr>
        <p:spPr bwMode="auto">
          <a:xfrm>
            <a:off x="4783138" y="3082925"/>
            <a:ext cx="2873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Age</a:t>
            </a:r>
          </a:p>
        </p:txBody>
      </p:sp>
      <p:sp>
        <p:nvSpPr>
          <p:cNvPr id="542769" name="Rectangle 48"/>
          <p:cNvSpPr>
            <a:spLocks noChangeArrowheads="1"/>
          </p:cNvSpPr>
          <p:nvPr/>
        </p:nvSpPr>
        <p:spPr bwMode="auto">
          <a:xfrm>
            <a:off x="5262563" y="2924175"/>
            <a:ext cx="48418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Middle</a:t>
            </a:r>
          </a:p>
        </p:txBody>
      </p:sp>
      <p:sp>
        <p:nvSpPr>
          <p:cNvPr id="542770" name="Rectangle 49"/>
          <p:cNvSpPr>
            <a:spLocks noChangeArrowheads="1"/>
          </p:cNvSpPr>
          <p:nvPr/>
        </p:nvSpPr>
        <p:spPr bwMode="auto">
          <a:xfrm>
            <a:off x="5322888" y="3089275"/>
            <a:ext cx="371475"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Ages</a:t>
            </a:r>
          </a:p>
        </p:txBody>
      </p:sp>
      <p:sp>
        <p:nvSpPr>
          <p:cNvPr id="542771" name="Rectangle 50"/>
          <p:cNvSpPr>
            <a:spLocks noChangeArrowheads="1"/>
          </p:cNvSpPr>
          <p:nvPr/>
        </p:nvSpPr>
        <p:spPr bwMode="auto">
          <a:xfrm>
            <a:off x="5303838" y="2581275"/>
            <a:ext cx="550862"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Modern</a:t>
            </a:r>
          </a:p>
        </p:txBody>
      </p:sp>
      <p:sp>
        <p:nvSpPr>
          <p:cNvPr id="542772" name="Rectangle 51"/>
          <p:cNvSpPr>
            <a:spLocks noChangeArrowheads="1"/>
          </p:cNvSpPr>
          <p:nvPr/>
        </p:nvSpPr>
        <p:spPr bwMode="auto">
          <a:xfrm>
            <a:off x="5440363" y="2746375"/>
            <a:ext cx="2873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Age</a:t>
            </a:r>
          </a:p>
        </p:txBody>
      </p:sp>
      <p:sp>
        <p:nvSpPr>
          <p:cNvPr id="542773" name="Freeform 52"/>
          <p:cNvSpPr>
            <a:spLocks/>
          </p:cNvSpPr>
          <p:nvPr/>
        </p:nvSpPr>
        <p:spPr bwMode="auto">
          <a:xfrm>
            <a:off x="2527300" y="3303588"/>
            <a:ext cx="1651000" cy="44450"/>
          </a:xfrm>
          <a:custGeom>
            <a:avLst/>
            <a:gdLst>
              <a:gd name="T0" fmla="*/ 1040 w 1040"/>
              <a:gd name="T1" fmla="*/ 14 h 28"/>
              <a:gd name="T2" fmla="*/ 1004 w 1040"/>
              <a:gd name="T3" fmla="*/ 0 h 28"/>
              <a:gd name="T4" fmla="*/ 1008 w 1040"/>
              <a:gd name="T5" fmla="*/ 10 h 28"/>
              <a:gd name="T6" fmla="*/ 34 w 1040"/>
              <a:gd name="T7" fmla="*/ 10 h 28"/>
              <a:gd name="T8" fmla="*/ 38 w 1040"/>
              <a:gd name="T9" fmla="*/ 0 h 28"/>
              <a:gd name="T10" fmla="*/ 0 w 1040"/>
              <a:gd name="T11" fmla="*/ 14 h 28"/>
              <a:gd name="T12" fmla="*/ 38 w 1040"/>
              <a:gd name="T13" fmla="*/ 28 h 28"/>
              <a:gd name="T14" fmla="*/ 34 w 1040"/>
              <a:gd name="T15" fmla="*/ 18 h 28"/>
              <a:gd name="T16" fmla="*/ 1008 w 1040"/>
              <a:gd name="T17" fmla="*/ 18 h 28"/>
              <a:gd name="T18" fmla="*/ 1004 w 1040"/>
              <a:gd name="T19" fmla="*/ 28 h 28"/>
              <a:gd name="T20" fmla="*/ 1040 w 1040"/>
              <a:gd name="T21" fmla="*/ 14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0"/>
              <a:gd name="T34" fmla="*/ 0 h 28"/>
              <a:gd name="T35" fmla="*/ 1040 w 1040"/>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0" h="28">
                <a:moveTo>
                  <a:pt x="1040" y="14"/>
                </a:moveTo>
                <a:lnTo>
                  <a:pt x="1004" y="0"/>
                </a:lnTo>
                <a:lnTo>
                  <a:pt x="1008" y="10"/>
                </a:lnTo>
                <a:lnTo>
                  <a:pt x="34" y="10"/>
                </a:lnTo>
                <a:lnTo>
                  <a:pt x="38" y="0"/>
                </a:lnTo>
                <a:lnTo>
                  <a:pt x="0" y="14"/>
                </a:lnTo>
                <a:lnTo>
                  <a:pt x="38" y="28"/>
                </a:lnTo>
                <a:lnTo>
                  <a:pt x="34" y="18"/>
                </a:lnTo>
                <a:lnTo>
                  <a:pt x="1008" y="18"/>
                </a:lnTo>
                <a:lnTo>
                  <a:pt x="1004" y="28"/>
                </a:lnTo>
                <a:lnTo>
                  <a:pt x="1040" y="14"/>
                </a:lnTo>
                <a:close/>
              </a:path>
            </a:pathLst>
          </a:custGeom>
          <a:solidFill>
            <a:srgbClr val="000000"/>
          </a:solidFill>
          <a:ln w="9525">
            <a:noFill/>
            <a:round/>
            <a:headEnd/>
            <a:tailEnd/>
          </a:ln>
        </p:spPr>
        <p:txBody>
          <a:bodyPr/>
          <a:lstStyle/>
          <a:p>
            <a:endParaRPr lang="en-US" sz="1800" smtClean="0">
              <a:solidFill>
                <a:srgbClr val="000000"/>
              </a:solidFill>
              <a:cs typeface="Arial" charset="0"/>
            </a:endParaRPr>
          </a:p>
        </p:txBody>
      </p:sp>
      <p:sp>
        <p:nvSpPr>
          <p:cNvPr id="542774" name="Freeform 53"/>
          <p:cNvSpPr>
            <a:spLocks/>
          </p:cNvSpPr>
          <p:nvPr/>
        </p:nvSpPr>
        <p:spPr bwMode="auto">
          <a:xfrm>
            <a:off x="2527300" y="3303588"/>
            <a:ext cx="1651000" cy="44450"/>
          </a:xfrm>
          <a:custGeom>
            <a:avLst/>
            <a:gdLst>
              <a:gd name="T0" fmla="*/ 1040 w 1040"/>
              <a:gd name="T1" fmla="*/ 14 h 28"/>
              <a:gd name="T2" fmla="*/ 1004 w 1040"/>
              <a:gd name="T3" fmla="*/ 0 h 28"/>
              <a:gd name="T4" fmla="*/ 1008 w 1040"/>
              <a:gd name="T5" fmla="*/ 10 h 28"/>
              <a:gd name="T6" fmla="*/ 34 w 1040"/>
              <a:gd name="T7" fmla="*/ 10 h 28"/>
              <a:gd name="T8" fmla="*/ 38 w 1040"/>
              <a:gd name="T9" fmla="*/ 0 h 28"/>
              <a:gd name="T10" fmla="*/ 0 w 1040"/>
              <a:gd name="T11" fmla="*/ 14 h 28"/>
              <a:gd name="T12" fmla="*/ 38 w 1040"/>
              <a:gd name="T13" fmla="*/ 28 h 28"/>
              <a:gd name="T14" fmla="*/ 34 w 1040"/>
              <a:gd name="T15" fmla="*/ 18 h 28"/>
              <a:gd name="T16" fmla="*/ 1008 w 1040"/>
              <a:gd name="T17" fmla="*/ 18 h 28"/>
              <a:gd name="T18" fmla="*/ 1004 w 1040"/>
              <a:gd name="T19" fmla="*/ 28 h 28"/>
              <a:gd name="T20" fmla="*/ 1040 w 1040"/>
              <a:gd name="T21" fmla="*/ 14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0"/>
              <a:gd name="T34" fmla="*/ 0 h 28"/>
              <a:gd name="T35" fmla="*/ 1040 w 1040"/>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0" h="28">
                <a:moveTo>
                  <a:pt x="1040" y="14"/>
                </a:moveTo>
                <a:lnTo>
                  <a:pt x="1004" y="0"/>
                </a:lnTo>
                <a:lnTo>
                  <a:pt x="1008" y="10"/>
                </a:lnTo>
                <a:lnTo>
                  <a:pt x="34" y="10"/>
                </a:lnTo>
                <a:lnTo>
                  <a:pt x="38" y="0"/>
                </a:lnTo>
                <a:lnTo>
                  <a:pt x="0" y="14"/>
                </a:lnTo>
                <a:lnTo>
                  <a:pt x="38" y="28"/>
                </a:lnTo>
                <a:lnTo>
                  <a:pt x="34" y="18"/>
                </a:lnTo>
                <a:lnTo>
                  <a:pt x="1008" y="18"/>
                </a:lnTo>
                <a:lnTo>
                  <a:pt x="1004" y="28"/>
                </a:lnTo>
                <a:lnTo>
                  <a:pt x="1040" y="14"/>
                </a:lnTo>
                <a:close/>
              </a:path>
            </a:pathLst>
          </a:custGeom>
          <a:noFill/>
          <a:ln w="4763">
            <a:solidFill>
              <a:srgbClr val="000000"/>
            </a:solidFill>
            <a:round/>
            <a:headEnd/>
            <a:tailEnd/>
          </a:ln>
        </p:spPr>
        <p:txBody>
          <a:bodyPr/>
          <a:lstStyle/>
          <a:p>
            <a:endParaRPr lang="en-US" sz="1800" smtClean="0">
              <a:solidFill>
                <a:srgbClr val="000000"/>
              </a:solidFill>
              <a:cs typeface="Arial" charset="0"/>
            </a:endParaRPr>
          </a:p>
        </p:txBody>
      </p:sp>
      <p:sp>
        <p:nvSpPr>
          <p:cNvPr id="542775" name="Freeform 54"/>
          <p:cNvSpPr>
            <a:spLocks/>
          </p:cNvSpPr>
          <p:nvPr/>
        </p:nvSpPr>
        <p:spPr bwMode="auto">
          <a:xfrm>
            <a:off x="1974850" y="3303588"/>
            <a:ext cx="488950" cy="44450"/>
          </a:xfrm>
          <a:custGeom>
            <a:avLst/>
            <a:gdLst>
              <a:gd name="T0" fmla="*/ 308 w 308"/>
              <a:gd name="T1" fmla="*/ 14 h 28"/>
              <a:gd name="T2" fmla="*/ 272 w 308"/>
              <a:gd name="T3" fmla="*/ 0 h 28"/>
              <a:gd name="T4" fmla="*/ 276 w 308"/>
              <a:gd name="T5" fmla="*/ 10 h 28"/>
              <a:gd name="T6" fmla="*/ 0 w 308"/>
              <a:gd name="T7" fmla="*/ 10 h 28"/>
              <a:gd name="T8" fmla="*/ 0 w 308"/>
              <a:gd name="T9" fmla="*/ 18 h 28"/>
              <a:gd name="T10" fmla="*/ 276 w 308"/>
              <a:gd name="T11" fmla="*/ 18 h 28"/>
              <a:gd name="T12" fmla="*/ 272 w 308"/>
              <a:gd name="T13" fmla="*/ 28 h 28"/>
              <a:gd name="T14" fmla="*/ 308 w 308"/>
              <a:gd name="T15" fmla="*/ 14 h 28"/>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8"/>
              <a:gd name="T26" fmla="*/ 308 w 30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8">
                <a:moveTo>
                  <a:pt x="308" y="14"/>
                </a:moveTo>
                <a:lnTo>
                  <a:pt x="272" y="0"/>
                </a:lnTo>
                <a:lnTo>
                  <a:pt x="276" y="10"/>
                </a:lnTo>
                <a:lnTo>
                  <a:pt x="0" y="10"/>
                </a:lnTo>
                <a:lnTo>
                  <a:pt x="0" y="18"/>
                </a:lnTo>
                <a:lnTo>
                  <a:pt x="276" y="18"/>
                </a:lnTo>
                <a:lnTo>
                  <a:pt x="272" y="28"/>
                </a:lnTo>
                <a:lnTo>
                  <a:pt x="308" y="14"/>
                </a:lnTo>
                <a:close/>
              </a:path>
            </a:pathLst>
          </a:custGeom>
          <a:solidFill>
            <a:srgbClr val="000000"/>
          </a:solidFill>
          <a:ln w="9525">
            <a:noFill/>
            <a:round/>
            <a:headEnd/>
            <a:tailEnd/>
          </a:ln>
        </p:spPr>
        <p:txBody>
          <a:bodyPr/>
          <a:lstStyle/>
          <a:p>
            <a:endParaRPr lang="en-US" sz="1800" smtClean="0">
              <a:solidFill>
                <a:srgbClr val="000000"/>
              </a:solidFill>
              <a:cs typeface="Arial" charset="0"/>
            </a:endParaRPr>
          </a:p>
        </p:txBody>
      </p:sp>
      <p:sp>
        <p:nvSpPr>
          <p:cNvPr id="542776" name="Freeform 55"/>
          <p:cNvSpPr>
            <a:spLocks/>
          </p:cNvSpPr>
          <p:nvPr/>
        </p:nvSpPr>
        <p:spPr bwMode="auto">
          <a:xfrm>
            <a:off x="4533900" y="3303588"/>
            <a:ext cx="781050" cy="44450"/>
          </a:xfrm>
          <a:custGeom>
            <a:avLst/>
            <a:gdLst>
              <a:gd name="T0" fmla="*/ 492 w 492"/>
              <a:gd name="T1" fmla="*/ 14 h 28"/>
              <a:gd name="T2" fmla="*/ 456 w 492"/>
              <a:gd name="T3" fmla="*/ 0 h 28"/>
              <a:gd name="T4" fmla="*/ 460 w 492"/>
              <a:gd name="T5" fmla="*/ 10 h 28"/>
              <a:gd name="T6" fmla="*/ 74 w 492"/>
              <a:gd name="T7" fmla="*/ 10 h 28"/>
              <a:gd name="T8" fmla="*/ 32 w 492"/>
              <a:gd name="T9" fmla="*/ 10 h 28"/>
              <a:gd name="T10" fmla="*/ 38 w 492"/>
              <a:gd name="T11" fmla="*/ 0 h 28"/>
              <a:gd name="T12" fmla="*/ 0 w 492"/>
              <a:gd name="T13" fmla="*/ 14 h 28"/>
              <a:gd name="T14" fmla="*/ 38 w 492"/>
              <a:gd name="T15" fmla="*/ 28 h 28"/>
              <a:gd name="T16" fmla="*/ 32 w 492"/>
              <a:gd name="T17" fmla="*/ 18 h 28"/>
              <a:gd name="T18" fmla="*/ 90 w 492"/>
              <a:gd name="T19" fmla="*/ 18 h 28"/>
              <a:gd name="T20" fmla="*/ 460 w 492"/>
              <a:gd name="T21" fmla="*/ 18 h 28"/>
              <a:gd name="T22" fmla="*/ 456 w 492"/>
              <a:gd name="T23" fmla="*/ 28 h 28"/>
              <a:gd name="T24" fmla="*/ 492 w 492"/>
              <a:gd name="T25" fmla="*/ 14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8"/>
              <a:gd name="T41" fmla="*/ 492 w 49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8">
                <a:moveTo>
                  <a:pt x="492" y="14"/>
                </a:moveTo>
                <a:lnTo>
                  <a:pt x="456" y="0"/>
                </a:lnTo>
                <a:lnTo>
                  <a:pt x="460" y="10"/>
                </a:lnTo>
                <a:lnTo>
                  <a:pt x="74" y="10"/>
                </a:lnTo>
                <a:lnTo>
                  <a:pt x="32" y="10"/>
                </a:lnTo>
                <a:lnTo>
                  <a:pt x="38" y="0"/>
                </a:lnTo>
                <a:lnTo>
                  <a:pt x="0" y="14"/>
                </a:lnTo>
                <a:lnTo>
                  <a:pt x="38" y="28"/>
                </a:lnTo>
                <a:lnTo>
                  <a:pt x="32" y="18"/>
                </a:lnTo>
                <a:lnTo>
                  <a:pt x="90" y="18"/>
                </a:lnTo>
                <a:lnTo>
                  <a:pt x="460" y="18"/>
                </a:lnTo>
                <a:lnTo>
                  <a:pt x="456" y="28"/>
                </a:lnTo>
                <a:lnTo>
                  <a:pt x="492" y="14"/>
                </a:lnTo>
                <a:close/>
              </a:path>
            </a:pathLst>
          </a:custGeom>
          <a:solidFill>
            <a:srgbClr val="000000"/>
          </a:solidFill>
          <a:ln w="9525">
            <a:noFill/>
            <a:round/>
            <a:headEnd/>
            <a:tailEnd/>
          </a:ln>
        </p:spPr>
        <p:txBody>
          <a:bodyPr/>
          <a:lstStyle/>
          <a:p>
            <a:endParaRPr lang="en-US" sz="1800" smtClean="0">
              <a:solidFill>
                <a:srgbClr val="000000"/>
              </a:solidFill>
              <a:cs typeface="Arial" charset="0"/>
            </a:endParaRPr>
          </a:p>
        </p:txBody>
      </p:sp>
      <p:sp>
        <p:nvSpPr>
          <p:cNvPr id="542777" name="Freeform 56"/>
          <p:cNvSpPr>
            <a:spLocks/>
          </p:cNvSpPr>
          <p:nvPr/>
        </p:nvSpPr>
        <p:spPr bwMode="auto">
          <a:xfrm>
            <a:off x="5365750" y="3303588"/>
            <a:ext cx="304800" cy="44450"/>
          </a:xfrm>
          <a:custGeom>
            <a:avLst/>
            <a:gdLst>
              <a:gd name="T0" fmla="*/ 192 w 192"/>
              <a:gd name="T1" fmla="*/ 14 h 28"/>
              <a:gd name="T2" fmla="*/ 154 w 192"/>
              <a:gd name="T3" fmla="*/ 0 h 28"/>
              <a:gd name="T4" fmla="*/ 158 w 192"/>
              <a:gd name="T5" fmla="*/ 10 h 28"/>
              <a:gd name="T6" fmla="*/ 72 w 192"/>
              <a:gd name="T7" fmla="*/ 10 h 28"/>
              <a:gd name="T8" fmla="*/ 32 w 192"/>
              <a:gd name="T9" fmla="*/ 10 h 28"/>
              <a:gd name="T10" fmla="*/ 36 w 192"/>
              <a:gd name="T11" fmla="*/ 0 h 28"/>
              <a:gd name="T12" fmla="*/ 0 w 192"/>
              <a:gd name="T13" fmla="*/ 14 h 28"/>
              <a:gd name="T14" fmla="*/ 36 w 192"/>
              <a:gd name="T15" fmla="*/ 28 h 28"/>
              <a:gd name="T16" fmla="*/ 32 w 192"/>
              <a:gd name="T17" fmla="*/ 18 h 28"/>
              <a:gd name="T18" fmla="*/ 88 w 192"/>
              <a:gd name="T19" fmla="*/ 18 h 28"/>
              <a:gd name="T20" fmla="*/ 158 w 192"/>
              <a:gd name="T21" fmla="*/ 18 h 28"/>
              <a:gd name="T22" fmla="*/ 154 w 192"/>
              <a:gd name="T23" fmla="*/ 28 h 28"/>
              <a:gd name="T24" fmla="*/ 192 w 192"/>
              <a:gd name="T25" fmla="*/ 14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28"/>
              <a:gd name="T41" fmla="*/ 192 w 19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28">
                <a:moveTo>
                  <a:pt x="192" y="14"/>
                </a:moveTo>
                <a:lnTo>
                  <a:pt x="154" y="0"/>
                </a:lnTo>
                <a:lnTo>
                  <a:pt x="158" y="10"/>
                </a:lnTo>
                <a:lnTo>
                  <a:pt x="72" y="10"/>
                </a:lnTo>
                <a:lnTo>
                  <a:pt x="32" y="10"/>
                </a:lnTo>
                <a:lnTo>
                  <a:pt x="36" y="0"/>
                </a:lnTo>
                <a:lnTo>
                  <a:pt x="0" y="14"/>
                </a:lnTo>
                <a:lnTo>
                  <a:pt x="36" y="28"/>
                </a:lnTo>
                <a:lnTo>
                  <a:pt x="32" y="18"/>
                </a:lnTo>
                <a:lnTo>
                  <a:pt x="88" y="18"/>
                </a:lnTo>
                <a:lnTo>
                  <a:pt x="158" y="18"/>
                </a:lnTo>
                <a:lnTo>
                  <a:pt x="154" y="28"/>
                </a:lnTo>
                <a:lnTo>
                  <a:pt x="192" y="14"/>
                </a:lnTo>
                <a:close/>
              </a:path>
            </a:pathLst>
          </a:custGeom>
          <a:solidFill>
            <a:srgbClr val="000000"/>
          </a:solidFill>
          <a:ln w="9525">
            <a:noFill/>
            <a:round/>
            <a:headEnd/>
            <a:tailEnd/>
          </a:ln>
        </p:spPr>
        <p:txBody>
          <a:bodyPr/>
          <a:lstStyle/>
          <a:p>
            <a:endParaRPr lang="en-US" sz="1800" smtClean="0">
              <a:solidFill>
                <a:srgbClr val="000000"/>
              </a:solidFill>
              <a:cs typeface="Arial" charset="0"/>
            </a:endParaRPr>
          </a:p>
        </p:txBody>
      </p:sp>
      <p:sp>
        <p:nvSpPr>
          <p:cNvPr id="542778" name="Freeform 57"/>
          <p:cNvSpPr>
            <a:spLocks/>
          </p:cNvSpPr>
          <p:nvPr/>
        </p:nvSpPr>
        <p:spPr bwMode="auto">
          <a:xfrm>
            <a:off x="5705475" y="3303588"/>
            <a:ext cx="177800" cy="44450"/>
          </a:xfrm>
          <a:custGeom>
            <a:avLst/>
            <a:gdLst>
              <a:gd name="T0" fmla="*/ 112 w 112"/>
              <a:gd name="T1" fmla="*/ 14 h 28"/>
              <a:gd name="T2" fmla="*/ 76 w 112"/>
              <a:gd name="T3" fmla="*/ 0 h 28"/>
              <a:gd name="T4" fmla="*/ 80 w 112"/>
              <a:gd name="T5" fmla="*/ 10 h 28"/>
              <a:gd name="T6" fmla="*/ 32 w 112"/>
              <a:gd name="T7" fmla="*/ 10 h 28"/>
              <a:gd name="T8" fmla="*/ 38 w 112"/>
              <a:gd name="T9" fmla="*/ 0 h 28"/>
              <a:gd name="T10" fmla="*/ 0 w 112"/>
              <a:gd name="T11" fmla="*/ 14 h 28"/>
              <a:gd name="T12" fmla="*/ 38 w 112"/>
              <a:gd name="T13" fmla="*/ 28 h 28"/>
              <a:gd name="T14" fmla="*/ 32 w 112"/>
              <a:gd name="T15" fmla="*/ 18 h 28"/>
              <a:gd name="T16" fmla="*/ 80 w 112"/>
              <a:gd name="T17" fmla="*/ 18 h 28"/>
              <a:gd name="T18" fmla="*/ 76 w 112"/>
              <a:gd name="T19" fmla="*/ 28 h 28"/>
              <a:gd name="T20" fmla="*/ 112 w 112"/>
              <a:gd name="T21" fmla="*/ 14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8"/>
              <a:gd name="T35" fmla="*/ 112 w 112"/>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8">
                <a:moveTo>
                  <a:pt x="112" y="14"/>
                </a:moveTo>
                <a:lnTo>
                  <a:pt x="76" y="0"/>
                </a:lnTo>
                <a:lnTo>
                  <a:pt x="80" y="10"/>
                </a:lnTo>
                <a:lnTo>
                  <a:pt x="32" y="10"/>
                </a:lnTo>
                <a:lnTo>
                  <a:pt x="38" y="0"/>
                </a:lnTo>
                <a:lnTo>
                  <a:pt x="0" y="14"/>
                </a:lnTo>
                <a:lnTo>
                  <a:pt x="38" y="28"/>
                </a:lnTo>
                <a:lnTo>
                  <a:pt x="32" y="18"/>
                </a:lnTo>
                <a:lnTo>
                  <a:pt x="80" y="18"/>
                </a:lnTo>
                <a:lnTo>
                  <a:pt x="76" y="28"/>
                </a:lnTo>
                <a:lnTo>
                  <a:pt x="112" y="14"/>
                </a:lnTo>
                <a:close/>
              </a:path>
            </a:pathLst>
          </a:custGeom>
          <a:solidFill>
            <a:srgbClr val="000000"/>
          </a:solidFill>
          <a:ln w="9525">
            <a:noFill/>
            <a:round/>
            <a:headEnd/>
            <a:tailEnd/>
          </a:ln>
        </p:spPr>
        <p:txBody>
          <a:bodyPr/>
          <a:lstStyle/>
          <a:p>
            <a:endParaRPr lang="en-US" sz="1800" smtClean="0">
              <a:solidFill>
                <a:srgbClr val="000000"/>
              </a:solidFill>
              <a:cs typeface="Arial" charset="0"/>
            </a:endParaRPr>
          </a:p>
        </p:txBody>
      </p:sp>
      <p:sp>
        <p:nvSpPr>
          <p:cNvPr id="542779" name="Line 58"/>
          <p:cNvSpPr>
            <a:spLocks noChangeShapeType="1"/>
          </p:cNvSpPr>
          <p:nvPr/>
        </p:nvSpPr>
        <p:spPr bwMode="auto">
          <a:xfrm>
            <a:off x="5689600" y="3306763"/>
            <a:ext cx="1588" cy="44450"/>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0" name="Line 59"/>
          <p:cNvSpPr>
            <a:spLocks noChangeShapeType="1"/>
          </p:cNvSpPr>
          <p:nvPr/>
        </p:nvSpPr>
        <p:spPr bwMode="auto">
          <a:xfrm>
            <a:off x="5340350" y="3306763"/>
            <a:ext cx="1588" cy="41275"/>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1" name="Line 60"/>
          <p:cNvSpPr>
            <a:spLocks noChangeShapeType="1"/>
          </p:cNvSpPr>
          <p:nvPr/>
        </p:nvSpPr>
        <p:spPr bwMode="auto">
          <a:xfrm>
            <a:off x="4508500" y="3306763"/>
            <a:ext cx="1588" cy="44450"/>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2" name="Line 61"/>
          <p:cNvSpPr>
            <a:spLocks noChangeShapeType="1"/>
          </p:cNvSpPr>
          <p:nvPr/>
        </p:nvSpPr>
        <p:spPr bwMode="auto">
          <a:xfrm>
            <a:off x="4197350" y="3306763"/>
            <a:ext cx="1588" cy="41275"/>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3" name="Line 62"/>
          <p:cNvSpPr>
            <a:spLocks noChangeShapeType="1"/>
          </p:cNvSpPr>
          <p:nvPr/>
        </p:nvSpPr>
        <p:spPr bwMode="auto">
          <a:xfrm>
            <a:off x="2489200" y="3306763"/>
            <a:ext cx="1588" cy="41275"/>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4" name="Line 63"/>
          <p:cNvSpPr>
            <a:spLocks noChangeShapeType="1"/>
          </p:cNvSpPr>
          <p:nvPr/>
        </p:nvSpPr>
        <p:spPr bwMode="auto">
          <a:xfrm>
            <a:off x="5800725" y="2884488"/>
            <a:ext cx="1588" cy="57150"/>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5" name="Line 64"/>
          <p:cNvSpPr>
            <a:spLocks noChangeShapeType="1"/>
          </p:cNvSpPr>
          <p:nvPr/>
        </p:nvSpPr>
        <p:spPr bwMode="auto">
          <a:xfrm>
            <a:off x="5800725" y="3001963"/>
            <a:ext cx="1588" cy="57150"/>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6" name="Line 65"/>
          <p:cNvSpPr>
            <a:spLocks noChangeShapeType="1"/>
          </p:cNvSpPr>
          <p:nvPr/>
        </p:nvSpPr>
        <p:spPr bwMode="auto">
          <a:xfrm>
            <a:off x="5800725" y="3119438"/>
            <a:ext cx="1588" cy="57150"/>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7" name="Line 66"/>
          <p:cNvSpPr>
            <a:spLocks noChangeShapeType="1"/>
          </p:cNvSpPr>
          <p:nvPr/>
        </p:nvSpPr>
        <p:spPr bwMode="auto">
          <a:xfrm>
            <a:off x="5800725" y="3233738"/>
            <a:ext cx="1588" cy="41275"/>
          </a:xfrm>
          <a:prstGeom prst="line">
            <a:avLst/>
          </a:prstGeom>
          <a:noFill/>
          <a:ln w="11113">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8" name="Line 67"/>
          <p:cNvSpPr>
            <a:spLocks noChangeShapeType="1"/>
          </p:cNvSpPr>
          <p:nvPr/>
        </p:nvSpPr>
        <p:spPr bwMode="auto">
          <a:xfrm>
            <a:off x="2489200" y="171608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89" name="Line 68"/>
          <p:cNvSpPr>
            <a:spLocks noChangeShapeType="1"/>
          </p:cNvSpPr>
          <p:nvPr/>
        </p:nvSpPr>
        <p:spPr bwMode="auto">
          <a:xfrm>
            <a:off x="2489200" y="183356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0" name="Line 69"/>
          <p:cNvSpPr>
            <a:spLocks noChangeShapeType="1"/>
          </p:cNvSpPr>
          <p:nvPr/>
        </p:nvSpPr>
        <p:spPr bwMode="auto">
          <a:xfrm>
            <a:off x="2489200" y="195103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1" name="Line 70"/>
          <p:cNvSpPr>
            <a:spLocks noChangeShapeType="1"/>
          </p:cNvSpPr>
          <p:nvPr/>
        </p:nvSpPr>
        <p:spPr bwMode="auto">
          <a:xfrm>
            <a:off x="2489200" y="2065338"/>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2" name="Line 71"/>
          <p:cNvSpPr>
            <a:spLocks noChangeShapeType="1"/>
          </p:cNvSpPr>
          <p:nvPr/>
        </p:nvSpPr>
        <p:spPr bwMode="auto">
          <a:xfrm>
            <a:off x="2489200" y="2182813"/>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3" name="Line 72"/>
          <p:cNvSpPr>
            <a:spLocks noChangeShapeType="1"/>
          </p:cNvSpPr>
          <p:nvPr/>
        </p:nvSpPr>
        <p:spPr bwMode="auto">
          <a:xfrm>
            <a:off x="2489200" y="230028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4" name="Line 73"/>
          <p:cNvSpPr>
            <a:spLocks noChangeShapeType="1"/>
          </p:cNvSpPr>
          <p:nvPr/>
        </p:nvSpPr>
        <p:spPr bwMode="auto">
          <a:xfrm>
            <a:off x="2489200" y="241776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5" name="Line 74"/>
          <p:cNvSpPr>
            <a:spLocks noChangeShapeType="1"/>
          </p:cNvSpPr>
          <p:nvPr/>
        </p:nvSpPr>
        <p:spPr bwMode="auto">
          <a:xfrm>
            <a:off x="2489200" y="253523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6" name="Line 75"/>
          <p:cNvSpPr>
            <a:spLocks noChangeShapeType="1"/>
          </p:cNvSpPr>
          <p:nvPr/>
        </p:nvSpPr>
        <p:spPr bwMode="auto">
          <a:xfrm>
            <a:off x="2489200" y="265271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7" name="Line 76"/>
          <p:cNvSpPr>
            <a:spLocks noChangeShapeType="1"/>
          </p:cNvSpPr>
          <p:nvPr/>
        </p:nvSpPr>
        <p:spPr bwMode="auto">
          <a:xfrm>
            <a:off x="2489200" y="2767013"/>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8" name="Line 77"/>
          <p:cNvSpPr>
            <a:spLocks noChangeShapeType="1"/>
          </p:cNvSpPr>
          <p:nvPr/>
        </p:nvSpPr>
        <p:spPr bwMode="auto">
          <a:xfrm>
            <a:off x="2489200" y="2884488"/>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799" name="Line 78"/>
          <p:cNvSpPr>
            <a:spLocks noChangeShapeType="1"/>
          </p:cNvSpPr>
          <p:nvPr/>
        </p:nvSpPr>
        <p:spPr bwMode="auto">
          <a:xfrm>
            <a:off x="2489200" y="300196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0" name="Line 79"/>
          <p:cNvSpPr>
            <a:spLocks noChangeShapeType="1"/>
          </p:cNvSpPr>
          <p:nvPr/>
        </p:nvSpPr>
        <p:spPr bwMode="auto">
          <a:xfrm>
            <a:off x="2489200" y="311943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1" name="Line 80"/>
          <p:cNvSpPr>
            <a:spLocks noChangeShapeType="1"/>
          </p:cNvSpPr>
          <p:nvPr/>
        </p:nvSpPr>
        <p:spPr bwMode="auto">
          <a:xfrm>
            <a:off x="2489200" y="323691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2" name="Line 81"/>
          <p:cNvSpPr>
            <a:spLocks noChangeShapeType="1"/>
          </p:cNvSpPr>
          <p:nvPr/>
        </p:nvSpPr>
        <p:spPr bwMode="auto">
          <a:xfrm>
            <a:off x="2489200" y="3351213"/>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3" name="Line 82"/>
          <p:cNvSpPr>
            <a:spLocks noChangeShapeType="1"/>
          </p:cNvSpPr>
          <p:nvPr/>
        </p:nvSpPr>
        <p:spPr bwMode="auto">
          <a:xfrm>
            <a:off x="2489200" y="3468688"/>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4" name="Line 83"/>
          <p:cNvSpPr>
            <a:spLocks noChangeShapeType="1"/>
          </p:cNvSpPr>
          <p:nvPr/>
        </p:nvSpPr>
        <p:spPr bwMode="auto">
          <a:xfrm>
            <a:off x="2489200" y="358616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5" name="Line 84"/>
          <p:cNvSpPr>
            <a:spLocks noChangeShapeType="1"/>
          </p:cNvSpPr>
          <p:nvPr/>
        </p:nvSpPr>
        <p:spPr bwMode="auto">
          <a:xfrm>
            <a:off x="2489200" y="370363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6" name="Line 85"/>
          <p:cNvSpPr>
            <a:spLocks noChangeShapeType="1"/>
          </p:cNvSpPr>
          <p:nvPr/>
        </p:nvSpPr>
        <p:spPr bwMode="auto">
          <a:xfrm>
            <a:off x="2489200" y="382111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7" name="Line 86"/>
          <p:cNvSpPr>
            <a:spLocks noChangeShapeType="1"/>
          </p:cNvSpPr>
          <p:nvPr/>
        </p:nvSpPr>
        <p:spPr bwMode="auto">
          <a:xfrm>
            <a:off x="2489200" y="3935413"/>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8" name="Line 87"/>
          <p:cNvSpPr>
            <a:spLocks noChangeShapeType="1"/>
          </p:cNvSpPr>
          <p:nvPr/>
        </p:nvSpPr>
        <p:spPr bwMode="auto">
          <a:xfrm>
            <a:off x="2489200" y="4052888"/>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09" name="Line 88"/>
          <p:cNvSpPr>
            <a:spLocks noChangeShapeType="1"/>
          </p:cNvSpPr>
          <p:nvPr/>
        </p:nvSpPr>
        <p:spPr bwMode="auto">
          <a:xfrm>
            <a:off x="2489200" y="4170363"/>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0" name="Line 89"/>
          <p:cNvSpPr>
            <a:spLocks noChangeShapeType="1"/>
          </p:cNvSpPr>
          <p:nvPr/>
        </p:nvSpPr>
        <p:spPr bwMode="auto">
          <a:xfrm>
            <a:off x="2489200" y="428783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1" name="Line 90"/>
          <p:cNvSpPr>
            <a:spLocks noChangeShapeType="1"/>
          </p:cNvSpPr>
          <p:nvPr/>
        </p:nvSpPr>
        <p:spPr bwMode="auto">
          <a:xfrm>
            <a:off x="2489200" y="440531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2" name="Line 91"/>
          <p:cNvSpPr>
            <a:spLocks noChangeShapeType="1"/>
          </p:cNvSpPr>
          <p:nvPr/>
        </p:nvSpPr>
        <p:spPr bwMode="auto">
          <a:xfrm>
            <a:off x="2489200" y="452278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3" name="Line 92"/>
          <p:cNvSpPr>
            <a:spLocks noChangeShapeType="1"/>
          </p:cNvSpPr>
          <p:nvPr/>
        </p:nvSpPr>
        <p:spPr bwMode="auto">
          <a:xfrm>
            <a:off x="2489200" y="4637088"/>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4" name="Line 93"/>
          <p:cNvSpPr>
            <a:spLocks noChangeShapeType="1"/>
          </p:cNvSpPr>
          <p:nvPr/>
        </p:nvSpPr>
        <p:spPr bwMode="auto">
          <a:xfrm>
            <a:off x="2489200" y="4754563"/>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5" name="Line 94"/>
          <p:cNvSpPr>
            <a:spLocks noChangeShapeType="1"/>
          </p:cNvSpPr>
          <p:nvPr/>
        </p:nvSpPr>
        <p:spPr bwMode="auto">
          <a:xfrm>
            <a:off x="2489200" y="487203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6" name="Line 95"/>
          <p:cNvSpPr>
            <a:spLocks noChangeShapeType="1"/>
          </p:cNvSpPr>
          <p:nvPr/>
        </p:nvSpPr>
        <p:spPr bwMode="auto">
          <a:xfrm>
            <a:off x="2489200" y="4989513"/>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7" name="Line 96"/>
          <p:cNvSpPr>
            <a:spLocks noChangeShapeType="1"/>
          </p:cNvSpPr>
          <p:nvPr/>
        </p:nvSpPr>
        <p:spPr bwMode="auto">
          <a:xfrm>
            <a:off x="2489200" y="510698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8" name="Line 97"/>
          <p:cNvSpPr>
            <a:spLocks noChangeShapeType="1"/>
          </p:cNvSpPr>
          <p:nvPr/>
        </p:nvSpPr>
        <p:spPr bwMode="auto">
          <a:xfrm>
            <a:off x="2489200" y="5221288"/>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19" name="Line 98"/>
          <p:cNvSpPr>
            <a:spLocks noChangeShapeType="1"/>
          </p:cNvSpPr>
          <p:nvPr/>
        </p:nvSpPr>
        <p:spPr bwMode="auto">
          <a:xfrm>
            <a:off x="2489200" y="5338763"/>
            <a:ext cx="1588" cy="60325"/>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20" name="Line 99"/>
          <p:cNvSpPr>
            <a:spLocks noChangeShapeType="1"/>
          </p:cNvSpPr>
          <p:nvPr/>
        </p:nvSpPr>
        <p:spPr bwMode="auto">
          <a:xfrm>
            <a:off x="2489200" y="5456238"/>
            <a:ext cx="1588" cy="5715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21" name="Line 100"/>
          <p:cNvSpPr>
            <a:spLocks noChangeShapeType="1"/>
          </p:cNvSpPr>
          <p:nvPr/>
        </p:nvSpPr>
        <p:spPr bwMode="auto">
          <a:xfrm>
            <a:off x="2489200" y="5573713"/>
            <a:ext cx="1588" cy="12700"/>
          </a:xfrm>
          <a:prstGeom prst="line">
            <a:avLst/>
          </a:prstGeom>
          <a:noFill/>
          <a:ln w="793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22" name="Rectangle 101"/>
          <p:cNvSpPr>
            <a:spLocks noChangeArrowheads="1"/>
          </p:cNvSpPr>
          <p:nvPr/>
        </p:nvSpPr>
        <p:spPr bwMode="auto">
          <a:xfrm>
            <a:off x="3182938" y="5162550"/>
            <a:ext cx="86995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Black Death</a:t>
            </a:r>
          </a:p>
        </p:txBody>
      </p:sp>
      <p:sp>
        <p:nvSpPr>
          <p:cNvPr id="542823" name="Rectangle 102"/>
          <p:cNvSpPr>
            <a:spLocks noChangeArrowheads="1"/>
          </p:cNvSpPr>
          <p:nvPr/>
        </p:nvSpPr>
        <p:spPr bwMode="auto">
          <a:xfrm>
            <a:off x="4097338" y="5162550"/>
            <a:ext cx="15240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a:t>
            </a:r>
          </a:p>
        </p:txBody>
      </p:sp>
      <p:sp>
        <p:nvSpPr>
          <p:cNvPr id="542824" name="Rectangle 103"/>
          <p:cNvSpPr>
            <a:spLocks noChangeArrowheads="1"/>
          </p:cNvSpPr>
          <p:nvPr/>
        </p:nvSpPr>
        <p:spPr bwMode="auto">
          <a:xfrm>
            <a:off x="4259263" y="5162550"/>
            <a:ext cx="81438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The Plague</a:t>
            </a:r>
          </a:p>
        </p:txBody>
      </p:sp>
      <p:sp>
        <p:nvSpPr>
          <p:cNvPr id="542825" name="Line 104"/>
          <p:cNvSpPr>
            <a:spLocks noChangeShapeType="1"/>
          </p:cNvSpPr>
          <p:nvPr/>
        </p:nvSpPr>
        <p:spPr bwMode="auto">
          <a:xfrm flipV="1">
            <a:off x="1974850" y="5580063"/>
            <a:ext cx="63500" cy="63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26" name="Line 105"/>
          <p:cNvSpPr>
            <a:spLocks noChangeShapeType="1"/>
          </p:cNvSpPr>
          <p:nvPr/>
        </p:nvSpPr>
        <p:spPr bwMode="auto">
          <a:xfrm>
            <a:off x="1974850" y="3011488"/>
            <a:ext cx="60325"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27" name="Line 106"/>
          <p:cNvSpPr>
            <a:spLocks noChangeShapeType="1"/>
          </p:cNvSpPr>
          <p:nvPr/>
        </p:nvSpPr>
        <p:spPr bwMode="auto">
          <a:xfrm>
            <a:off x="1974850" y="3652838"/>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28" name="Line 107"/>
          <p:cNvSpPr>
            <a:spLocks noChangeShapeType="1"/>
          </p:cNvSpPr>
          <p:nvPr/>
        </p:nvSpPr>
        <p:spPr bwMode="auto">
          <a:xfrm>
            <a:off x="1974850" y="3970338"/>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29" name="Line 108"/>
          <p:cNvSpPr>
            <a:spLocks noChangeShapeType="1"/>
          </p:cNvSpPr>
          <p:nvPr/>
        </p:nvSpPr>
        <p:spPr bwMode="auto">
          <a:xfrm>
            <a:off x="1974850" y="4291013"/>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0" name="Line 109"/>
          <p:cNvSpPr>
            <a:spLocks noChangeShapeType="1"/>
          </p:cNvSpPr>
          <p:nvPr/>
        </p:nvSpPr>
        <p:spPr bwMode="auto">
          <a:xfrm>
            <a:off x="1974850" y="4611688"/>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1" name="Line 110"/>
          <p:cNvSpPr>
            <a:spLocks noChangeShapeType="1"/>
          </p:cNvSpPr>
          <p:nvPr/>
        </p:nvSpPr>
        <p:spPr bwMode="auto">
          <a:xfrm>
            <a:off x="1974850" y="4932363"/>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2" name="Line 111"/>
          <p:cNvSpPr>
            <a:spLocks noChangeShapeType="1"/>
          </p:cNvSpPr>
          <p:nvPr/>
        </p:nvSpPr>
        <p:spPr bwMode="auto">
          <a:xfrm>
            <a:off x="1974850" y="5249863"/>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3" name="Line 112"/>
          <p:cNvSpPr>
            <a:spLocks noChangeShapeType="1"/>
          </p:cNvSpPr>
          <p:nvPr/>
        </p:nvSpPr>
        <p:spPr bwMode="auto">
          <a:xfrm>
            <a:off x="1978025" y="1728788"/>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4" name="Line 113"/>
          <p:cNvSpPr>
            <a:spLocks noChangeShapeType="1"/>
          </p:cNvSpPr>
          <p:nvPr/>
        </p:nvSpPr>
        <p:spPr bwMode="auto">
          <a:xfrm>
            <a:off x="1978025" y="2046288"/>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5" name="Line 114"/>
          <p:cNvSpPr>
            <a:spLocks noChangeShapeType="1"/>
          </p:cNvSpPr>
          <p:nvPr/>
        </p:nvSpPr>
        <p:spPr bwMode="auto">
          <a:xfrm>
            <a:off x="1978025" y="2366963"/>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6" name="Line 115"/>
          <p:cNvSpPr>
            <a:spLocks noChangeShapeType="1"/>
          </p:cNvSpPr>
          <p:nvPr/>
        </p:nvSpPr>
        <p:spPr bwMode="auto">
          <a:xfrm>
            <a:off x="1978025" y="2687638"/>
            <a:ext cx="444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37" name="Rectangle 116"/>
          <p:cNvSpPr>
            <a:spLocks noChangeArrowheads="1"/>
          </p:cNvSpPr>
          <p:nvPr/>
        </p:nvSpPr>
        <p:spPr bwMode="auto">
          <a:xfrm>
            <a:off x="1824038" y="2540000"/>
            <a:ext cx="84137"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9</a:t>
            </a:r>
          </a:p>
        </p:txBody>
      </p:sp>
      <p:sp>
        <p:nvSpPr>
          <p:cNvPr id="542838" name="Rectangle 117"/>
          <p:cNvSpPr>
            <a:spLocks noChangeArrowheads="1"/>
          </p:cNvSpPr>
          <p:nvPr/>
        </p:nvSpPr>
        <p:spPr bwMode="auto">
          <a:xfrm>
            <a:off x="1760538" y="2241550"/>
            <a:ext cx="168275"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10</a:t>
            </a:r>
          </a:p>
        </p:txBody>
      </p:sp>
      <p:sp>
        <p:nvSpPr>
          <p:cNvPr id="542839" name="Rectangle 118"/>
          <p:cNvSpPr>
            <a:spLocks noChangeArrowheads="1"/>
          </p:cNvSpPr>
          <p:nvPr/>
        </p:nvSpPr>
        <p:spPr bwMode="auto">
          <a:xfrm>
            <a:off x="1763713" y="1927225"/>
            <a:ext cx="168275"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11</a:t>
            </a:r>
          </a:p>
        </p:txBody>
      </p:sp>
      <p:sp>
        <p:nvSpPr>
          <p:cNvPr id="542840" name="Rectangle 119"/>
          <p:cNvSpPr>
            <a:spLocks noChangeArrowheads="1"/>
          </p:cNvSpPr>
          <p:nvPr/>
        </p:nvSpPr>
        <p:spPr bwMode="auto">
          <a:xfrm>
            <a:off x="1760538" y="1600200"/>
            <a:ext cx="168275"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12</a:t>
            </a:r>
          </a:p>
        </p:txBody>
      </p:sp>
      <p:sp>
        <p:nvSpPr>
          <p:cNvPr id="542841" name="Line 120"/>
          <p:cNvSpPr>
            <a:spLocks noChangeShapeType="1"/>
          </p:cNvSpPr>
          <p:nvPr/>
        </p:nvSpPr>
        <p:spPr bwMode="auto">
          <a:xfrm flipV="1">
            <a:off x="5848350" y="5516563"/>
            <a:ext cx="1588" cy="66675"/>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42" name="Line 121"/>
          <p:cNvSpPr>
            <a:spLocks noChangeShapeType="1"/>
          </p:cNvSpPr>
          <p:nvPr/>
        </p:nvSpPr>
        <p:spPr bwMode="auto">
          <a:xfrm flipV="1">
            <a:off x="6191250" y="5535613"/>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43" name="Line 122"/>
          <p:cNvSpPr>
            <a:spLocks noChangeShapeType="1"/>
          </p:cNvSpPr>
          <p:nvPr/>
        </p:nvSpPr>
        <p:spPr bwMode="auto">
          <a:xfrm flipV="1">
            <a:off x="6505575" y="5535613"/>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44" name="Rectangle 123"/>
          <p:cNvSpPr>
            <a:spLocks noChangeArrowheads="1"/>
          </p:cNvSpPr>
          <p:nvPr/>
        </p:nvSpPr>
        <p:spPr bwMode="auto">
          <a:xfrm>
            <a:off x="6072188" y="560705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A.D.</a:t>
            </a:r>
          </a:p>
        </p:txBody>
      </p:sp>
      <p:sp>
        <p:nvSpPr>
          <p:cNvPr id="542845" name="Rectangle 124"/>
          <p:cNvSpPr>
            <a:spLocks noChangeArrowheads="1"/>
          </p:cNvSpPr>
          <p:nvPr/>
        </p:nvSpPr>
        <p:spPr bwMode="auto">
          <a:xfrm>
            <a:off x="6059488" y="5753100"/>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3000</a:t>
            </a:r>
          </a:p>
        </p:txBody>
      </p:sp>
      <p:sp>
        <p:nvSpPr>
          <p:cNvPr id="542846" name="Rectangle 125"/>
          <p:cNvSpPr>
            <a:spLocks noChangeArrowheads="1"/>
          </p:cNvSpPr>
          <p:nvPr/>
        </p:nvSpPr>
        <p:spPr bwMode="auto">
          <a:xfrm>
            <a:off x="6386513" y="560705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A.D.</a:t>
            </a:r>
          </a:p>
        </p:txBody>
      </p:sp>
      <p:sp>
        <p:nvSpPr>
          <p:cNvPr id="542847" name="Rectangle 126"/>
          <p:cNvSpPr>
            <a:spLocks noChangeArrowheads="1"/>
          </p:cNvSpPr>
          <p:nvPr/>
        </p:nvSpPr>
        <p:spPr bwMode="auto">
          <a:xfrm>
            <a:off x="6373813" y="5753100"/>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4000</a:t>
            </a:r>
          </a:p>
        </p:txBody>
      </p:sp>
      <p:sp>
        <p:nvSpPr>
          <p:cNvPr id="542848" name="Rectangle 127"/>
          <p:cNvSpPr>
            <a:spLocks noChangeArrowheads="1"/>
          </p:cNvSpPr>
          <p:nvPr/>
        </p:nvSpPr>
        <p:spPr bwMode="auto">
          <a:xfrm>
            <a:off x="6713538" y="5607050"/>
            <a:ext cx="2540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A.D.</a:t>
            </a:r>
          </a:p>
        </p:txBody>
      </p:sp>
      <p:sp>
        <p:nvSpPr>
          <p:cNvPr id="542849" name="Rectangle 128"/>
          <p:cNvSpPr>
            <a:spLocks noChangeArrowheads="1"/>
          </p:cNvSpPr>
          <p:nvPr/>
        </p:nvSpPr>
        <p:spPr bwMode="auto">
          <a:xfrm>
            <a:off x="6697663" y="5753100"/>
            <a:ext cx="279400" cy="152400"/>
          </a:xfrm>
          <a:prstGeom prst="rect">
            <a:avLst/>
          </a:prstGeom>
          <a:noFill/>
          <a:ln w="9525">
            <a:noFill/>
            <a:miter lim="800000"/>
            <a:headEnd/>
            <a:tailEnd/>
          </a:ln>
        </p:spPr>
        <p:txBody>
          <a:bodyPr wrap="none" lIns="0" tIns="0" rIns="0" bIns="0">
            <a:spAutoFit/>
          </a:bodyPr>
          <a:lstStyle/>
          <a:p>
            <a:pPr eaLnBrk="0" hangingPunct="0"/>
            <a:r>
              <a:rPr lang="en-US" sz="1000" b="1" smtClean="0">
                <a:solidFill>
                  <a:srgbClr val="000000"/>
                </a:solidFill>
                <a:cs typeface="Arial" charset="0"/>
              </a:rPr>
              <a:t>5000</a:t>
            </a:r>
          </a:p>
        </p:txBody>
      </p:sp>
      <p:sp>
        <p:nvSpPr>
          <p:cNvPr id="542850" name="Rectangle 129"/>
          <p:cNvSpPr>
            <a:spLocks noChangeArrowheads="1"/>
          </p:cNvSpPr>
          <p:nvPr/>
        </p:nvSpPr>
        <p:spPr bwMode="auto">
          <a:xfrm>
            <a:off x="1331640" y="1196752"/>
            <a:ext cx="6696745" cy="5041107"/>
          </a:xfrm>
          <a:prstGeom prst="rect">
            <a:avLst/>
          </a:prstGeom>
          <a:noFill/>
          <a:ln w="17463">
            <a:solidFill>
              <a:srgbClr val="000000"/>
            </a:solidFill>
            <a:miter lim="800000"/>
            <a:headEnd/>
            <a:tailEnd/>
          </a:ln>
        </p:spPr>
        <p:txBody>
          <a:bodyPr/>
          <a:lstStyle/>
          <a:p>
            <a:endParaRPr lang="en-US" sz="1800" smtClean="0">
              <a:solidFill>
                <a:srgbClr val="000000"/>
              </a:solidFill>
              <a:cs typeface="Arial" charset="0"/>
            </a:endParaRPr>
          </a:p>
        </p:txBody>
      </p:sp>
      <p:sp>
        <p:nvSpPr>
          <p:cNvPr id="542851" name="Rectangle 130"/>
          <p:cNvSpPr>
            <a:spLocks noChangeArrowheads="1"/>
          </p:cNvSpPr>
          <p:nvPr/>
        </p:nvSpPr>
        <p:spPr bwMode="auto">
          <a:xfrm>
            <a:off x="5351463" y="5118100"/>
            <a:ext cx="33655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1800</a:t>
            </a:r>
          </a:p>
        </p:txBody>
      </p:sp>
      <p:sp>
        <p:nvSpPr>
          <p:cNvPr id="542852" name="Line 131"/>
          <p:cNvSpPr>
            <a:spLocks noChangeShapeType="1"/>
          </p:cNvSpPr>
          <p:nvPr/>
        </p:nvSpPr>
        <p:spPr bwMode="auto">
          <a:xfrm>
            <a:off x="5724525" y="5237163"/>
            <a:ext cx="98425"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53" name="Line 132"/>
          <p:cNvSpPr>
            <a:spLocks noChangeShapeType="1"/>
          </p:cNvSpPr>
          <p:nvPr/>
        </p:nvSpPr>
        <p:spPr bwMode="auto">
          <a:xfrm>
            <a:off x="5768975" y="5049838"/>
            <a:ext cx="98425"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54" name="Rectangle 133"/>
          <p:cNvSpPr>
            <a:spLocks noChangeArrowheads="1"/>
          </p:cNvSpPr>
          <p:nvPr/>
        </p:nvSpPr>
        <p:spPr bwMode="auto">
          <a:xfrm>
            <a:off x="5405438" y="4914900"/>
            <a:ext cx="33655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1900</a:t>
            </a:r>
          </a:p>
        </p:txBody>
      </p:sp>
      <p:sp>
        <p:nvSpPr>
          <p:cNvPr id="542855" name="Line 134"/>
          <p:cNvSpPr>
            <a:spLocks noChangeShapeType="1"/>
          </p:cNvSpPr>
          <p:nvPr/>
        </p:nvSpPr>
        <p:spPr bwMode="auto">
          <a:xfrm>
            <a:off x="5765800" y="4741863"/>
            <a:ext cx="952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56" name="Rectangle 135"/>
          <p:cNvSpPr>
            <a:spLocks noChangeArrowheads="1"/>
          </p:cNvSpPr>
          <p:nvPr/>
        </p:nvSpPr>
        <p:spPr bwMode="auto">
          <a:xfrm>
            <a:off x="5414963" y="4625975"/>
            <a:ext cx="33655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1950</a:t>
            </a:r>
          </a:p>
        </p:txBody>
      </p:sp>
      <p:sp>
        <p:nvSpPr>
          <p:cNvPr id="542857" name="Line 136"/>
          <p:cNvSpPr>
            <a:spLocks noChangeShapeType="1"/>
          </p:cNvSpPr>
          <p:nvPr/>
        </p:nvSpPr>
        <p:spPr bwMode="auto">
          <a:xfrm>
            <a:off x="5778500" y="4259263"/>
            <a:ext cx="952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58" name="Rectangle 137"/>
          <p:cNvSpPr>
            <a:spLocks noChangeArrowheads="1"/>
          </p:cNvSpPr>
          <p:nvPr/>
        </p:nvSpPr>
        <p:spPr bwMode="auto">
          <a:xfrm>
            <a:off x="5435600" y="4149725"/>
            <a:ext cx="33655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1975</a:t>
            </a:r>
          </a:p>
        </p:txBody>
      </p:sp>
      <p:sp>
        <p:nvSpPr>
          <p:cNvPr id="542859" name="Rectangle 138"/>
          <p:cNvSpPr>
            <a:spLocks noChangeArrowheads="1"/>
          </p:cNvSpPr>
          <p:nvPr/>
        </p:nvSpPr>
        <p:spPr bwMode="auto">
          <a:xfrm>
            <a:off x="5411788" y="3505200"/>
            <a:ext cx="33655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2000</a:t>
            </a:r>
          </a:p>
        </p:txBody>
      </p:sp>
      <p:sp>
        <p:nvSpPr>
          <p:cNvPr id="542860" name="Line 139"/>
          <p:cNvSpPr>
            <a:spLocks noChangeShapeType="1"/>
          </p:cNvSpPr>
          <p:nvPr/>
        </p:nvSpPr>
        <p:spPr bwMode="auto">
          <a:xfrm>
            <a:off x="5784850" y="3630613"/>
            <a:ext cx="952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61" name="Line 140"/>
          <p:cNvSpPr>
            <a:spLocks noChangeShapeType="1"/>
          </p:cNvSpPr>
          <p:nvPr/>
        </p:nvSpPr>
        <p:spPr bwMode="auto">
          <a:xfrm>
            <a:off x="5807075" y="2170113"/>
            <a:ext cx="95250" cy="1587"/>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62" name="Rectangle 141"/>
          <p:cNvSpPr>
            <a:spLocks noChangeArrowheads="1"/>
          </p:cNvSpPr>
          <p:nvPr/>
        </p:nvSpPr>
        <p:spPr bwMode="auto">
          <a:xfrm>
            <a:off x="5437188" y="2057400"/>
            <a:ext cx="336550"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000000"/>
                </a:solidFill>
                <a:cs typeface="Arial" charset="0"/>
              </a:rPr>
              <a:t>2100</a:t>
            </a:r>
          </a:p>
        </p:txBody>
      </p:sp>
      <p:sp>
        <p:nvSpPr>
          <p:cNvPr id="542863" name="Line 142"/>
          <p:cNvSpPr>
            <a:spLocks noChangeShapeType="1"/>
          </p:cNvSpPr>
          <p:nvPr/>
        </p:nvSpPr>
        <p:spPr bwMode="auto">
          <a:xfrm>
            <a:off x="5038725" y="5278438"/>
            <a:ext cx="619125" cy="117475"/>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64" name="Line 143"/>
          <p:cNvSpPr>
            <a:spLocks noChangeShapeType="1"/>
          </p:cNvSpPr>
          <p:nvPr/>
        </p:nvSpPr>
        <p:spPr bwMode="auto">
          <a:xfrm flipV="1">
            <a:off x="4524375" y="5538788"/>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65" name="Line 144"/>
          <p:cNvSpPr>
            <a:spLocks noChangeShapeType="1"/>
          </p:cNvSpPr>
          <p:nvPr/>
        </p:nvSpPr>
        <p:spPr bwMode="auto">
          <a:xfrm flipV="1">
            <a:off x="4175125" y="5538788"/>
            <a:ext cx="1588" cy="44450"/>
          </a:xfrm>
          <a:prstGeom prst="line">
            <a:avLst/>
          </a:prstGeom>
          <a:noFill/>
          <a:ln w="14288">
            <a:solidFill>
              <a:srgbClr val="000000"/>
            </a:solidFill>
            <a:round/>
            <a:headEnd/>
            <a:tailEnd/>
          </a:ln>
        </p:spPr>
        <p:txBody>
          <a:bodyPr/>
          <a:lstStyle/>
          <a:p>
            <a:pPr eaLnBrk="0" hangingPunct="0"/>
            <a:endParaRPr lang="en-GB" sz="1800" smtClean="0">
              <a:solidFill>
                <a:srgbClr val="000000"/>
              </a:solidFill>
              <a:cs typeface="Arial" charset="0"/>
            </a:endParaRPr>
          </a:p>
        </p:txBody>
      </p:sp>
      <p:sp>
        <p:nvSpPr>
          <p:cNvPr id="542866" name="Freeform 145"/>
          <p:cNvSpPr>
            <a:spLocks/>
          </p:cNvSpPr>
          <p:nvPr/>
        </p:nvSpPr>
        <p:spPr bwMode="auto">
          <a:xfrm>
            <a:off x="1968500" y="2122488"/>
            <a:ext cx="4806950" cy="3463925"/>
          </a:xfrm>
          <a:custGeom>
            <a:avLst/>
            <a:gdLst>
              <a:gd name="T0" fmla="*/ 2994 w 3028"/>
              <a:gd name="T1" fmla="*/ 0 h 2182"/>
              <a:gd name="T2" fmla="*/ 2922 w 3028"/>
              <a:gd name="T3" fmla="*/ 0 h 2182"/>
              <a:gd name="T4" fmla="*/ 2854 w 3028"/>
              <a:gd name="T5" fmla="*/ 0 h 2182"/>
              <a:gd name="T6" fmla="*/ 2770 w 3028"/>
              <a:gd name="T7" fmla="*/ 0 h 2182"/>
              <a:gd name="T8" fmla="*/ 2668 w 3028"/>
              <a:gd name="T9" fmla="*/ 0 h 2182"/>
              <a:gd name="T10" fmla="*/ 2576 w 3028"/>
              <a:gd name="T11" fmla="*/ 6 h 2182"/>
              <a:gd name="T12" fmla="*/ 2512 w 3028"/>
              <a:gd name="T13" fmla="*/ 28 h 2182"/>
              <a:gd name="T14" fmla="*/ 2478 w 3028"/>
              <a:gd name="T15" fmla="*/ 156 h 2182"/>
              <a:gd name="T16" fmla="*/ 2478 w 3028"/>
              <a:gd name="T17" fmla="*/ 454 h 2182"/>
              <a:gd name="T18" fmla="*/ 2478 w 3028"/>
              <a:gd name="T19" fmla="*/ 618 h 2182"/>
              <a:gd name="T20" fmla="*/ 2460 w 3028"/>
              <a:gd name="T21" fmla="*/ 1646 h 2182"/>
              <a:gd name="T22" fmla="*/ 2442 w 3028"/>
              <a:gd name="T23" fmla="*/ 1934 h 2182"/>
              <a:gd name="T24" fmla="*/ 2430 w 3028"/>
              <a:gd name="T25" fmla="*/ 1998 h 2182"/>
              <a:gd name="T26" fmla="*/ 2418 w 3028"/>
              <a:gd name="T27" fmla="*/ 2028 h 2182"/>
              <a:gd name="T28" fmla="*/ 2402 w 3028"/>
              <a:gd name="T29" fmla="*/ 2056 h 2182"/>
              <a:gd name="T30" fmla="*/ 2390 w 3028"/>
              <a:gd name="T31" fmla="*/ 2070 h 2182"/>
              <a:gd name="T32" fmla="*/ 2360 w 3028"/>
              <a:gd name="T33" fmla="*/ 2088 h 2182"/>
              <a:gd name="T34" fmla="*/ 2342 w 3028"/>
              <a:gd name="T35" fmla="*/ 2102 h 2182"/>
              <a:gd name="T36" fmla="*/ 2342 w 3028"/>
              <a:gd name="T37" fmla="*/ 2114 h 2182"/>
              <a:gd name="T38" fmla="*/ 2338 w 3028"/>
              <a:gd name="T39" fmla="*/ 2110 h 2182"/>
              <a:gd name="T40" fmla="*/ 2326 w 3028"/>
              <a:gd name="T41" fmla="*/ 2094 h 2182"/>
              <a:gd name="T42" fmla="*/ 2312 w 3028"/>
              <a:gd name="T43" fmla="*/ 2088 h 2182"/>
              <a:gd name="T44" fmla="*/ 2292 w 3028"/>
              <a:gd name="T45" fmla="*/ 2090 h 2182"/>
              <a:gd name="T46" fmla="*/ 2228 w 3028"/>
              <a:gd name="T47" fmla="*/ 2110 h 2182"/>
              <a:gd name="T48" fmla="*/ 2206 w 3028"/>
              <a:gd name="T49" fmla="*/ 2108 h 2182"/>
              <a:gd name="T50" fmla="*/ 2152 w 3028"/>
              <a:gd name="T51" fmla="*/ 2102 h 2182"/>
              <a:gd name="T52" fmla="*/ 2096 w 3028"/>
              <a:gd name="T53" fmla="*/ 2106 h 2182"/>
              <a:gd name="T54" fmla="*/ 2036 w 3028"/>
              <a:gd name="T55" fmla="*/ 2114 h 2182"/>
              <a:gd name="T56" fmla="*/ 1942 w 3028"/>
              <a:gd name="T57" fmla="*/ 2122 h 2182"/>
              <a:gd name="T58" fmla="*/ 1838 w 3028"/>
              <a:gd name="T59" fmla="*/ 2124 h 2182"/>
              <a:gd name="T60" fmla="*/ 1732 w 3028"/>
              <a:gd name="T61" fmla="*/ 2126 h 2182"/>
              <a:gd name="T62" fmla="*/ 1670 w 3028"/>
              <a:gd name="T63" fmla="*/ 2132 h 2182"/>
              <a:gd name="T64" fmla="*/ 1632 w 3028"/>
              <a:gd name="T65" fmla="*/ 2132 h 2182"/>
              <a:gd name="T66" fmla="*/ 1606 w 3028"/>
              <a:gd name="T67" fmla="*/ 2138 h 2182"/>
              <a:gd name="T68" fmla="*/ 1554 w 3028"/>
              <a:gd name="T69" fmla="*/ 2140 h 2182"/>
              <a:gd name="T70" fmla="*/ 1430 w 3028"/>
              <a:gd name="T71" fmla="*/ 2146 h 2182"/>
              <a:gd name="T72" fmla="*/ 1400 w 3028"/>
              <a:gd name="T73" fmla="*/ 2140 h 2182"/>
              <a:gd name="T74" fmla="*/ 1368 w 3028"/>
              <a:gd name="T75" fmla="*/ 2136 h 2182"/>
              <a:gd name="T76" fmla="*/ 1334 w 3028"/>
              <a:gd name="T77" fmla="*/ 2142 h 2182"/>
              <a:gd name="T78" fmla="*/ 1330 w 3028"/>
              <a:gd name="T79" fmla="*/ 2146 h 2182"/>
              <a:gd name="T80" fmla="*/ 1288 w 3028"/>
              <a:gd name="T81" fmla="*/ 2142 h 2182"/>
              <a:gd name="T82" fmla="*/ 1246 w 3028"/>
              <a:gd name="T83" fmla="*/ 2142 h 2182"/>
              <a:gd name="T84" fmla="*/ 1230 w 3028"/>
              <a:gd name="T85" fmla="*/ 2146 h 2182"/>
              <a:gd name="T86" fmla="*/ 1214 w 3028"/>
              <a:gd name="T87" fmla="*/ 2152 h 2182"/>
              <a:gd name="T88" fmla="*/ 1194 w 3028"/>
              <a:gd name="T89" fmla="*/ 2152 h 2182"/>
              <a:gd name="T90" fmla="*/ 1124 w 3028"/>
              <a:gd name="T91" fmla="*/ 2150 h 2182"/>
              <a:gd name="T92" fmla="*/ 1022 w 3028"/>
              <a:gd name="T93" fmla="*/ 2152 h 2182"/>
              <a:gd name="T94" fmla="*/ 914 w 3028"/>
              <a:gd name="T95" fmla="*/ 2144 h 2182"/>
              <a:gd name="T96" fmla="*/ 858 w 3028"/>
              <a:gd name="T97" fmla="*/ 2146 h 2182"/>
              <a:gd name="T98" fmla="*/ 806 w 3028"/>
              <a:gd name="T99" fmla="*/ 2148 h 2182"/>
              <a:gd name="T100" fmla="*/ 752 w 3028"/>
              <a:gd name="T101" fmla="*/ 2154 h 2182"/>
              <a:gd name="T102" fmla="*/ 714 w 3028"/>
              <a:gd name="T103" fmla="*/ 2156 h 2182"/>
              <a:gd name="T104" fmla="*/ 674 w 3028"/>
              <a:gd name="T105" fmla="*/ 2156 h 2182"/>
              <a:gd name="T106" fmla="*/ 662 w 3028"/>
              <a:gd name="T107" fmla="*/ 2160 h 2182"/>
              <a:gd name="T108" fmla="*/ 516 w 3028"/>
              <a:gd name="T109" fmla="*/ 2158 h 2182"/>
              <a:gd name="T110" fmla="*/ 372 w 3028"/>
              <a:gd name="T111" fmla="*/ 2156 h 2182"/>
              <a:gd name="T112" fmla="*/ 340 w 3028"/>
              <a:gd name="T113" fmla="*/ 2160 h 2182"/>
              <a:gd name="T114" fmla="*/ 282 w 3028"/>
              <a:gd name="T115" fmla="*/ 2168 h 2182"/>
              <a:gd name="T116" fmla="*/ 234 w 3028"/>
              <a:gd name="T117" fmla="*/ 2164 h 2182"/>
              <a:gd name="T118" fmla="*/ 188 w 3028"/>
              <a:gd name="T119" fmla="*/ 2168 h 2182"/>
              <a:gd name="T120" fmla="*/ 138 w 3028"/>
              <a:gd name="T121" fmla="*/ 2170 h 2182"/>
              <a:gd name="T122" fmla="*/ 2 w 3028"/>
              <a:gd name="T123" fmla="*/ 2164 h 2182"/>
              <a:gd name="T124" fmla="*/ 3028 w 3028"/>
              <a:gd name="T125" fmla="*/ 2182 h 2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8"/>
              <a:gd name="T190" fmla="*/ 0 h 2182"/>
              <a:gd name="T191" fmla="*/ 3028 w 3028"/>
              <a:gd name="T192" fmla="*/ 2182 h 2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8" h="2182">
                <a:moveTo>
                  <a:pt x="3024" y="0"/>
                </a:moveTo>
                <a:lnTo>
                  <a:pt x="2994" y="0"/>
                </a:lnTo>
                <a:lnTo>
                  <a:pt x="2960" y="0"/>
                </a:lnTo>
                <a:lnTo>
                  <a:pt x="2922" y="0"/>
                </a:lnTo>
                <a:lnTo>
                  <a:pt x="2886" y="0"/>
                </a:lnTo>
                <a:lnTo>
                  <a:pt x="2854" y="0"/>
                </a:lnTo>
                <a:lnTo>
                  <a:pt x="2804" y="0"/>
                </a:lnTo>
                <a:lnTo>
                  <a:pt x="2770" y="0"/>
                </a:lnTo>
                <a:lnTo>
                  <a:pt x="2716" y="0"/>
                </a:lnTo>
                <a:lnTo>
                  <a:pt x="2668" y="0"/>
                </a:lnTo>
                <a:lnTo>
                  <a:pt x="2622" y="2"/>
                </a:lnTo>
                <a:lnTo>
                  <a:pt x="2576" y="6"/>
                </a:lnTo>
                <a:lnTo>
                  <a:pt x="2534" y="18"/>
                </a:lnTo>
                <a:lnTo>
                  <a:pt x="2512" y="28"/>
                </a:lnTo>
                <a:lnTo>
                  <a:pt x="2484" y="52"/>
                </a:lnTo>
                <a:lnTo>
                  <a:pt x="2478" y="156"/>
                </a:lnTo>
                <a:lnTo>
                  <a:pt x="2480" y="374"/>
                </a:lnTo>
                <a:lnTo>
                  <a:pt x="2478" y="454"/>
                </a:lnTo>
                <a:lnTo>
                  <a:pt x="2478" y="530"/>
                </a:lnTo>
                <a:lnTo>
                  <a:pt x="2478" y="618"/>
                </a:lnTo>
                <a:lnTo>
                  <a:pt x="2478" y="742"/>
                </a:lnTo>
                <a:lnTo>
                  <a:pt x="2460" y="1646"/>
                </a:lnTo>
                <a:lnTo>
                  <a:pt x="2456" y="1814"/>
                </a:lnTo>
                <a:lnTo>
                  <a:pt x="2442" y="1934"/>
                </a:lnTo>
                <a:lnTo>
                  <a:pt x="2436" y="1966"/>
                </a:lnTo>
                <a:lnTo>
                  <a:pt x="2430" y="1998"/>
                </a:lnTo>
                <a:lnTo>
                  <a:pt x="2424" y="2012"/>
                </a:lnTo>
                <a:lnTo>
                  <a:pt x="2418" y="2028"/>
                </a:lnTo>
                <a:lnTo>
                  <a:pt x="2412" y="2042"/>
                </a:lnTo>
                <a:lnTo>
                  <a:pt x="2402" y="2056"/>
                </a:lnTo>
                <a:lnTo>
                  <a:pt x="2396" y="2064"/>
                </a:lnTo>
                <a:lnTo>
                  <a:pt x="2390" y="2070"/>
                </a:lnTo>
                <a:lnTo>
                  <a:pt x="2376" y="2080"/>
                </a:lnTo>
                <a:lnTo>
                  <a:pt x="2360" y="2088"/>
                </a:lnTo>
                <a:lnTo>
                  <a:pt x="2346" y="2098"/>
                </a:lnTo>
                <a:lnTo>
                  <a:pt x="2342" y="2102"/>
                </a:lnTo>
                <a:lnTo>
                  <a:pt x="2342" y="2108"/>
                </a:lnTo>
                <a:lnTo>
                  <a:pt x="2342" y="2114"/>
                </a:lnTo>
                <a:lnTo>
                  <a:pt x="2340" y="2120"/>
                </a:lnTo>
                <a:lnTo>
                  <a:pt x="2338" y="2110"/>
                </a:lnTo>
                <a:lnTo>
                  <a:pt x="2332" y="2102"/>
                </a:lnTo>
                <a:lnTo>
                  <a:pt x="2326" y="2094"/>
                </a:lnTo>
                <a:lnTo>
                  <a:pt x="2318" y="2090"/>
                </a:lnTo>
                <a:lnTo>
                  <a:pt x="2312" y="2088"/>
                </a:lnTo>
                <a:lnTo>
                  <a:pt x="2306" y="2088"/>
                </a:lnTo>
                <a:lnTo>
                  <a:pt x="2292" y="2090"/>
                </a:lnTo>
                <a:lnTo>
                  <a:pt x="2250" y="2104"/>
                </a:lnTo>
                <a:lnTo>
                  <a:pt x="2228" y="2110"/>
                </a:lnTo>
                <a:lnTo>
                  <a:pt x="2218" y="2110"/>
                </a:lnTo>
                <a:lnTo>
                  <a:pt x="2206" y="2108"/>
                </a:lnTo>
                <a:lnTo>
                  <a:pt x="2178" y="2104"/>
                </a:lnTo>
                <a:lnTo>
                  <a:pt x="2152" y="2102"/>
                </a:lnTo>
                <a:lnTo>
                  <a:pt x="2124" y="2102"/>
                </a:lnTo>
                <a:lnTo>
                  <a:pt x="2096" y="2106"/>
                </a:lnTo>
                <a:lnTo>
                  <a:pt x="2066" y="2112"/>
                </a:lnTo>
                <a:lnTo>
                  <a:pt x="2036" y="2114"/>
                </a:lnTo>
                <a:lnTo>
                  <a:pt x="1978" y="2120"/>
                </a:lnTo>
                <a:lnTo>
                  <a:pt x="1942" y="2122"/>
                </a:lnTo>
                <a:lnTo>
                  <a:pt x="1908" y="2124"/>
                </a:lnTo>
                <a:lnTo>
                  <a:pt x="1838" y="2124"/>
                </a:lnTo>
                <a:lnTo>
                  <a:pt x="1768" y="2124"/>
                </a:lnTo>
                <a:lnTo>
                  <a:pt x="1732" y="2126"/>
                </a:lnTo>
                <a:lnTo>
                  <a:pt x="1696" y="2130"/>
                </a:lnTo>
                <a:lnTo>
                  <a:pt x="1670" y="2132"/>
                </a:lnTo>
                <a:lnTo>
                  <a:pt x="1644" y="2132"/>
                </a:lnTo>
                <a:lnTo>
                  <a:pt x="1632" y="2132"/>
                </a:lnTo>
                <a:lnTo>
                  <a:pt x="1618" y="2134"/>
                </a:lnTo>
                <a:lnTo>
                  <a:pt x="1606" y="2138"/>
                </a:lnTo>
                <a:lnTo>
                  <a:pt x="1594" y="2142"/>
                </a:lnTo>
                <a:lnTo>
                  <a:pt x="1554" y="2140"/>
                </a:lnTo>
                <a:lnTo>
                  <a:pt x="1512" y="2142"/>
                </a:lnTo>
                <a:lnTo>
                  <a:pt x="1430" y="2146"/>
                </a:lnTo>
                <a:lnTo>
                  <a:pt x="1414" y="2144"/>
                </a:lnTo>
                <a:lnTo>
                  <a:pt x="1400" y="2140"/>
                </a:lnTo>
                <a:lnTo>
                  <a:pt x="1384" y="2138"/>
                </a:lnTo>
                <a:lnTo>
                  <a:pt x="1368" y="2136"/>
                </a:lnTo>
                <a:lnTo>
                  <a:pt x="1346" y="2140"/>
                </a:lnTo>
                <a:lnTo>
                  <a:pt x="1334" y="2142"/>
                </a:lnTo>
                <a:lnTo>
                  <a:pt x="1324" y="2150"/>
                </a:lnTo>
                <a:lnTo>
                  <a:pt x="1330" y="2146"/>
                </a:lnTo>
                <a:lnTo>
                  <a:pt x="1310" y="2144"/>
                </a:lnTo>
                <a:lnTo>
                  <a:pt x="1288" y="2142"/>
                </a:lnTo>
                <a:lnTo>
                  <a:pt x="1268" y="2140"/>
                </a:lnTo>
                <a:lnTo>
                  <a:pt x="1246" y="2142"/>
                </a:lnTo>
                <a:lnTo>
                  <a:pt x="1238" y="2142"/>
                </a:lnTo>
                <a:lnTo>
                  <a:pt x="1230" y="2146"/>
                </a:lnTo>
                <a:lnTo>
                  <a:pt x="1222" y="2150"/>
                </a:lnTo>
                <a:lnTo>
                  <a:pt x="1214" y="2152"/>
                </a:lnTo>
                <a:lnTo>
                  <a:pt x="1204" y="2152"/>
                </a:lnTo>
                <a:lnTo>
                  <a:pt x="1194" y="2152"/>
                </a:lnTo>
                <a:lnTo>
                  <a:pt x="1174" y="2150"/>
                </a:lnTo>
                <a:lnTo>
                  <a:pt x="1124" y="2150"/>
                </a:lnTo>
                <a:lnTo>
                  <a:pt x="1072" y="2152"/>
                </a:lnTo>
                <a:lnTo>
                  <a:pt x="1022" y="2152"/>
                </a:lnTo>
                <a:lnTo>
                  <a:pt x="970" y="2148"/>
                </a:lnTo>
                <a:lnTo>
                  <a:pt x="914" y="2144"/>
                </a:lnTo>
                <a:lnTo>
                  <a:pt x="886" y="2144"/>
                </a:lnTo>
                <a:lnTo>
                  <a:pt x="858" y="2146"/>
                </a:lnTo>
                <a:lnTo>
                  <a:pt x="832" y="2148"/>
                </a:lnTo>
                <a:lnTo>
                  <a:pt x="806" y="2148"/>
                </a:lnTo>
                <a:lnTo>
                  <a:pt x="780" y="2150"/>
                </a:lnTo>
                <a:lnTo>
                  <a:pt x="752" y="2154"/>
                </a:lnTo>
                <a:lnTo>
                  <a:pt x="734" y="2156"/>
                </a:lnTo>
                <a:lnTo>
                  <a:pt x="714" y="2156"/>
                </a:lnTo>
                <a:lnTo>
                  <a:pt x="694" y="2156"/>
                </a:lnTo>
                <a:lnTo>
                  <a:pt x="674" y="2156"/>
                </a:lnTo>
                <a:lnTo>
                  <a:pt x="668" y="2158"/>
                </a:lnTo>
                <a:lnTo>
                  <a:pt x="662" y="2160"/>
                </a:lnTo>
                <a:lnTo>
                  <a:pt x="590" y="2158"/>
                </a:lnTo>
                <a:lnTo>
                  <a:pt x="516" y="2158"/>
                </a:lnTo>
                <a:lnTo>
                  <a:pt x="444" y="2158"/>
                </a:lnTo>
                <a:lnTo>
                  <a:pt x="372" y="2156"/>
                </a:lnTo>
                <a:lnTo>
                  <a:pt x="356" y="2158"/>
                </a:lnTo>
                <a:lnTo>
                  <a:pt x="340" y="2160"/>
                </a:lnTo>
                <a:lnTo>
                  <a:pt x="308" y="2166"/>
                </a:lnTo>
                <a:lnTo>
                  <a:pt x="282" y="2168"/>
                </a:lnTo>
                <a:lnTo>
                  <a:pt x="258" y="2166"/>
                </a:lnTo>
                <a:lnTo>
                  <a:pt x="234" y="2164"/>
                </a:lnTo>
                <a:lnTo>
                  <a:pt x="210" y="2166"/>
                </a:lnTo>
                <a:lnTo>
                  <a:pt x="188" y="2168"/>
                </a:lnTo>
                <a:lnTo>
                  <a:pt x="168" y="2170"/>
                </a:lnTo>
                <a:lnTo>
                  <a:pt x="138" y="2170"/>
                </a:lnTo>
                <a:lnTo>
                  <a:pt x="92" y="2168"/>
                </a:lnTo>
                <a:lnTo>
                  <a:pt x="2" y="2164"/>
                </a:lnTo>
                <a:lnTo>
                  <a:pt x="0" y="2182"/>
                </a:lnTo>
                <a:lnTo>
                  <a:pt x="3028" y="2182"/>
                </a:lnTo>
                <a:lnTo>
                  <a:pt x="3024" y="0"/>
                </a:lnTo>
                <a:close/>
              </a:path>
            </a:pathLst>
          </a:custGeom>
          <a:solidFill>
            <a:srgbClr val="1D4B80"/>
          </a:solidFill>
          <a:ln w="9525">
            <a:noFill/>
            <a:round/>
            <a:headEnd/>
            <a:tailEnd/>
          </a:ln>
        </p:spPr>
        <p:txBody>
          <a:bodyPr/>
          <a:lstStyle/>
          <a:p>
            <a:endParaRPr lang="en-US" sz="1800" smtClean="0">
              <a:solidFill>
                <a:srgbClr val="000000"/>
              </a:solidFill>
              <a:cs typeface="Arial" charset="0"/>
            </a:endParaRPr>
          </a:p>
        </p:txBody>
      </p:sp>
      <p:sp>
        <p:nvSpPr>
          <p:cNvPr id="542867" name="Freeform 146"/>
          <p:cNvSpPr>
            <a:spLocks/>
          </p:cNvSpPr>
          <p:nvPr/>
        </p:nvSpPr>
        <p:spPr bwMode="auto">
          <a:xfrm>
            <a:off x="1968500" y="2122488"/>
            <a:ext cx="4806950" cy="3463925"/>
          </a:xfrm>
          <a:custGeom>
            <a:avLst/>
            <a:gdLst>
              <a:gd name="T0" fmla="*/ 2994 w 3028"/>
              <a:gd name="T1" fmla="*/ 0 h 2182"/>
              <a:gd name="T2" fmla="*/ 2922 w 3028"/>
              <a:gd name="T3" fmla="*/ 0 h 2182"/>
              <a:gd name="T4" fmla="*/ 2854 w 3028"/>
              <a:gd name="T5" fmla="*/ 0 h 2182"/>
              <a:gd name="T6" fmla="*/ 2770 w 3028"/>
              <a:gd name="T7" fmla="*/ 0 h 2182"/>
              <a:gd name="T8" fmla="*/ 2668 w 3028"/>
              <a:gd name="T9" fmla="*/ 0 h 2182"/>
              <a:gd name="T10" fmla="*/ 2576 w 3028"/>
              <a:gd name="T11" fmla="*/ 6 h 2182"/>
              <a:gd name="T12" fmla="*/ 2512 w 3028"/>
              <a:gd name="T13" fmla="*/ 28 h 2182"/>
              <a:gd name="T14" fmla="*/ 2478 w 3028"/>
              <a:gd name="T15" fmla="*/ 156 h 2182"/>
              <a:gd name="T16" fmla="*/ 2478 w 3028"/>
              <a:gd name="T17" fmla="*/ 454 h 2182"/>
              <a:gd name="T18" fmla="*/ 2478 w 3028"/>
              <a:gd name="T19" fmla="*/ 618 h 2182"/>
              <a:gd name="T20" fmla="*/ 2460 w 3028"/>
              <a:gd name="T21" fmla="*/ 1646 h 2182"/>
              <a:gd name="T22" fmla="*/ 2442 w 3028"/>
              <a:gd name="T23" fmla="*/ 1934 h 2182"/>
              <a:gd name="T24" fmla="*/ 2430 w 3028"/>
              <a:gd name="T25" fmla="*/ 1998 h 2182"/>
              <a:gd name="T26" fmla="*/ 2418 w 3028"/>
              <a:gd name="T27" fmla="*/ 2028 h 2182"/>
              <a:gd name="T28" fmla="*/ 2402 w 3028"/>
              <a:gd name="T29" fmla="*/ 2056 h 2182"/>
              <a:gd name="T30" fmla="*/ 2390 w 3028"/>
              <a:gd name="T31" fmla="*/ 2070 h 2182"/>
              <a:gd name="T32" fmla="*/ 2360 w 3028"/>
              <a:gd name="T33" fmla="*/ 2088 h 2182"/>
              <a:gd name="T34" fmla="*/ 2342 w 3028"/>
              <a:gd name="T35" fmla="*/ 2102 h 2182"/>
              <a:gd name="T36" fmla="*/ 2342 w 3028"/>
              <a:gd name="T37" fmla="*/ 2114 h 2182"/>
              <a:gd name="T38" fmla="*/ 2338 w 3028"/>
              <a:gd name="T39" fmla="*/ 2110 h 2182"/>
              <a:gd name="T40" fmla="*/ 2326 w 3028"/>
              <a:gd name="T41" fmla="*/ 2094 h 2182"/>
              <a:gd name="T42" fmla="*/ 2312 w 3028"/>
              <a:gd name="T43" fmla="*/ 2088 h 2182"/>
              <a:gd name="T44" fmla="*/ 2292 w 3028"/>
              <a:gd name="T45" fmla="*/ 2090 h 2182"/>
              <a:gd name="T46" fmla="*/ 2228 w 3028"/>
              <a:gd name="T47" fmla="*/ 2110 h 2182"/>
              <a:gd name="T48" fmla="*/ 2206 w 3028"/>
              <a:gd name="T49" fmla="*/ 2108 h 2182"/>
              <a:gd name="T50" fmla="*/ 2152 w 3028"/>
              <a:gd name="T51" fmla="*/ 2102 h 2182"/>
              <a:gd name="T52" fmla="*/ 2096 w 3028"/>
              <a:gd name="T53" fmla="*/ 2106 h 2182"/>
              <a:gd name="T54" fmla="*/ 2036 w 3028"/>
              <a:gd name="T55" fmla="*/ 2114 h 2182"/>
              <a:gd name="T56" fmla="*/ 1942 w 3028"/>
              <a:gd name="T57" fmla="*/ 2122 h 2182"/>
              <a:gd name="T58" fmla="*/ 1838 w 3028"/>
              <a:gd name="T59" fmla="*/ 2124 h 2182"/>
              <a:gd name="T60" fmla="*/ 1732 w 3028"/>
              <a:gd name="T61" fmla="*/ 2126 h 2182"/>
              <a:gd name="T62" fmla="*/ 1670 w 3028"/>
              <a:gd name="T63" fmla="*/ 2132 h 2182"/>
              <a:gd name="T64" fmla="*/ 1632 w 3028"/>
              <a:gd name="T65" fmla="*/ 2132 h 2182"/>
              <a:gd name="T66" fmla="*/ 1606 w 3028"/>
              <a:gd name="T67" fmla="*/ 2138 h 2182"/>
              <a:gd name="T68" fmla="*/ 1554 w 3028"/>
              <a:gd name="T69" fmla="*/ 2140 h 2182"/>
              <a:gd name="T70" fmla="*/ 1430 w 3028"/>
              <a:gd name="T71" fmla="*/ 2146 h 2182"/>
              <a:gd name="T72" fmla="*/ 1400 w 3028"/>
              <a:gd name="T73" fmla="*/ 2140 h 2182"/>
              <a:gd name="T74" fmla="*/ 1368 w 3028"/>
              <a:gd name="T75" fmla="*/ 2136 h 2182"/>
              <a:gd name="T76" fmla="*/ 1334 w 3028"/>
              <a:gd name="T77" fmla="*/ 2142 h 2182"/>
              <a:gd name="T78" fmla="*/ 1330 w 3028"/>
              <a:gd name="T79" fmla="*/ 2146 h 2182"/>
              <a:gd name="T80" fmla="*/ 1288 w 3028"/>
              <a:gd name="T81" fmla="*/ 2142 h 2182"/>
              <a:gd name="T82" fmla="*/ 1246 w 3028"/>
              <a:gd name="T83" fmla="*/ 2142 h 2182"/>
              <a:gd name="T84" fmla="*/ 1230 w 3028"/>
              <a:gd name="T85" fmla="*/ 2146 h 2182"/>
              <a:gd name="T86" fmla="*/ 1214 w 3028"/>
              <a:gd name="T87" fmla="*/ 2152 h 2182"/>
              <a:gd name="T88" fmla="*/ 1194 w 3028"/>
              <a:gd name="T89" fmla="*/ 2152 h 2182"/>
              <a:gd name="T90" fmla="*/ 1124 w 3028"/>
              <a:gd name="T91" fmla="*/ 2150 h 2182"/>
              <a:gd name="T92" fmla="*/ 1022 w 3028"/>
              <a:gd name="T93" fmla="*/ 2152 h 2182"/>
              <a:gd name="T94" fmla="*/ 914 w 3028"/>
              <a:gd name="T95" fmla="*/ 2144 h 2182"/>
              <a:gd name="T96" fmla="*/ 858 w 3028"/>
              <a:gd name="T97" fmla="*/ 2146 h 2182"/>
              <a:gd name="T98" fmla="*/ 806 w 3028"/>
              <a:gd name="T99" fmla="*/ 2148 h 2182"/>
              <a:gd name="T100" fmla="*/ 752 w 3028"/>
              <a:gd name="T101" fmla="*/ 2154 h 2182"/>
              <a:gd name="T102" fmla="*/ 714 w 3028"/>
              <a:gd name="T103" fmla="*/ 2156 h 2182"/>
              <a:gd name="T104" fmla="*/ 674 w 3028"/>
              <a:gd name="T105" fmla="*/ 2156 h 2182"/>
              <a:gd name="T106" fmla="*/ 662 w 3028"/>
              <a:gd name="T107" fmla="*/ 2160 h 2182"/>
              <a:gd name="T108" fmla="*/ 516 w 3028"/>
              <a:gd name="T109" fmla="*/ 2158 h 2182"/>
              <a:gd name="T110" fmla="*/ 372 w 3028"/>
              <a:gd name="T111" fmla="*/ 2156 h 2182"/>
              <a:gd name="T112" fmla="*/ 340 w 3028"/>
              <a:gd name="T113" fmla="*/ 2160 h 2182"/>
              <a:gd name="T114" fmla="*/ 282 w 3028"/>
              <a:gd name="T115" fmla="*/ 2168 h 2182"/>
              <a:gd name="T116" fmla="*/ 234 w 3028"/>
              <a:gd name="T117" fmla="*/ 2164 h 2182"/>
              <a:gd name="T118" fmla="*/ 188 w 3028"/>
              <a:gd name="T119" fmla="*/ 2168 h 2182"/>
              <a:gd name="T120" fmla="*/ 138 w 3028"/>
              <a:gd name="T121" fmla="*/ 2170 h 2182"/>
              <a:gd name="T122" fmla="*/ 2 w 3028"/>
              <a:gd name="T123" fmla="*/ 2164 h 2182"/>
              <a:gd name="T124" fmla="*/ 3028 w 3028"/>
              <a:gd name="T125" fmla="*/ 2182 h 2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8"/>
              <a:gd name="T190" fmla="*/ 0 h 2182"/>
              <a:gd name="T191" fmla="*/ 3028 w 3028"/>
              <a:gd name="T192" fmla="*/ 2182 h 2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8" h="2182">
                <a:moveTo>
                  <a:pt x="3024" y="0"/>
                </a:moveTo>
                <a:lnTo>
                  <a:pt x="2994" y="0"/>
                </a:lnTo>
                <a:lnTo>
                  <a:pt x="2960" y="0"/>
                </a:lnTo>
                <a:lnTo>
                  <a:pt x="2922" y="0"/>
                </a:lnTo>
                <a:lnTo>
                  <a:pt x="2886" y="0"/>
                </a:lnTo>
                <a:lnTo>
                  <a:pt x="2854" y="0"/>
                </a:lnTo>
                <a:lnTo>
                  <a:pt x="2804" y="0"/>
                </a:lnTo>
                <a:lnTo>
                  <a:pt x="2770" y="0"/>
                </a:lnTo>
                <a:lnTo>
                  <a:pt x="2716" y="0"/>
                </a:lnTo>
                <a:lnTo>
                  <a:pt x="2668" y="0"/>
                </a:lnTo>
                <a:lnTo>
                  <a:pt x="2622" y="2"/>
                </a:lnTo>
                <a:lnTo>
                  <a:pt x="2576" y="6"/>
                </a:lnTo>
                <a:lnTo>
                  <a:pt x="2534" y="18"/>
                </a:lnTo>
                <a:lnTo>
                  <a:pt x="2512" y="28"/>
                </a:lnTo>
                <a:lnTo>
                  <a:pt x="2484" y="52"/>
                </a:lnTo>
                <a:lnTo>
                  <a:pt x="2478" y="156"/>
                </a:lnTo>
                <a:lnTo>
                  <a:pt x="2480" y="374"/>
                </a:lnTo>
                <a:lnTo>
                  <a:pt x="2478" y="454"/>
                </a:lnTo>
                <a:lnTo>
                  <a:pt x="2478" y="530"/>
                </a:lnTo>
                <a:lnTo>
                  <a:pt x="2478" y="618"/>
                </a:lnTo>
                <a:lnTo>
                  <a:pt x="2478" y="742"/>
                </a:lnTo>
                <a:lnTo>
                  <a:pt x="2460" y="1646"/>
                </a:lnTo>
                <a:lnTo>
                  <a:pt x="2456" y="1814"/>
                </a:lnTo>
                <a:lnTo>
                  <a:pt x="2442" y="1934"/>
                </a:lnTo>
                <a:lnTo>
                  <a:pt x="2436" y="1966"/>
                </a:lnTo>
                <a:lnTo>
                  <a:pt x="2430" y="1998"/>
                </a:lnTo>
                <a:lnTo>
                  <a:pt x="2424" y="2012"/>
                </a:lnTo>
                <a:lnTo>
                  <a:pt x="2418" y="2028"/>
                </a:lnTo>
                <a:lnTo>
                  <a:pt x="2412" y="2042"/>
                </a:lnTo>
                <a:lnTo>
                  <a:pt x="2402" y="2056"/>
                </a:lnTo>
                <a:lnTo>
                  <a:pt x="2396" y="2064"/>
                </a:lnTo>
                <a:lnTo>
                  <a:pt x="2390" y="2070"/>
                </a:lnTo>
                <a:lnTo>
                  <a:pt x="2376" y="2080"/>
                </a:lnTo>
                <a:lnTo>
                  <a:pt x="2360" y="2088"/>
                </a:lnTo>
                <a:lnTo>
                  <a:pt x="2346" y="2098"/>
                </a:lnTo>
                <a:lnTo>
                  <a:pt x="2342" y="2102"/>
                </a:lnTo>
                <a:lnTo>
                  <a:pt x="2342" y="2108"/>
                </a:lnTo>
                <a:lnTo>
                  <a:pt x="2342" y="2114"/>
                </a:lnTo>
                <a:lnTo>
                  <a:pt x="2340" y="2120"/>
                </a:lnTo>
                <a:lnTo>
                  <a:pt x="2338" y="2110"/>
                </a:lnTo>
                <a:lnTo>
                  <a:pt x="2332" y="2102"/>
                </a:lnTo>
                <a:lnTo>
                  <a:pt x="2326" y="2094"/>
                </a:lnTo>
                <a:lnTo>
                  <a:pt x="2318" y="2090"/>
                </a:lnTo>
                <a:lnTo>
                  <a:pt x="2312" y="2088"/>
                </a:lnTo>
                <a:lnTo>
                  <a:pt x="2306" y="2088"/>
                </a:lnTo>
                <a:lnTo>
                  <a:pt x="2292" y="2090"/>
                </a:lnTo>
                <a:lnTo>
                  <a:pt x="2250" y="2104"/>
                </a:lnTo>
                <a:lnTo>
                  <a:pt x="2228" y="2110"/>
                </a:lnTo>
                <a:lnTo>
                  <a:pt x="2218" y="2110"/>
                </a:lnTo>
                <a:lnTo>
                  <a:pt x="2206" y="2108"/>
                </a:lnTo>
                <a:lnTo>
                  <a:pt x="2178" y="2104"/>
                </a:lnTo>
                <a:lnTo>
                  <a:pt x="2152" y="2102"/>
                </a:lnTo>
                <a:lnTo>
                  <a:pt x="2124" y="2102"/>
                </a:lnTo>
                <a:lnTo>
                  <a:pt x="2096" y="2106"/>
                </a:lnTo>
                <a:lnTo>
                  <a:pt x="2066" y="2112"/>
                </a:lnTo>
                <a:lnTo>
                  <a:pt x="2036" y="2114"/>
                </a:lnTo>
                <a:lnTo>
                  <a:pt x="1978" y="2120"/>
                </a:lnTo>
                <a:lnTo>
                  <a:pt x="1942" y="2122"/>
                </a:lnTo>
                <a:lnTo>
                  <a:pt x="1908" y="2124"/>
                </a:lnTo>
                <a:lnTo>
                  <a:pt x="1838" y="2124"/>
                </a:lnTo>
                <a:lnTo>
                  <a:pt x="1768" y="2124"/>
                </a:lnTo>
                <a:lnTo>
                  <a:pt x="1732" y="2126"/>
                </a:lnTo>
                <a:lnTo>
                  <a:pt x="1696" y="2130"/>
                </a:lnTo>
                <a:lnTo>
                  <a:pt x="1670" y="2132"/>
                </a:lnTo>
                <a:lnTo>
                  <a:pt x="1644" y="2132"/>
                </a:lnTo>
                <a:lnTo>
                  <a:pt x="1632" y="2132"/>
                </a:lnTo>
                <a:lnTo>
                  <a:pt x="1618" y="2134"/>
                </a:lnTo>
                <a:lnTo>
                  <a:pt x="1606" y="2138"/>
                </a:lnTo>
                <a:lnTo>
                  <a:pt x="1594" y="2142"/>
                </a:lnTo>
                <a:lnTo>
                  <a:pt x="1554" y="2140"/>
                </a:lnTo>
                <a:lnTo>
                  <a:pt x="1512" y="2142"/>
                </a:lnTo>
                <a:lnTo>
                  <a:pt x="1430" y="2146"/>
                </a:lnTo>
                <a:lnTo>
                  <a:pt x="1414" y="2144"/>
                </a:lnTo>
                <a:lnTo>
                  <a:pt x="1400" y="2140"/>
                </a:lnTo>
                <a:lnTo>
                  <a:pt x="1384" y="2138"/>
                </a:lnTo>
                <a:lnTo>
                  <a:pt x="1368" y="2136"/>
                </a:lnTo>
                <a:lnTo>
                  <a:pt x="1346" y="2140"/>
                </a:lnTo>
                <a:lnTo>
                  <a:pt x="1334" y="2142"/>
                </a:lnTo>
                <a:lnTo>
                  <a:pt x="1324" y="2150"/>
                </a:lnTo>
                <a:lnTo>
                  <a:pt x="1330" y="2146"/>
                </a:lnTo>
                <a:lnTo>
                  <a:pt x="1310" y="2144"/>
                </a:lnTo>
                <a:lnTo>
                  <a:pt x="1288" y="2142"/>
                </a:lnTo>
                <a:lnTo>
                  <a:pt x="1268" y="2140"/>
                </a:lnTo>
                <a:lnTo>
                  <a:pt x="1246" y="2142"/>
                </a:lnTo>
                <a:lnTo>
                  <a:pt x="1238" y="2142"/>
                </a:lnTo>
                <a:lnTo>
                  <a:pt x="1230" y="2146"/>
                </a:lnTo>
                <a:lnTo>
                  <a:pt x="1222" y="2150"/>
                </a:lnTo>
                <a:lnTo>
                  <a:pt x="1214" y="2152"/>
                </a:lnTo>
                <a:lnTo>
                  <a:pt x="1204" y="2152"/>
                </a:lnTo>
                <a:lnTo>
                  <a:pt x="1194" y="2152"/>
                </a:lnTo>
                <a:lnTo>
                  <a:pt x="1174" y="2150"/>
                </a:lnTo>
                <a:lnTo>
                  <a:pt x="1124" y="2150"/>
                </a:lnTo>
                <a:lnTo>
                  <a:pt x="1072" y="2152"/>
                </a:lnTo>
                <a:lnTo>
                  <a:pt x="1022" y="2152"/>
                </a:lnTo>
                <a:lnTo>
                  <a:pt x="970" y="2148"/>
                </a:lnTo>
                <a:lnTo>
                  <a:pt x="914" y="2144"/>
                </a:lnTo>
                <a:lnTo>
                  <a:pt x="886" y="2144"/>
                </a:lnTo>
                <a:lnTo>
                  <a:pt x="858" y="2146"/>
                </a:lnTo>
                <a:lnTo>
                  <a:pt x="832" y="2148"/>
                </a:lnTo>
                <a:lnTo>
                  <a:pt x="806" y="2148"/>
                </a:lnTo>
                <a:lnTo>
                  <a:pt x="780" y="2150"/>
                </a:lnTo>
                <a:lnTo>
                  <a:pt x="752" y="2154"/>
                </a:lnTo>
                <a:lnTo>
                  <a:pt x="734" y="2156"/>
                </a:lnTo>
                <a:lnTo>
                  <a:pt x="714" y="2156"/>
                </a:lnTo>
                <a:lnTo>
                  <a:pt x="694" y="2156"/>
                </a:lnTo>
                <a:lnTo>
                  <a:pt x="674" y="2156"/>
                </a:lnTo>
                <a:lnTo>
                  <a:pt x="668" y="2158"/>
                </a:lnTo>
                <a:lnTo>
                  <a:pt x="662" y="2160"/>
                </a:lnTo>
                <a:lnTo>
                  <a:pt x="590" y="2158"/>
                </a:lnTo>
                <a:lnTo>
                  <a:pt x="516" y="2158"/>
                </a:lnTo>
                <a:lnTo>
                  <a:pt x="444" y="2158"/>
                </a:lnTo>
                <a:lnTo>
                  <a:pt x="372" y="2156"/>
                </a:lnTo>
                <a:lnTo>
                  <a:pt x="356" y="2158"/>
                </a:lnTo>
                <a:lnTo>
                  <a:pt x="340" y="2160"/>
                </a:lnTo>
                <a:lnTo>
                  <a:pt x="308" y="2166"/>
                </a:lnTo>
                <a:lnTo>
                  <a:pt x="282" y="2168"/>
                </a:lnTo>
                <a:lnTo>
                  <a:pt x="258" y="2166"/>
                </a:lnTo>
                <a:lnTo>
                  <a:pt x="234" y="2164"/>
                </a:lnTo>
                <a:lnTo>
                  <a:pt x="210" y="2166"/>
                </a:lnTo>
                <a:lnTo>
                  <a:pt x="188" y="2168"/>
                </a:lnTo>
                <a:lnTo>
                  <a:pt x="168" y="2170"/>
                </a:lnTo>
                <a:lnTo>
                  <a:pt x="138" y="2170"/>
                </a:lnTo>
                <a:lnTo>
                  <a:pt x="92" y="2168"/>
                </a:lnTo>
                <a:lnTo>
                  <a:pt x="2" y="2164"/>
                </a:lnTo>
                <a:lnTo>
                  <a:pt x="0" y="2182"/>
                </a:lnTo>
                <a:lnTo>
                  <a:pt x="3028" y="2182"/>
                </a:lnTo>
                <a:lnTo>
                  <a:pt x="3024" y="0"/>
                </a:lnTo>
                <a:close/>
              </a:path>
            </a:pathLst>
          </a:custGeom>
          <a:noFill/>
          <a:ln w="17463">
            <a:solidFill>
              <a:srgbClr val="000000"/>
            </a:solidFill>
            <a:round/>
            <a:headEnd/>
            <a:tailEnd/>
          </a:ln>
        </p:spPr>
        <p:txBody>
          <a:bodyPr/>
          <a:lstStyle/>
          <a:p>
            <a:endParaRPr lang="en-US" sz="1800" smtClean="0">
              <a:solidFill>
                <a:srgbClr val="000000"/>
              </a:solidFill>
              <a:cs typeface="Arial" charset="0"/>
            </a:endParaRPr>
          </a:p>
        </p:txBody>
      </p:sp>
      <p:sp>
        <p:nvSpPr>
          <p:cNvPr id="542868" name="Rectangle 147"/>
          <p:cNvSpPr>
            <a:spLocks noChangeArrowheads="1"/>
          </p:cNvSpPr>
          <p:nvPr/>
        </p:nvSpPr>
        <p:spPr bwMode="auto">
          <a:xfrm>
            <a:off x="6103938" y="3486150"/>
            <a:ext cx="474662" cy="182563"/>
          </a:xfrm>
          <a:prstGeom prst="rect">
            <a:avLst/>
          </a:prstGeom>
          <a:noFill/>
          <a:ln w="9525">
            <a:noFill/>
            <a:miter lim="800000"/>
            <a:headEnd/>
            <a:tailEnd/>
          </a:ln>
        </p:spPr>
        <p:txBody>
          <a:bodyPr wrap="none" lIns="0" tIns="0" rIns="0" bIns="0">
            <a:spAutoFit/>
          </a:bodyPr>
          <a:lstStyle/>
          <a:p>
            <a:pPr eaLnBrk="0" hangingPunct="0"/>
            <a:r>
              <a:rPr lang="en-US" sz="1200" b="1" smtClean="0">
                <a:solidFill>
                  <a:srgbClr val="FFFFFF"/>
                </a:solidFill>
                <a:cs typeface="Arial" charset="0"/>
              </a:rPr>
              <a:t>Future</a:t>
            </a:r>
            <a:endParaRPr lang="en-US" sz="1200" b="1" smtClean="0">
              <a:solidFill>
                <a:srgbClr val="000000"/>
              </a:solidFill>
              <a:cs typeface="Arial" charset="0"/>
            </a:endParaRPr>
          </a:p>
        </p:txBody>
      </p:sp>
      <p:sp>
        <p:nvSpPr>
          <p:cNvPr id="542869" name="Freeform 148"/>
          <p:cNvSpPr>
            <a:spLocks/>
          </p:cNvSpPr>
          <p:nvPr/>
        </p:nvSpPr>
        <p:spPr bwMode="auto">
          <a:xfrm>
            <a:off x="4219575" y="3303588"/>
            <a:ext cx="263525" cy="44450"/>
          </a:xfrm>
          <a:custGeom>
            <a:avLst/>
            <a:gdLst>
              <a:gd name="T0" fmla="*/ 166 w 166"/>
              <a:gd name="T1" fmla="*/ 14 h 28"/>
              <a:gd name="T2" fmla="*/ 130 w 166"/>
              <a:gd name="T3" fmla="*/ 0 h 28"/>
              <a:gd name="T4" fmla="*/ 134 w 166"/>
              <a:gd name="T5" fmla="*/ 10 h 28"/>
              <a:gd name="T6" fmla="*/ 74 w 166"/>
              <a:gd name="T7" fmla="*/ 10 h 28"/>
              <a:gd name="T8" fmla="*/ 34 w 166"/>
              <a:gd name="T9" fmla="*/ 10 h 28"/>
              <a:gd name="T10" fmla="*/ 38 w 166"/>
              <a:gd name="T11" fmla="*/ 0 h 28"/>
              <a:gd name="T12" fmla="*/ 0 w 166"/>
              <a:gd name="T13" fmla="*/ 14 h 28"/>
              <a:gd name="T14" fmla="*/ 38 w 166"/>
              <a:gd name="T15" fmla="*/ 28 h 28"/>
              <a:gd name="T16" fmla="*/ 34 w 166"/>
              <a:gd name="T17" fmla="*/ 18 h 28"/>
              <a:gd name="T18" fmla="*/ 90 w 166"/>
              <a:gd name="T19" fmla="*/ 18 h 28"/>
              <a:gd name="T20" fmla="*/ 134 w 166"/>
              <a:gd name="T21" fmla="*/ 18 h 28"/>
              <a:gd name="T22" fmla="*/ 130 w 166"/>
              <a:gd name="T23" fmla="*/ 28 h 28"/>
              <a:gd name="T24" fmla="*/ 166 w 166"/>
              <a:gd name="T25" fmla="*/ 14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8"/>
              <a:gd name="T41" fmla="*/ 166 w 166"/>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8">
                <a:moveTo>
                  <a:pt x="166" y="14"/>
                </a:moveTo>
                <a:lnTo>
                  <a:pt x="130" y="0"/>
                </a:lnTo>
                <a:lnTo>
                  <a:pt x="134" y="10"/>
                </a:lnTo>
                <a:lnTo>
                  <a:pt x="74" y="10"/>
                </a:lnTo>
                <a:lnTo>
                  <a:pt x="34" y="10"/>
                </a:lnTo>
                <a:lnTo>
                  <a:pt x="38" y="0"/>
                </a:lnTo>
                <a:lnTo>
                  <a:pt x="0" y="14"/>
                </a:lnTo>
                <a:lnTo>
                  <a:pt x="38" y="28"/>
                </a:lnTo>
                <a:lnTo>
                  <a:pt x="34" y="18"/>
                </a:lnTo>
                <a:lnTo>
                  <a:pt x="90" y="18"/>
                </a:lnTo>
                <a:lnTo>
                  <a:pt x="134" y="18"/>
                </a:lnTo>
                <a:lnTo>
                  <a:pt x="130" y="28"/>
                </a:lnTo>
                <a:lnTo>
                  <a:pt x="166" y="14"/>
                </a:lnTo>
                <a:close/>
              </a:path>
            </a:pathLst>
          </a:custGeom>
          <a:solidFill>
            <a:srgbClr val="000000"/>
          </a:solidFill>
          <a:ln w="9525">
            <a:noFill/>
            <a:round/>
            <a:headEnd/>
            <a:tailEnd/>
          </a:ln>
        </p:spPr>
        <p:txBody>
          <a:bodyPr/>
          <a:lstStyle/>
          <a:p>
            <a:endParaRPr lang="en-US" sz="1800" smtClean="0">
              <a:solidFill>
                <a:srgbClr val="000000"/>
              </a:solidFill>
              <a:cs typeface="Arial" charset="0"/>
            </a:endParaRPr>
          </a:p>
        </p:txBody>
      </p:sp>
      <p:sp>
        <p:nvSpPr>
          <p:cNvPr id="542870" name="Text Box 149"/>
          <p:cNvSpPr txBox="1">
            <a:spLocks noChangeArrowheads="1"/>
          </p:cNvSpPr>
          <p:nvPr/>
        </p:nvSpPr>
        <p:spPr bwMode="auto">
          <a:xfrm>
            <a:off x="468313" y="2349500"/>
            <a:ext cx="3200400" cy="784830"/>
          </a:xfrm>
          <a:prstGeom prst="rect">
            <a:avLst/>
          </a:prstGeom>
          <a:noFill/>
          <a:ln w="9525">
            <a:noFill/>
            <a:miter lim="800000"/>
            <a:headEnd/>
            <a:tailEnd/>
          </a:ln>
        </p:spPr>
        <p:txBody>
          <a:bodyPr>
            <a:spAutoFit/>
          </a:bodyPr>
          <a:lstStyle/>
          <a:p>
            <a:pPr eaLnBrk="0" hangingPunct="0">
              <a:spcBef>
                <a:spcPct val="50000"/>
              </a:spcBef>
            </a:pPr>
            <a:r>
              <a:rPr lang="en-US" sz="1800" b="1" dirty="0" smtClean="0">
                <a:solidFill>
                  <a:srgbClr val="000000"/>
                </a:solidFill>
                <a:cs typeface="Arial" charset="0"/>
              </a:rPr>
              <a:t>Billion</a:t>
            </a:r>
          </a:p>
          <a:p>
            <a:pPr eaLnBrk="0" hangingPunct="0">
              <a:spcBef>
                <a:spcPct val="50000"/>
              </a:spcBef>
            </a:pPr>
            <a:r>
              <a:rPr lang="en-US" b="1" dirty="0" smtClean="0">
                <a:solidFill>
                  <a:srgbClr val="000000"/>
                </a:solidFill>
                <a:cs typeface="Arial" charset="0"/>
              </a:rPr>
              <a:t>people</a:t>
            </a:r>
            <a:endParaRPr lang="en-US" sz="1800" b="1" dirty="0" smtClean="0">
              <a:solidFill>
                <a:srgbClr val="000000"/>
              </a:solidFill>
              <a:cs typeface="Arial" charset="0"/>
            </a:endParaRPr>
          </a:p>
        </p:txBody>
      </p:sp>
      <p:sp>
        <p:nvSpPr>
          <p:cNvPr id="542871" name="Text Box 150"/>
          <p:cNvSpPr txBox="1">
            <a:spLocks noChangeArrowheads="1"/>
          </p:cNvSpPr>
          <p:nvPr/>
        </p:nvSpPr>
        <p:spPr bwMode="auto">
          <a:xfrm>
            <a:off x="755650" y="6381750"/>
            <a:ext cx="8077200" cy="274638"/>
          </a:xfrm>
          <a:prstGeom prst="rect">
            <a:avLst/>
          </a:prstGeom>
          <a:noFill/>
          <a:ln w="9525">
            <a:noFill/>
            <a:miter lim="800000"/>
            <a:headEnd/>
            <a:tailEnd/>
          </a:ln>
        </p:spPr>
        <p:txBody>
          <a:bodyPr>
            <a:spAutoFit/>
          </a:bodyPr>
          <a:lstStyle/>
          <a:p>
            <a:pPr eaLnBrk="0" hangingPunct="0"/>
            <a:r>
              <a:rPr lang="en-US" sz="1200" smtClean="0">
                <a:solidFill>
                  <a:srgbClr val="000000"/>
                </a:solidFill>
                <a:cs typeface="Arial" charset="0"/>
              </a:rPr>
              <a:t>Source: Population Reference Bureau; and United Nations, </a:t>
            </a:r>
            <a:r>
              <a:rPr lang="en-US" sz="1200" i="1" smtClean="0">
                <a:solidFill>
                  <a:srgbClr val="000000"/>
                </a:solidFill>
                <a:cs typeface="Arial" charset="0"/>
              </a:rPr>
              <a:t>World Population Projections to 2100</a:t>
            </a:r>
            <a:r>
              <a:rPr lang="en-US" sz="1200" smtClean="0">
                <a:solidFill>
                  <a:srgbClr val="000000"/>
                </a:solidFill>
                <a:cs typeface="Arial" charset="0"/>
              </a:rPr>
              <a:t> (1998).</a:t>
            </a:r>
          </a:p>
        </p:txBody>
      </p:sp>
      <p:sp>
        <p:nvSpPr>
          <p:cNvPr id="542872" name="Rectangle 151"/>
          <p:cNvSpPr>
            <a:spLocks noGrp="1" noChangeArrowheads="1"/>
          </p:cNvSpPr>
          <p:nvPr>
            <p:ph type="title" idx="4294967295"/>
          </p:nvPr>
        </p:nvSpPr>
        <p:spPr>
          <a:xfrm>
            <a:off x="827584" y="404664"/>
            <a:ext cx="7772400" cy="460375"/>
          </a:xfrm>
          <a:noFill/>
        </p:spPr>
        <p:txBody>
          <a:bodyPr>
            <a:noAutofit/>
          </a:bodyPr>
          <a:lstStyle/>
          <a:p>
            <a:r>
              <a:rPr lang="en-US" sz="3200" b="1" dirty="0">
                <a:solidFill>
                  <a:srgbClr val="008080"/>
                </a:solidFill>
              </a:rPr>
              <a:t>World Population Growth Through History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txBox="1">
            <a:spLocks noGrp="1"/>
          </p:cNvSpPr>
          <p:nvPr/>
        </p:nvSpPr>
        <p:spPr>
          <a:xfrm>
            <a:off x="107950" y="5949950"/>
            <a:ext cx="404813" cy="365125"/>
          </a:xfrm>
          <a:prstGeom prst="rect">
            <a:avLst/>
          </a:prstGeom>
          <a:noFill/>
        </p:spPr>
        <p:txBody>
          <a:bodyPr anchor="ctr"/>
          <a:lstStyle/>
          <a:p>
            <a:pPr algn="r" fontAlgn="auto">
              <a:spcBef>
                <a:spcPts val="0"/>
              </a:spcBef>
              <a:spcAft>
                <a:spcPts val="0"/>
              </a:spcAft>
              <a:defRPr/>
            </a:pPr>
            <a:fld id="{F012740D-15BB-4C4F-976B-9310C0575ECD}" type="slidenum">
              <a:rPr lang="pl-PL" sz="1200">
                <a:solidFill>
                  <a:schemeClr val="tx1">
                    <a:tint val="75000"/>
                  </a:schemeClr>
                </a:solidFill>
                <a:latin typeface="+mn-lt"/>
                <a:cs typeface="+mn-cs"/>
              </a:rPr>
              <a:pPr algn="r" fontAlgn="auto">
                <a:spcBef>
                  <a:spcPts val="0"/>
                </a:spcBef>
                <a:spcAft>
                  <a:spcPts val="0"/>
                </a:spcAft>
                <a:defRPr/>
              </a:pPr>
              <a:t>30</a:t>
            </a:fld>
            <a:endParaRPr lang="pl-PL" sz="1200">
              <a:solidFill>
                <a:schemeClr val="tx1">
                  <a:tint val="75000"/>
                </a:schemeClr>
              </a:solidFill>
              <a:latin typeface="+mn-lt"/>
              <a:cs typeface="+mn-cs"/>
            </a:endParaRPr>
          </a:p>
        </p:txBody>
      </p:sp>
      <p:pic>
        <p:nvPicPr>
          <p:cNvPr id="6" name="Obraz 5" descr="Wycinek ekranu"/>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3114" y="133084"/>
            <a:ext cx="2991944" cy="2010032"/>
          </a:xfrm>
          <a:prstGeom prst="rect">
            <a:avLst/>
          </a:prstGeom>
        </p:spPr>
      </p:pic>
      <p:sp>
        <p:nvSpPr>
          <p:cNvPr id="5" name="pole tekstowe 4"/>
          <p:cNvSpPr txBox="1"/>
          <p:nvPr/>
        </p:nvSpPr>
        <p:spPr>
          <a:xfrm>
            <a:off x="3185608" y="1196752"/>
            <a:ext cx="3672408" cy="707886"/>
          </a:xfrm>
          <a:prstGeom prst="rect">
            <a:avLst/>
          </a:prstGeom>
          <a:noFill/>
        </p:spPr>
        <p:txBody>
          <a:bodyPr wrap="square" rtlCol="0">
            <a:spAutoFit/>
          </a:bodyPr>
          <a:lstStyle/>
          <a:p>
            <a:r>
              <a:rPr lang="en-GB" sz="4000" b="1" i="1" dirty="0" smtClean="0">
                <a:solidFill>
                  <a:srgbClr val="1A9431"/>
                </a:solidFill>
              </a:rPr>
              <a:t>Green</a:t>
            </a:r>
            <a:endParaRPr lang="pl-PL" sz="4000" i="1" dirty="0"/>
          </a:p>
        </p:txBody>
      </p:sp>
      <p:sp>
        <p:nvSpPr>
          <p:cNvPr id="14338" name="Symbol zastępczy zawartości 17"/>
          <p:cNvSpPr>
            <a:spLocks noGrp="1"/>
          </p:cNvSpPr>
          <p:nvPr>
            <p:ph idx="4294967295"/>
          </p:nvPr>
        </p:nvSpPr>
        <p:spPr>
          <a:xfrm>
            <a:off x="71406" y="2214517"/>
            <a:ext cx="8858312" cy="4500631"/>
          </a:xfrm>
        </p:spPr>
        <p:txBody>
          <a:bodyPr>
            <a:noAutofit/>
          </a:bodyPr>
          <a:lstStyle/>
          <a:p>
            <a:r>
              <a:rPr lang="en-GB" sz="2200" b="1" dirty="0" smtClean="0"/>
              <a:t>Green </a:t>
            </a:r>
            <a:r>
              <a:rPr lang="en-GB" sz="2200" dirty="0" smtClean="0"/>
              <a:t>– of Poland’s sixteen </a:t>
            </a:r>
            <a:r>
              <a:rPr lang="en-GB" sz="2200" dirty="0" err="1" smtClean="0"/>
              <a:t>voivodeships</a:t>
            </a:r>
            <a:r>
              <a:rPr lang="en-GB" sz="2200" dirty="0" smtClean="0"/>
              <a:t>, ours has the most land under protection in the form of national parks or covered by </a:t>
            </a:r>
            <a:r>
              <a:rPr lang="en-GB" sz="2200" dirty="0" err="1" smtClean="0"/>
              <a:t>Natura</a:t>
            </a:r>
            <a:r>
              <a:rPr lang="en-GB" sz="2200" dirty="0" smtClean="0"/>
              <a:t> 2000, a high proportion of the region’s area consists of forests, and we have the lowest population density in the country. In both Poland and Europe as a whole, </a:t>
            </a:r>
            <a:r>
              <a:rPr lang="en-GB" sz="2200" dirty="0" err="1" smtClean="0"/>
              <a:t>Podlaskie</a:t>
            </a:r>
            <a:r>
              <a:rPr lang="en-GB" sz="2200" dirty="0" smtClean="0"/>
              <a:t> is considered a “green land” and this perception of the region as being exceptional and unique is something which should be perpetuated as a basis for developing green (ecological) specialisations.</a:t>
            </a:r>
            <a:endParaRPr lang="pl-PL" sz="2200" dirty="0" smtClean="0"/>
          </a:p>
          <a:p>
            <a:r>
              <a:rPr lang="en-GB" sz="2200" dirty="0" smtClean="0"/>
              <a:t>The European Union and the communities of its member states are showing an increasing sensitivity to environmental and climatic matters. Of increasing significance are the ability to turn policies green, possibilities </a:t>
            </a:r>
            <a:r>
              <a:rPr lang="en-GB" sz="2200" b="1" dirty="0" smtClean="0">
                <a:solidFill>
                  <a:srgbClr val="00B050"/>
                </a:solidFill>
              </a:rPr>
              <a:t>to develop green innovations and the shaping of greener services. </a:t>
            </a:r>
            <a:r>
              <a:rPr lang="en-GB" sz="2200" dirty="0" smtClean="0"/>
              <a:t>Our region can make use of these opportunities as a major development attribute.   </a:t>
            </a:r>
            <a:endParaRPr lang="pl-PL" sz="2200" dirty="0" smtClean="0"/>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71414"/>
            <a:ext cx="8229600" cy="1143000"/>
          </a:xfrm>
        </p:spPr>
        <p:txBody>
          <a:bodyPr>
            <a:noAutofit/>
          </a:bodyPr>
          <a:lstStyle/>
          <a:p>
            <a:r>
              <a:rPr lang="pl-PL" sz="3600" b="1" dirty="0" smtClean="0"/>
              <a:t>Podlaskie r</a:t>
            </a:r>
            <a:r>
              <a:rPr lang="en-GB" sz="3600" b="1" dirty="0" err="1" smtClean="0"/>
              <a:t>ural</a:t>
            </a:r>
            <a:r>
              <a:rPr lang="en-GB" sz="3600" b="1" dirty="0" smtClean="0"/>
              <a:t> areas</a:t>
            </a:r>
            <a:endParaRPr lang="pl-PL" sz="3600" dirty="0"/>
          </a:p>
        </p:txBody>
      </p:sp>
      <p:pic>
        <p:nvPicPr>
          <p:cNvPr id="2053" name="Obraz 3"/>
          <p:cNvPicPr>
            <a:picLocks noChangeAspect="1" noChangeArrowheads="1"/>
          </p:cNvPicPr>
          <p:nvPr/>
        </p:nvPicPr>
        <p:blipFill>
          <a:blip r:embed="rId2" cstate="print"/>
          <a:srcRect/>
          <a:stretch>
            <a:fillRect/>
          </a:stretch>
        </p:blipFill>
        <p:spPr bwMode="auto">
          <a:xfrm>
            <a:off x="2842669" y="857233"/>
            <a:ext cx="3968056" cy="5572163"/>
          </a:xfrm>
          <a:prstGeom prst="rect">
            <a:avLst/>
          </a:prstGeom>
          <a:noFill/>
        </p:spPr>
      </p:pic>
      <p:sp>
        <p:nvSpPr>
          <p:cNvPr id="2054" name="Rectangle 6"/>
          <p:cNvSpPr>
            <a:spLocks noChangeArrowheads="1"/>
          </p:cNvSpPr>
          <p:nvPr/>
        </p:nvSpPr>
        <p:spPr bwMode="auto">
          <a:xfrm>
            <a:off x="0" y="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000" b="1" i="0" u="none" strike="noStrike" cap="none" normalizeH="0" baseline="0" smtClean="0">
                <a:ln>
                  <a:noFill/>
                </a:ln>
                <a:solidFill>
                  <a:schemeClr val="tx1"/>
                </a:solidFill>
                <a:effectLst/>
                <a:latin typeface="Franklin Gothic Book" pitchFamily="34" charset="0"/>
                <a:ea typeface="Times New Roman" pitchFamily="18" charset="0"/>
                <a:cs typeface="Times New Roman" pitchFamily="18" charset="0"/>
              </a:rPr>
              <a:t>M</a:t>
            </a:r>
            <a:r>
              <a:rPr kumimoji="0" lang="pl-PL" sz="1000" b="1" i="0" u="none" strike="noStrike" cap="none" normalizeH="0" baseline="0" smtClean="0" bmk="">
                <a:ln>
                  <a:noFill/>
                </a:ln>
                <a:solidFill>
                  <a:schemeClr val="tx1"/>
                </a:solidFill>
                <a:effectLst/>
                <a:latin typeface="Franklin Gothic Book" pitchFamily="34" charset="0"/>
                <a:ea typeface="Times New Roman" pitchFamily="18" charset="0"/>
                <a:cs typeface="Times New Roman" pitchFamily="18" charset="0"/>
              </a:rPr>
              <a:t>ap </a:t>
            </a:r>
            <a:r>
              <a:rPr kumimoji="0" lang="pl-PL" sz="1000" b="1" i="0" u="none" strike="noStrike" cap="none" normalizeH="0" baseline="0" smtClean="0" bmk="_Ref341629248">
                <a:ln>
                  <a:noFill/>
                </a:ln>
                <a:solidFill>
                  <a:schemeClr val="tx1"/>
                </a:solidFill>
                <a:effectLst/>
                <a:latin typeface="Franklin Gothic Book" pitchFamily="34" charset="0"/>
                <a:ea typeface="Times New Roman" pitchFamily="18" charset="0"/>
                <a:cs typeface="Times New Roman" pitchFamily="18" charset="0"/>
              </a:rPr>
              <a:t>17</a:t>
            </a:r>
            <a:r>
              <a:rPr kumimoji="0" lang="pl-PL" sz="1000" b="1" i="0" u="none" strike="noStrike" cap="none" normalizeH="0" baseline="0" smtClean="0">
                <a:ln>
                  <a:noFill/>
                </a:ln>
                <a:solidFill>
                  <a:schemeClr val="tx1"/>
                </a:solidFill>
                <a:effectLst/>
                <a:latin typeface="Franklin Gothic Book" pitchFamily="34" charset="0"/>
                <a:ea typeface="Times New Roman" pitchFamily="18" charset="0"/>
                <a:cs typeface="Times New Roman" pitchFamily="18" charset="0"/>
              </a:rPr>
              <a:t>. Rural areas</a:t>
            </a:r>
            <a:endParaRPr kumimoji="0" lang="pl-PL"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pole tekstowe 8"/>
          <p:cNvSpPr txBox="1"/>
          <p:nvPr/>
        </p:nvSpPr>
        <p:spPr>
          <a:xfrm>
            <a:off x="85118" y="5441122"/>
            <a:ext cx="2843808" cy="1631216"/>
          </a:xfrm>
          <a:prstGeom prst="rect">
            <a:avLst/>
          </a:prstGeom>
          <a:noFill/>
        </p:spPr>
        <p:txBody>
          <a:bodyPr wrap="square" rtlCol="0">
            <a:spAutoFit/>
          </a:bodyPr>
          <a:lstStyle/>
          <a:p>
            <a:pPr algn="r"/>
            <a:r>
              <a:rPr lang="pl-PL" sz="1600" dirty="0" err="1" smtClean="0"/>
              <a:t>Rural</a:t>
            </a:r>
            <a:r>
              <a:rPr lang="pl-PL" sz="1600" dirty="0" smtClean="0"/>
              <a:t> </a:t>
            </a:r>
            <a:r>
              <a:rPr lang="pl-PL" sz="1600" dirty="0" err="1" smtClean="0"/>
              <a:t>areas</a:t>
            </a:r>
            <a:endParaRPr lang="pl-PL" sz="1600" dirty="0" smtClean="0"/>
          </a:p>
          <a:p>
            <a:pPr algn="r"/>
            <a:r>
              <a:rPr lang="pl-PL" sz="1600" dirty="0" err="1" smtClean="0"/>
              <a:t>Towns</a:t>
            </a:r>
            <a:r>
              <a:rPr lang="pl-PL" sz="1600" dirty="0" smtClean="0"/>
              <a:t> and </a:t>
            </a:r>
            <a:r>
              <a:rPr lang="pl-PL" sz="1600" dirty="0" err="1" smtClean="0"/>
              <a:t>urban</a:t>
            </a:r>
            <a:r>
              <a:rPr lang="pl-PL" sz="1600" dirty="0" smtClean="0"/>
              <a:t>/</a:t>
            </a:r>
            <a:r>
              <a:rPr lang="pl-PL" sz="1600" dirty="0" err="1" smtClean="0"/>
              <a:t>rural</a:t>
            </a:r>
            <a:r>
              <a:rPr lang="pl-PL" sz="1600" dirty="0" smtClean="0"/>
              <a:t> </a:t>
            </a:r>
            <a:r>
              <a:rPr lang="pl-PL" sz="1600" dirty="0" err="1" smtClean="0"/>
              <a:t>communes</a:t>
            </a:r>
            <a:r>
              <a:rPr lang="pl-PL" sz="1600" dirty="0" smtClean="0"/>
              <a:t> </a:t>
            </a:r>
            <a:r>
              <a:rPr lang="pl-PL" sz="1600" dirty="0" err="1" smtClean="0"/>
              <a:t>with</a:t>
            </a:r>
            <a:r>
              <a:rPr lang="pl-PL" sz="1600" dirty="0" smtClean="0"/>
              <a:t> </a:t>
            </a:r>
            <a:r>
              <a:rPr lang="pl-PL" sz="1600" dirty="0" err="1" smtClean="0"/>
              <a:t>towns</a:t>
            </a:r>
            <a:r>
              <a:rPr lang="pl-PL" sz="1600" dirty="0" smtClean="0"/>
              <a:t> of </a:t>
            </a:r>
            <a:r>
              <a:rPr lang="pl-PL" sz="1600" dirty="0" err="1" smtClean="0"/>
              <a:t>over</a:t>
            </a:r>
            <a:r>
              <a:rPr lang="pl-PL" sz="1600" dirty="0" smtClean="0"/>
              <a:t> 5,000 </a:t>
            </a:r>
            <a:r>
              <a:rPr lang="pl-PL" sz="1600" dirty="0" err="1" smtClean="0"/>
              <a:t>inhabitants</a:t>
            </a:r>
            <a:endParaRPr lang="pl-PL" sz="1600" dirty="0" smtClean="0"/>
          </a:p>
          <a:p>
            <a:pPr algn="r"/>
            <a:r>
              <a:rPr lang="pl-PL" dirty="0" smtClean="0"/>
              <a:t> </a:t>
            </a:r>
          </a:p>
          <a:p>
            <a:pPr algn="r"/>
            <a:endParaRPr lang="pl-PL"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
            </a:r>
            <a:br>
              <a:rPr lang="pl-PL" b="1" dirty="0" smtClean="0"/>
            </a:br>
            <a:r>
              <a:rPr lang="pl-PL" b="1" dirty="0" smtClean="0"/>
              <a:t>S</a:t>
            </a:r>
            <a:r>
              <a:rPr lang="en-US" b="1" dirty="0" err="1" smtClean="0"/>
              <a:t>trategic</a:t>
            </a:r>
            <a:r>
              <a:rPr lang="pl-PL" b="1" dirty="0" smtClean="0"/>
              <a:t> </a:t>
            </a:r>
            <a:r>
              <a:rPr lang="en-US" b="1" dirty="0" err="1" smtClean="0"/>
              <a:t>oportunity</a:t>
            </a:r>
            <a:r>
              <a:rPr lang="pl-PL" b="1" dirty="0" smtClean="0"/>
              <a:t> -</a:t>
            </a:r>
            <a:r>
              <a:rPr lang="en-GB" b="1" dirty="0" smtClean="0"/>
              <a:t>high quality foodstuffs</a:t>
            </a:r>
            <a:r>
              <a:rPr lang="pl-PL" dirty="0" smtClean="0"/>
              <a:t/>
            </a:r>
            <a:br>
              <a:rPr lang="pl-PL" dirty="0" smtClean="0"/>
            </a:br>
            <a:endParaRPr lang="pl-PL" dirty="0"/>
          </a:p>
        </p:txBody>
      </p:sp>
      <p:sp>
        <p:nvSpPr>
          <p:cNvPr id="3" name="Symbol zastępczy zawartości 2"/>
          <p:cNvSpPr>
            <a:spLocks noGrp="1"/>
          </p:cNvSpPr>
          <p:nvPr>
            <p:ph idx="1"/>
          </p:nvPr>
        </p:nvSpPr>
        <p:spPr/>
        <p:txBody>
          <a:bodyPr/>
          <a:lstStyle/>
          <a:p>
            <a:pPr lvl="0"/>
            <a:r>
              <a:rPr lang="x-none" smtClean="0"/>
              <a:t>milk production</a:t>
            </a:r>
            <a:endParaRPr lang="pl-PL" dirty="0" smtClean="0"/>
          </a:p>
          <a:p>
            <a:pPr lvl="0"/>
            <a:r>
              <a:rPr lang="x-none" smtClean="0"/>
              <a:t>food industry including ecological processing </a:t>
            </a:r>
            <a:endParaRPr lang="pl-PL" dirty="0" smtClean="0"/>
          </a:p>
          <a:p>
            <a:pPr lvl="0"/>
            <a:r>
              <a:rPr lang="x-none" smtClean="0"/>
              <a:t>production of agricultural machinery</a:t>
            </a:r>
            <a:endParaRPr lang="pl-PL" dirty="0" smtClean="0"/>
          </a:p>
          <a:p>
            <a:pPr lvl="0"/>
            <a:r>
              <a:rPr lang="x-none" smtClean="0"/>
              <a:t>traditional products </a:t>
            </a:r>
            <a:endParaRPr lang="pl-PL" dirty="0" smtClean="0"/>
          </a:p>
          <a:p>
            <a:pPr lvl="0"/>
            <a:r>
              <a:rPr lang="x-none" smtClean="0"/>
              <a:t>ecological agriculture</a:t>
            </a:r>
            <a:endParaRPr lang="pl-PL" dirty="0" smtClean="0"/>
          </a:p>
          <a:p>
            <a:endParaRPr lang="pl-PL"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616011"/>
            <a:ext cx="4254137" cy="2154436"/>
          </a:xfrm>
          <a:prstGeom prst="rect">
            <a:avLst/>
          </a:prstGeom>
          <a:noFill/>
        </p:spPr>
        <p:txBody>
          <a:bodyPr wrap="square" rtlCol="0">
            <a:spAutoFit/>
          </a:bodyPr>
          <a:lstStyle/>
          <a:p>
            <a:pPr algn="ctr"/>
            <a:r>
              <a:rPr lang="en-US" sz="2800" i="1" dirty="0" smtClean="0"/>
              <a:t>European </a:t>
            </a:r>
            <a:r>
              <a:rPr lang="en-US" sz="2800" i="1" dirty="0" err="1" smtClean="0"/>
              <a:t>Cookmunity</a:t>
            </a:r>
            <a:endParaRPr lang="en-US" sz="2800" i="1" dirty="0" smtClean="0"/>
          </a:p>
          <a:p>
            <a:pPr algn="ctr"/>
            <a:endParaRPr lang="en-US" dirty="0"/>
          </a:p>
          <a:p>
            <a:pPr algn="ctr"/>
            <a:r>
              <a:rPr lang="en-US" dirty="0" smtClean="0"/>
              <a:t>Stefano Mancuso, Camilla </a:t>
            </a:r>
            <a:r>
              <a:rPr lang="en-US" dirty="0" err="1" smtClean="0"/>
              <a:t>Pandolfi</a:t>
            </a:r>
            <a:endParaRPr lang="en-US" dirty="0" smtClean="0"/>
          </a:p>
          <a:p>
            <a:pPr algn="ctr"/>
            <a:r>
              <a:rPr lang="en-US" sz="1400" i="1" dirty="0" smtClean="0">
                <a:hlinkClick r:id="rId3"/>
              </a:rPr>
              <a:t>Stefano.mancuso@unifi.it</a:t>
            </a:r>
            <a:r>
              <a:rPr lang="en-US" sz="1400" i="1" dirty="0" smtClean="0"/>
              <a:t>, </a:t>
            </a:r>
            <a:r>
              <a:rPr lang="en-US" sz="1400" i="1" dirty="0" smtClean="0">
                <a:hlinkClick r:id="rId4"/>
              </a:rPr>
              <a:t>camilla.pandolfi@unifi.it</a:t>
            </a:r>
            <a:endParaRPr lang="en-US" sz="1400" i="1" dirty="0" smtClean="0"/>
          </a:p>
          <a:p>
            <a:pPr algn="ctr"/>
            <a:endParaRPr lang="en-US" sz="1400" i="1" dirty="0" smtClean="0"/>
          </a:p>
          <a:p>
            <a:pPr algn="ctr"/>
            <a:r>
              <a:rPr lang="it-IT" sz="1400" i="1" dirty="0" err="1" smtClean="0"/>
              <a:t>Department</a:t>
            </a:r>
            <a:r>
              <a:rPr lang="it-IT" sz="1400" i="1" dirty="0" smtClean="0"/>
              <a:t> of </a:t>
            </a:r>
            <a:r>
              <a:rPr lang="it-IT" sz="1400" i="1" dirty="0" err="1" smtClean="0"/>
              <a:t>Agrifood</a:t>
            </a:r>
            <a:r>
              <a:rPr lang="it-IT" sz="1400" i="1" dirty="0" smtClean="0"/>
              <a:t> and</a:t>
            </a:r>
          </a:p>
          <a:p>
            <a:pPr algn="ctr"/>
            <a:r>
              <a:rPr lang="it-IT" sz="1400" i="1" dirty="0" err="1" smtClean="0"/>
              <a:t>Environmental</a:t>
            </a:r>
            <a:r>
              <a:rPr lang="it-IT" sz="1400" i="1" dirty="0" smtClean="0"/>
              <a:t> Science</a:t>
            </a:r>
          </a:p>
          <a:p>
            <a:pPr algn="ctr"/>
            <a:r>
              <a:rPr lang="en-US" sz="1400" i="1" dirty="0" smtClean="0"/>
              <a:t>University of Florence</a:t>
            </a:r>
            <a:endParaRPr lang="en-US" sz="1400" i="1" dirty="0"/>
          </a:p>
        </p:txBody>
      </p:sp>
      <p:pic>
        <p:nvPicPr>
          <p:cNvPr id="5" name="Immagine 2" descr="ital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16000" y="4819379"/>
            <a:ext cx="2362200" cy="1694268"/>
          </a:xfrm>
          <a:prstGeom prst="rect">
            <a:avLst/>
          </a:prstGeom>
        </p:spPr>
      </p:pic>
      <p:pic>
        <p:nvPicPr>
          <p:cNvPr id="6" name="Picture 5" descr="Logo OD2013 horiz"/>
          <p:cNvPicPr/>
          <p:nvPr/>
        </p:nvPicPr>
        <p:blipFill>
          <a:blip r:embed="rId6" cstate="print"/>
          <a:srcRect/>
          <a:stretch>
            <a:fillRect/>
          </a:stretch>
        </p:blipFill>
        <p:spPr bwMode="auto">
          <a:xfrm>
            <a:off x="1" y="1"/>
            <a:ext cx="4368800" cy="889000"/>
          </a:xfrm>
          <a:prstGeom prst="rect">
            <a:avLst/>
          </a:prstGeom>
          <a:noFill/>
          <a:ln w="9525">
            <a:noFill/>
            <a:miter lim="800000"/>
            <a:headEnd/>
            <a:tailEnd/>
          </a:ln>
        </p:spPr>
      </p:pic>
      <p:pic>
        <p:nvPicPr>
          <p:cNvPr id="7" name="Picture 6" descr="01.jp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368800" y="0"/>
            <a:ext cx="4762500" cy="6845300"/>
          </a:xfrm>
          <a:prstGeom prst="rect">
            <a:avLst/>
          </a:prstGeom>
        </p:spPr>
      </p:pic>
    </p:spTree>
    <p:extLst>
      <p:ext uri="{BB962C8B-B14F-4D97-AF65-F5344CB8AC3E}">
        <p14:creationId xmlns="" xmlns:p14="http://schemas.microsoft.com/office/powerpoint/2010/main" val="2638388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2.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49" y="0"/>
            <a:ext cx="4876800" cy="6858000"/>
          </a:xfrm>
          <a:prstGeom prst="rect">
            <a:avLst/>
          </a:prstGeom>
        </p:spPr>
      </p:pic>
      <p:sp>
        <p:nvSpPr>
          <p:cNvPr id="5" name="TextBox 4"/>
          <p:cNvSpPr txBox="1"/>
          <p:nvPr/>
        </p:nvSpPr>
        <p:spPr>
          <a:xfrm>
            <a:off x="4883649" y="2299762"/>
            <a:ext cx="4260351" cy="5078314"/>
          </a:xfrm>
          <a:prstGeom prst="rect">
            <a:avLst/>
          </a:prstGeom>
          <a:noFill/>
        </p:spPr>
        <p:txBody>
          <a:bodyPr wrap="square" rtlCol="0">
            <a:spAutoFit/>
          </a:bodyPr>
          <a:lstStyle/>
          <a:p>
            <a:r>
              <a:rPr lang="en-US" dirty="0" smtClean="0"/>
              <a:t>Researchers, chefs, food scientists, agriculturist, nutritionist and stake holders </a:t>
            </a:r>
          </a:p>
          <a:p>
            <a:endParaRPr lang="en-US" dirty="0" smtClean="0"/>
          </a:p>
          <a:p>
            <a:r>
              <a:rPr lang="en-US" dirty="0" smtClean="0"/>
              <a:t>Through the change in the cookery and the culinary habits intend to change and improve:</a:t>
            </a:r>
          </a:p>
          <a:p>
            <a:endParaRPr lang="en-US" dirty="0" smtClean="0"/>
          </a:p>
          <a:p>
            <a:pPr marL="800100" lvl="1" indent="-342900">
              <a:buFont typeface="+mj-lt"/>
              <a:buAutoNum type="arabicPeriod"/>
            </a:pPr>
            <a:r>
              <a:rPr lang="en-US" dirty="0" smtClean="0"/>
              <a:t>Health</a:t>
            </a:r>
          </a:p>
          <a:p>
            <a:pPr marL="800100" lvl="1" indent="-342900">
              <a:buFont typeface="+mj-lt"/>
              <a:buAutoNum type="arabicPeriod"/>
            </a:pPr>
            <a:r>
              <a:rPr lang="en-US" dirty="0" smtClean="0"/>
              <a:t>Economy</a:t>
            </a:r>
          </a:p>
          <a:p>
            <a:pPr marL="800100" lvl="1" indent="-342900">
              <a:buFont typeface="+mj-lt"/>
              <a:buAutoNum type="arabicPeriod"/>
            </a:pPr>
            <a:r>
              <a:rPr lang="en-US" dirty="0" smtClean="0"/>
              <a:t>Environment </a:t>
            </a:r>
          </a:p>
          <a:p>
            <a:endParaRPr lang="en-US" dirty="0" smtClean="0"/>
          </a:p>
          <a:p>
            <a:endParaRPr lang="en-US" dirty="0"/>
          </a:p>
          <a:p>
            <a:r>
              <a:rPr lang="en-US" dirty="0" smtClean="0"/>
              <a:t>The creation of a food culture that </a:t>
            </a:r>
            <a:r>
              <a:rPr lang="en-US" b="1" dirty="0" smtClean="0"/>
              <a:t>respects the environment and human health</a:t>
            </a:r>
          </a:p>
          <a:p>
            <a:endParaRPr lang="en-US" dirty="0"/>
          </a:p>
          <a:p>
            <a:endParaRPr lang="en-US" dirty="0"/>
          </a:p>
          <a:p>
            <a:endParaRPr lang="en-US" dirty="0" smtClean="0"/>
          </a:p>
          <a:p>
            <a:endParaRPr lang="en-US" dirty="0"/>
          </a:p>
        </p:txBody>
      </p:sp>
      <p:sp>
        <p:nvSpPr>
          <p:cNvPr id="7" name="Rectangle 6"/>
          <p:cNvSpPr/>
          <p:nvPr/>
        </p:nvSpPr>
        <p:spPr>
          <a:xfrm>
            <a:off x="342900" y="5997138"/>
            <a:ext cx="4279900" cy="646331"/>
          </a:xfrm>
          <a:prstGeom prst="rect">
            <a:avLst/>
          </a:prstGeom>
        </p:spPr>
        <p:txBody>
          <a:bodyPr wrap="square">
            <a:spAutoFit/>
          </a:bodyPr>
          <a:lstStyle/>
          <a:p>
            <a:pPr>
              <a:defRPr/>
            </a:pPr>
            <a:r>
              <a:rPr lang="en-US" dirty="0" smtClean="0">
                <a:solidFill>
                  <a:schemeClr val="bg1"/>
                </a:solidFill>
              </a:rPr>
              <a:t>“Eating </a:t>
            </a:r>
            <a:r>
              <a:rPr lang="en-US" dirty="0">
                <a:solidFill>
                  <a:schemeClr val="bg1"/>
                </a:solidFill>
              </a:rPr>
              <a:t>is an agricultural </a:t>
            </a:r>
            <a:r>
              <a:rPr lang="en-US" dirty="0" smtClean="0">
                <a:solidFill>
                  <a:schemeClr val="bg1"/>
                </a:solidFill>
              </a:rPr>
              <a:t>act” </a:t>
            </a:r>
            <a:r>
              <a:rPr lang="en-US" baseline="-25000" dirty="0">
                <a:solidFill>
                  <a:schemeClr val="bg1"/>
                </a:solidFill>
              </a:rPr>
              <a:t>Wendell Berry </a:t>
            </a:r>
            <a:endParaRPr lang="en-US" baseline="-25000" dirty="0" smtClean="0">
              <a:solidFill>
                <a:schemeClr val="bg1"/>
              </a:solidFill>
            </a:endParaRPr>
          </a:p>
          <a:p>
            <a:pPr>
              <a:defRPr/>
            </a:pPr>
            <a:r>
              <a:rPr lang="en-US" dirty="0" smtClean="0">
                <a:solidFill>
                  <a:schemeClr val="bg1"/>
                </a:solidFill>
              </a:rPr>
              <a:t>“</a:t>
            </a:r>
            <a:r>
              <a:rPr lang="en-US" dirty="0">
                <a:solidFill>
                  <a:schemeClr val="bg1"/>
                </a:solidFill>
              </a:rPr>
              <a:t>It’s a political act as well</a:t>
            </a:r>
            <a:r>
              <a:rPr lang="en-US" dirty="0" smtClean="0">
                <a:solidFill>
                  <a:schemeClr val="bg1"/>
                </a:solidFill>
              </a:rPr>
              <a:t>” </a:t>
            </a:r>
            <a:r>
              <a:rPr lang="en-US" baseline="-25000" dirty="0">
                <a:solidFill>
                  <a:schemeClr val="bg1"/>
                </a:solidFill>
              </a:rPr>
              <a:t>Michael </a:t>
            </a:r>
            <a:r>
              <a:rPr lang="en-US" baseline="-25000" dirty="0" err="1">
                <a:solidFill>
                  <a:schemeClr val="bg1"/>
                </a:solidFill>
              </a:rPr>
              <a:t>Pollan</a:t>
            </a:r>
            <a:r>
              <a:rPr lang="en-US" baseline="-25000" dirty="0">
                <a:solidFill>
                  <a:schemeClr val="bg1"/>
                </a:solidFill>
              </a:rPr>
              <a:t> </a:t>
            </a:r>
          </a:p>
        </p:txBody>
      </p:sp>
      <p:pic>
        <p:nvPicPr>
          <p:cNvPr id="9" name="Picture 8" descr="logo.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65750" y="0"/>
            <a:ext cx="3048000" cy="2311400"/>
          </a:xfrm>
          <a:prstGeom prst="rect">
            <a:avLst/>
          </a:prstGeom>
        </p:spPr>
      </p:pic>
    </p:spTree>
    <p:extLst>
      <p:ext uri="{BB962C8B-B14F-4D97-AF65-F5344CB8AC3E}">
        <p14:creationId xmlns="" xmlns:p14="http://schemas.microsoft.com/office/powerpoint/2010/main" val="795674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300" y="310278"/>
            <a:ext cx="3975100" cy="5632312"/>
          </a:xfrm>
          <a:prstGeom prst="rect">
            <a:avLst/>
          </a:prstGeom>
        </p:spPr>
        <p:txBody>
          <a:bodyPr wrap="square">
            <a:spAutoFit/>
          </a:bodyPr>
          <a:lstStyle/>
          <a:p>
            <a:r>
              <a:rPr lang="en-US" b="1" dirty="0" smtClean="0"/>
              <a:t>1 . Agriculture’s challenge of in the 21st century</a:t>
            </a:r>
          </a:p>
          <a:p>
            <a:endParaRPr lang="en-US" dirty="0"/>
          </a:p>
          <a:p>
            <a:endParaRPr lang="en-US" dirty="0"/>
          </a:p>
          <a:p>
            <a:r>
              <a:rPr lang="en-US" dirty="0" smtClean="0"/>
              <a:t>World population is expected to grow by over a third during the next 40 years (2050)</a:t>
            </a:r>
          </a:p>
          <a:p>
            <a:endParaRPr lang="en-US" dirty="0"/>
          </a:p>
          <a:p>
            <a:r>
              <a:rPr lang="en-US" dirty="0" smtClean="0"/>
              <a:t>HOW TO FEED THE POPULATION?</a:t>
            </a:r>
          </a:p>
          <a:p>
            <a:endParaRPr lang="en-US" dirty="0"/>
          </a:p>
          <a:p>
            <a:pPr marL="342900" indent="-342900">
              <a:buAutoNum type="arabicPeriod"/>
            </a:pPr>
            <a:r>
              <a:rPr lang="en-US" dirty="0" smtClean="0"/>
              <a:t>Reintroduction of neglected and underused crops</a:t>
            </a:r>
          </a:p>
          <a:p>
            <a:pPr marL="342900" indent="-342900">
              <a:buAutoNum type="arabicPeriod"/>
            </a:pPr>
            <a:endParaRPr lang="en-US" dirty="0" smtClean="0"/>
          </a:p>
          <a:p>
            <a:pPr marL="342900" indent="-342900">
              <a:buAutoNum type="arabicPeriod"/>
            </a:pPr>
            <a:r>
              <a:rPr lang="en-US" dirty="0" smtClean="0"/>
              <a:t>Introduction of new species</a:t>
            </a:r>
          </a:p>
          <a:p>
            <a:pPr marL="342900" indent="-342900">
              <a:buAutoNum type="arabicPeriod"/>
            </a:pPr>
            <a:endParaRPr lang="en-US" dirty="0" smtClean="0"/>
          </a:p>
          <a:p>
            <a:pPr marL="342900" indent="-342900">
              <a:buFontTx/>
              <a:buAutoNum type="arabicPeriod"/>
            </a:pPr>
            <a:r>
              <a:rPr lang="en-US" dirty="0" smtClean="0"/>
              <a:t>Functional foods - </a:t>
            </a:r>
            <a:r>
              <a:rPr lang="en-US" dirty="0" smtClean="0">
                <a:effectLst/>
              </a:rPr>
              <a:t>food given an additional function (often related to health-promotion or disease prevention - "vitamin-enriched" products)</a:t>
            </a:r>
          </a:p>
        </p:txBody>
      </p:sp>
      <p:pic>
        <p:nvPicPr>
          <p:cNvPr id="6" name="Picture 5" descr="03.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06900" y="0"/>
            <a:ext cx="4737100" cy="6858000"/>
          </a:xfrm>
          <a:prstGeom prst="rect">
            <a:avLst/>
          </a:prstGeom>
        </p:spPr>
      </p:pic>
    </p:spTree>
    <p:extLst>
      <p:ext uri="{BB962C8B-B14F-4D97-AF65-F5344CB8AC3E}">
        <p14:creationId xmlns="" xmlns:p14="http://schemas.microsoft.com/office/powerpoint/2010/main" val="2026536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435" y="784454"/>
            <a:ext cx="4284978" cy="5632312"/>
          </a:xfrm>
          <a:prstGeom prst="rect">
            <a:avLst/>
          </a:prstGeom>
        </p:spPr>
        <p:txBody>
          <a:bodyPr wrap="square">
            <a:spAutoFit/>
          </a:bodyPr>
          <a:lstStyle/>
          <a:p>
            <a:pPr algn="ctr"/>
            <a:r>
              <a:rPr lang="en-GB" dirty="0" smtClean="0"/>
              <a:t>Cigarettes </a:t>
            </a:r>
            <a:r>
              <a:rPr lang="en-US" dirty="0" smtClean="0"/>
              <a:t>–</a:t>
            </a:r>
            <a:r>
              <a:rPr lang="en-GB" dirty="0" smtClean="0"/>
              <a:t> Alcohol </a:t>
            </a:r>
          </a:p>
          <a:p>
            <a:pPr algn="ctr"/>
            <a:r>
              <a:rPr lang="en-GB" dirty="0" smtClean="0"/>
              <a:t> Unhealthy diet</a:t>
            </a:r>
          </a:p>
          <a:p>
            <a:pPr algn="ctr"/>
            <a:endParaRPr lang="en-US" dirty="0" smtClean="0"/>
          </a:p>
          <a:p>
            <a:r>
              <a:rPr lang="en-US" dirty="0" smtClean="0"/>
              <a:t>a</a:t>
            </a:r>
            <a:r>
              <a:rPr lang="en-GB" dirty="0" smtClean="0"/>
              <a:t>re proven to be the causes of many diseases, affecting human health and reducing significantly the life expectancy</a:t>
            </a:r>
          </a:p>
          <a:p>
            <a:endParaRPr lang="en-GB" dirty="0"/>
          </a:p>
          <a:p>
            <a:r>
              <a:rPr lang="en-US" dirty="0" smtClean="0"/>
              <a:t>Put considerable pressure on the budget of each country</a:t>
            </a:r>
            <a:endParaRPr lang="en-GB" dirty="0" smtClean="0"/>
          </a:p>
          <a:p>
            <a:endParaRPr lang="en-GB" dirty="0"/>
          </a:p>
          <a:p>
            <a:r>
              <a:rPr lang="en-GB" b="1" dirty="0" smtClean="0"/>
              <a:t>Health promoting campaigns </a:t>
            </a:r>
            <a:r>
              <a:rPr lang="en-GB" dirty="0" smtClean="0"/>
              <a:t>have increased the awareness on the risks linked to cigarettes and alcohol, and promoted a responsible use.</a:t>
            </a:r>
          </a:p>
          <a:p>
            <a:endParaRPr lang="en-GB" dirty="0"/>
          </a:p>
          <a:p>
            <a:r>
              <a:rPr lang="en-GB" dirty="0" smtClean="0"/>
              <a:t>Whereas changing the everyday diet it is more difficult because of its deeper cultural roots.</a:t>
            </a:r>
          </a:p>
          <a:p>
            <a:endParaRPr lang="en-GB" dirty="0"/>
          </a:p>
          <a:p>
            <a:endParaRPr lang="en-GB" dirty="0"/>
          </a:p>
        </p:txBody>
      </p:sp>
      <p:sp>
        <p:nvSpPr>
          <p:cNvPr id="14" name="TextBox 13"/>
          <p:cNvSpPr txBox="1"/>
          <p:nvPr/>
        </p:nvSpPr>
        <p:spPr>
          <a:xfrm>
            <a:off x="266700" y="259834"/>
            <a:ext cx="3788217" cy="369332"/>
          </a:xfrm>
          <a:prstGeom prst="rect">
            <a:avLst/>
          </a:prstGeom>
          <a:noFill/>
        </p:spPr>
        <p:txBody>
          <a:bodyPr wrap="none" rtlCol="0">
            <a:spAutoFit/>
          </a:bodyPr>
          <a:lstStyle/>
          <a:p>
            <a:r>
              <a:rPr lang="en-US" dirty="0" smtClean="0"/>
              <a:t>2</a:t>
            </a:r>
            <a:r>
              <a:rPr lang="en-US" b="1" dirty="0" smtClean="0"/>
              <a:t>. Food culture of the modern society</a:t>
            </a:r>
            <a:endParaRPr lang="en-US" b="1" dirty="0"/>
          </a:p>
        </p:txBody>
      </p:sp>
      <p:pic>
        <p:nvPicPr>
          <p:cNvPr id="2" name="Picture 1" descr="04.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33900" y="0"/>
            <a:ext cx="4610100" cy="6858000"/>
          </a:xfrm>
          <a:prstGeom prst="rect">
            <a:avLst/>
          </a:prstGeom>
        </p:spPr>
      </p:pic>
    </p:spTree>
    <p:extLst>
      <p:ext uri="{BB962C8B-B14F-4D97-AF65-F5344CB8AC3E}">
        <p14:creationId xmlns="" xmlns:p14="http://schemas.microsoft.com/office/powerpoint/2010/main" val="2749343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26" y="891953"/>
            <a:ext cx="4267187" cy="4801315"/>
          </a:xfrm>
          <a:prstGeom prst="rect">
            <a:avLst/>
          </a:prstGeom>
          <a:noFill/>
        </p:spPr>
        <p:txBody>
          <a:bodyPr wrap="square" rtlCol="0">
            <a:spAutoFit/>
          </a:bodyPr>
          <a:lstStyle/>
          <a:p>
            <a:r>
              <a:rPr lang="en-US" dirty="0"/>
              <a:t>The richness and cultural diversity of European countries are </a:t>
            </a:r>
            <a:r>
              <a:rPr lang="en-US" dirty="0" smtClean="0"/>
              <a:t>deeply </a:t>
            </a:r>
            <a:r>
              <a:rPr lang="en-US" dirty="0"/>
              <a:t>linked to the culinary heritage.</a:t>
            </a:r>
            <a:endParaRPr lang="it-IT" dirty="0"/>
          </a:p>
          <a:p>
            <a:r>
              <a:rPr lang="en-US" dirty="0"/>
              <a:t> </a:t>
            </a:r>
            <a:endParaRPr lang="en-US" dirty="0" smtClean="0"/>
          </a:p>
          <a:p>
            <a:r>
              <a:rPr lang="en-US" dirty="0"/>
              <a:t> </a:t>
            </a:r>
            <a:endParaRPr lang="it-IT" dirty="0"/>
          </a:p>
          <a:p>
            <a:r>
              <a:rPr lang="en-US" dirty="0"/>
              <a:t>A standardization of national cultures should not be the cost of Europe’s political and economic union.</a:t>
            </a:r>
            <a:endParaRPr lang="it-IT" dirty="0"/>
          </a:p>
          <a:p>
            <a:r>
              <a:rPr lang="it-IT" dirty="0"/>
              <a:t> </a:t>
            </a:r>
          </a:p>
          <a:p>
            <a:r>
              <a:rPr lang="en-US" dirty="0" smtClean="0"/>
              <a:t>New </a:t>
            </a:r>
            <a:r>
              <a:rPr lang="en-US" dirty="0"/>
              <a:t>emphasis should be put on the </a:t>
            </a:r>
            <a:r>
              <a:rPr lang="en-US" b="1" dirty="0"/>
              <a:t>regional </a:t>
            </a:r>
            <a:r>
              <a:rPr lang="en-US" b="1" dirty="0" smtClean="0"/>
              <a:t>traditions:</a:t>
            </a:r>
            <a:endParaRPr lang="it-IT" b="1" dirty="0"/>
          </a:p>
          <a:p>
            <a:r>
              <a:rPr lang="it-IT" dirty="0"/>
              <a:t> </a:t>
            </a:r>
          </a:p>
          <a:p>
            <a:pPr marL="285750" lvl="0" indent="-285750">
              <a:buFont typeface="Arial"/>
              <a:buChar char="•"/>
            </a:pPr>
            <a:r>
              <a:rPr lang="en-US" dirty="0" smtClean="0"/>
              <a:t>explored</a:t>
            </a:r>
            <a:r>
              <a:rPr lang="en-US" dirty="0"/>
              <a:t>,</a:t>
            </a:r>
            <a:endParaRPr lang="it-IT" dirty="0"/>
          </a:p>
          <a:p>
            <a:pPr marL="285750" lvl="0" indent="-285750">
              <a:buFont typeface="Arial"/>
              <a:buChar char="•"/>
            </a:pPr>
            <a:r>
              <a:rPr lang="en-US" dirty="0"/>
              <a:t>enhanced</a:t>
            </a:r>
            <a:endParaRPr lang="it-IT" dirty="0"/>
          </a:p>
          <a:p>
            <a:pPr marL="285750" lvl="0" indent="-285750">
              <a:buFont typeface="Arial"/>
              <a:buChar char="•"/>
            </a:pPr>
            <a:r>
              <a:rPr lang="en-US" dirty="0"/>
              <a:t>and enriched by new knowledge and skills</a:t>
            </a:r>
            <a:endParaRPr lang="it-IT" dirty="0"/>
          </a:p>
          <a:p>
            <a:pPr marL="285750" lvl="0" indent="-285750">
              <a:buFont typeface="Arial"/>
              <a:buChar char="•"/>
            </a:pPr>
            <a:r>
              <a:rPr lang="en-US" dirty="0"/>
              <a:t>passed down to </a:t>
            </a:r>
            <a:r>
              <a:rPr lang="en-US" b="1" dirty="0"/>
              <a:t>next generations.</a:t>
            </a:r>
            <a:endParaRPr lang="it-IT" dirty="0"/>
          </a:p>
        </p:txBody>
      </p:sp>
      <p:sp>
        <p:nvSpPr>
          <p:cNvPr id="6" name="TextBox 5"/>
          <p:cNvSpPr txBox="1"/>
          <p:nvPr/>
        </p:nvSpPr>
        <p:spPr>
          <a:xfrm>
            <a:off x="266700" y="259834"/>
            <a:ext cx="2435733" cy="369332"/>
          </a:xfrm>
          <a:prstGeom prst="rect">
            <a:avLst/>
          </a:prstGeom>
          <a:noFill/>
        </p:spPr>
        <p:txBody>
          <a:bodyPr wrap="none" rtlCol="0">
            <a:spAutoFit/>
          </a:bodyPr>
          <a:lstStyle/>
          <a:p>
            <a:r>
              <a:rPr lang="en-US" dirty="0" smtClean="0"/>
              <a:t>3</a:t>
            </a:r>
            <a:r>
              <a:rPr lang="en-US" b="1" dirty="0" smtClean="0"/>
              <a:t>. The culinary heritage</a:t>
            </a:r>
            <a:endParaRPr lang="en-US" b="1" dirty="0"/>
          </a:p>
        </p:txBody>
      </p:sp>
      <p:pic>
        <p:nvPicPr>
          <p:cNvPr id="2" name="Picture 1" descr="05.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15656" y="0"/>
            <a:ext cx="4728344" cy="6858000"/>
          </a:xfrm>
          <a:prstGeom prst="rect">
            <a:avLst/>
          </a:prstGeom>
        </p:spPr>
      </p:pic>
    </p:spTree>
    <p:extLst>
      <p:ext uri="{BB962C8B-B14F-4D97-AF65-F5344CB8AC3E}">
        <p14:creationId xmlns="" xmlns:p14="http://schemas.microsoft.com/office/powerpoint/2010/main" val="4261336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2427" y="326798"/>
            <a:ext cx="5186035" cy="369332"/>
          </a:xfrm>
          <a:prstGeom prst="rect">
            <a:avLst/>
          </a:prstGeom>
          <a:noFill/>
        </p:spPr>
        <p:txBody>
          <a:bodyPr wrap="none" rtlCol="0">
            <a:spAutoFit/>
          </a:bodyPr>
          <a:lstStyle/>
          <a:p>
            <a:r>
              <a:rPr lang="en-US" b="1" dirty="0" smtClean="0"/>
              <a:t>4. Increasing popularity of cooking shows and books</a:t>
            </a:r>
          </a:p>
        </p:txBody>
      </p:sp>
      <p:pic>
        <p:nvPicPr>
          <p:cNvPr id="3" name="Picture 2" descr="11.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0409" y="2755900"/>
            <a:ext cx="8420100" cy="4102100"/>
          </a:xfrm>
          <a:prstGeom prst="rect">
            <a:avLst/>
          </a:prstGeom>
        </p:spPr>
      </p:pic>
      <p:sp>
        <p:nvSpPr>
          <p:cNvPr id="29" name="Rectangle 28"/>
          <p:cNvSpPr/>
          <p:nvPr/>
        </p:nvSpPr>
        <p:spPr>
          <a:xfrm>
            <a:off x="202426" y="898436"/>
            <a:ext cx="8488083" cy="2031325"/>
          </a:xfrm>
          <a:prstGeom prst="rect">
            <a:avLst/>
          </a:prstGeom>
        </p:spPr>
        <p:txBody>
          <a:bodyPr wrap="square">
            <a:spAutoFit/>
          </a:bodyPr>
          <a:lstStyle/>
          <a:p>
            <a:r>
              <a:rPr lang="en-GB" dirty="0"/>
              <a:t>People are addicted to cookery </a:t>
            </a:r>
            <a:r>
              <a:rPr lang="en-GB" dirty="0" smtClean="0"/>
              <a:t>shows, and the art of cooking is attracting the media:</a:t>
            </a:r>
          </a:p>
          <a:p>
            <a:endParaRPr lang="en-GB" dirty="0" smtClean="0"/>
          </a:p>
          <a:p>
            <a:r>
              <a:rPr lang="en-GB" dirty="0" smtClean="0"/>
              <a:t>Cookery </a:t>
            </a:r>
            <a:r>
              <a:rPr lang="en-GB" dirty="0"/>
              <a:t>shows </a:t>
            </a:r>
            <a:r>
              <a:rPr lang="en-GB" dirty="0" smtClean="0"/>
              <a:t>are </a:t>
            </a:r>
            <a:r>
              <a:rPr lang="en-GB" dirty="0"/>
              <a:t>as addictive as the reality shows that earn top ratings among television channels</a:t>
            </a:r>
            <a:r>
              <a:rPr lang="it-IT" dirty="0"/>
              <a:t> </a:t>
            </a:r>
            <a:endParaRPr lang="en-GB" dirty="0" smtClean="0"/>
          </a:p>
          <a:p>
            <a:endParaRPr lang="en-GB" dirty="0" smtClean="0"/>
          </a:p>
          <a:p>
            <a:r>
              <a:rPr lang="en-GB" dirty="0" smtClean="0"/>
              <a:t>These </a:t>
            </a:r>
            <a:r>
              <a:rPr lang="en-GB" dirty="0"/>
              <a:t>give top ratings to the </a:t>
            </a:r>
            <a:r>
              <a:rPr lang="en-GB" dirty="0" smtClean="0"/>
              <a:t>channels and through </a:t>
            </a:r>
            <a:r>
              <a:rPr lang="en-GB" dirty="0"/>
              <a:t>these shows most of the chefs </a:t>
            </a:r>
            <a:r>
              <a:rPr lang="en-GB" dirty="0" smtClean="0"/>
              <a:t>have </a:t>
            </a:r>
            <a:r>
              <a:rPr lang="en-GB" dirty="0"/>
              <a:t>earned </a:t>
            </a:r>
            <a:r>
              <a:rPr lang="en-GB" dirty="0" smtClean="0"/>
              <a:t>popularit</a:t>
            </a:r>
            <a:r>
              <a:rPr lang="en-GB" dirty="0"/>
              <a:t>y</a:t>
            </a:r>
            <a:endParaRPr lang="en-US" dirty="0"/>
          </a:p>
        </p:txBody>
      </p:sp>
    </p:spTree>
    <p:extLst>
      <p:ext uri="{BB962C8B-B14F-4D97-AF65-F5344CB8AC3E}">
        <p14:creationId xmlns="" xmlns:p14="http://schemas.microsoft.com/office/powerpoint/2010/main" val="20827639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339398" y="4529207"/>
            <a:ext cx="1778000" cy="2328793"/>
          </a:xfrm>
          <a:prstGeom prst="rect">
            <a:avLst/>
          </a:prstGeom>
        </p:spPr>
      </p:pic>
      <p:sp>
        <p:nvSpPr>
          <p:cNvPr id="8" name="Rectangle 7"/>
          <p:cNvSpPr/>
          <p:nvPr/>
        </p:nvSpPr>
        <p:spPr>
          <a:xfrm>
            <a:off x="202427" y="973153"/>
            <a:ext cx="3837997" cy="3693319"/>
          </a:xfrm>
          <a:prstGeom prst="rect">
            <a:avLst/>
          </a:prstGeom>
        </p:spPr>
        <p:txBody>
          <a:bodyPr wrap="square">
            <a:spAutoFit/>
          </a:bodyPr>
          <a:lstStyle/>
          <a:p>
            <a:pPr>
              <a:defRPr/>
            </a:pPr>
            <a:r>
              <a:rPr lang="en-US" dirty="0"/>
              <a:t>New way of communication </a:t>
            </a:r>
            <a:r>
              <a:rPr lang="en-US" dirty="0" smtClean="0"/>
              <a:t>to change food habits.</a:t>
            </a:r>
          </a:p>
          <a:p>
            <a:pPr>
              <a:defRPr/>
            </a:pPr>
            <a:endParaRPr lang="en-US" dirty="0" smtClean="0"/>
          </a:p>
          <a:p>
            <a:pPr>
              <a:defRPr/>
            </a:pPr>
            <a:r>
              <a:rPr lang="en-US" dirty="0" smtClean="0"/>
              <a:t>They </a:t>
            </a:r>
            <a:r>
              <a:rPr lang="en-US" dirty="0"/>
              <a:t>can indeed modify the way we eat and </a:t>
            </a:r>
            <a:r>
              <a:rPr lang="en-US" dirty="0" smtClean="0"/>
              <a:t>consequently:</a:t>
            </a:r>
          </a:p>
          <a:p>
            <a:pPr>
              <a:defRPr/>
            </a:pPr>
            <a:endParaRPr lang="en-US" dirty="0"/>
          </a:p>
          <a:p>
            <a:pPr marL="285750" indent="-285750">
              <a:buFontTx/>
              <a:buChar char="-"/>
              <a:defRPr/>
            </a:pPr>
            <a:r>
              <a:rPr lang="en-US" dirty="0" smtClean="0"/>
              <a:t>Promote wellness</a:t>
            </a:r>
          </a:p>
          <a:p>
            <a:pPr marL="285750" indent="-285750">
              <a:buFontTx/>
              <a:buChar char="-"/>
              <a:defRPr/>
            </a:pPr>
            <a:r>
              <a:rPr lang="en-US" dirty="0" smtClean="0"/>
              <a:t>introduce new &amp; neglected species, functional food </a:t>
            </a:r>
          </a:p>
          <a:p>
            <a:pPr marL="285750" indent="-285750">
              <a:buFontTx/>
              <a:buChar char="-"/>
              <a:defRPr/>
            </a:pPr>
            <a:r>
              <a:rPr lang="en-US" dirty="0" smtClean="0"/>
              <a:t>Promote regional traditions</a:t>
            </a:r>
          </a:p>
          <a:p>
            <a:pPr marL="285750" indent="-285750">
              <a:buFontTx/>
              <a:buChar char="-"/>
              <a:defRPr/>
            </a:pPr>
            <a:r>
              <a:rPr lang="en-US" dirty="0" smtClean="0"/>
              <a:t>Modify </a:t>
            </a:r>
            <a:r>
              <a:rPr lang="en-US" dirty="0"/>
              <a:t>the </a:t>
            </a:r>
            <a:r>
              <a:rPr lang="en-US" dirty="0" smtClean="0"/>
              <a:t>agricultural </a:t>
            </a:r>
            <a:r>
              <a:rPr lang="en-US" dirty="0"/>
              <a:t>and food </a:t>
            </a:r>
            <a:r>
              <a:rPr lang="en-US" dirty="0" smtClean="0"/>
              <a:t>policies</a:t>
            </a:r>
            <a:r>
              <a:rPr lang="en-US" dirty="0"/>
              <a:t>. </a:t>
            </a:r>
            <a:endParaRPr lang="en-US" dirty="0" smtClean="0"/>
          </a:p>
          <a:p>
            <a:pPr marL="285750" indent="-285750">
              <a:buFontTx/>
              <a:buChar char="-"/>
              <a:defRPr/>
            </a:pPr>
            <a:endParaRPr lang="en-US" dirty="0"/>
          </a:p>
        </p:txBody>
      </p:sp>
      <p:sp>
        <p:nvSpPr>
          <p:cNvPr id="7" name="TextBox 6"/>
          <p:cNvSpPr txBox="1"/>
          <p:nvPr/>
        </p:nvSpPr>
        <p:spPr>
          <a:xfrm>
            <a:off x="202427" y="326798"/>
            <a:ext cx="1292842" cy="369332"/>
          </a:xfrm>
          <a:prstGeom prst="rect">
            <a:avLst/>
          </a:prstGeom>
          <a:noFill/>
        </p:spPr>
        <p:txBody>
          <a:bodyPr wrap="none" rtlCol="0">
            <a:spAutoFit/>
          </a:bodyPr>
          <a:lstStyle/>
          <a:p>
            <a:r>
              <a:rPr lang="en-US" b="1" dirty="0">
                <a:solidFill>
                  <a:srgbClr val="7F7F7F"/>
                </a:solidFill>
              </a:rPr>
              <a:t>5</a:t>
            </a:r>
            <a:r>
              <a:rPr lang="en-US" b="1" dirty="0" smtClean="0">
                <a:solidFill>
                  <a:srgbClr val="7F7F7F"/>
                </a:solidFill>
              </a:rPr>
              <a:t>. New tool</a:t>
            </a:r>
          </a:p>
        </p:txBody>
      </p:sp>
      <p:pic>
        <p:nvPicPr>
          <p:cNvPr id="4" name="Picture 3" descr="06.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17398" y="0"/>
            <a:ext cx="5026602" cy="6858000"/>
          </a:xfrm>
          <a:prstGeom prst="rect">
            <a:avLst/>
          </a:prstGeom>
        </p:spPr>
      </p:pic>
    </p:spTree>
    <p:extLst>
      <p:ext uri="{BB962C8B-B14F-4D97-AF65-F5344CB8AC3E}">
        <p14:creationId xmlns="" xmlns:p14="http://schemas.microsoft.com/office/powerpoint/2010/main" val="1580775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880235" y="170898"/>
            <a:ext cx="7427912" cy="519113"/>
          </a:xfrm>
          <a:prstGeom prst="rect">
            <a:avLst/>
          </a:prstGeom>
          <a:noFill/>
          <a:ln w="9525">
            <a:noFill/>
            <a:miter lim="800000"/>
            <a:headEnd/>
            <a:tailEnd/>
          </a:ln>
        </p:spPr>
        <p:txBody>
          <a:bodyPr wrap="none">
            <a:spAutoFit/>
          </a:bodyPr>
          <a:lstStyle/>
          <a:p>
            <a:r>
              <a:rPr lang="en-GB" sz="2800" b="1" u="sng" dirty="0">
                <a:solidFill>
                  <a:srgbClr val="008080"/>
                </a:solidFill>
              </a:rPr>
              <a:t>Global Meat and Dairy Demand 2000 - 2050</a:t>
            </a:r>
          </a:p>
        </p:txBody>
      </p:sp>
      <p:sp>
        <p:nvSpPr>
          <p:cNvPr id="52227" name="Rectangle 3"/>
          <p:cNvSpPr>
            <a:spLocks noChangeArrowheads="1"/>
          </p:cNvSpPr>
          <p:nvPr/>
        </p:nvSpPr>
        <p:spPr bwMode="auto">
          <a:xfrm>
            <a:off x="236262" y="1026146"/>
            <a:ext cx="9864725" cy="4819781"/>
          </a:xfrm>
          <a:prstGeom prst="rect">
            <a:avLst/>
          </a:prstGeom>
          <a:noFill/>
          <a:ln w="9525">
            <a:noFill/>
            <a:miter lim="800000"/>
            <a:headEnd/>
            <a:tailEnd/>
          </a:ln>
        </p:spPr>
        <p:txBody>
          <a:bodyPr>
            <a:spAutoFit/>
          </a:bodyPr>
          <a:lstStyle/>
          <a:p>
            <a:pPr>
              <a:spcBef>
                <a:spcPct val="20000"/>
              </a:spcBef>
            </a:pPr>
            <a:r>
              <a:rPr lang="en-US" b="1" dirty="0">
                <a:solidFill>
                  <a:srgbClr val="006600"/>
                </a:solidFill>
              </a:rPr>
              <a:t>                              </a:t>
            </a:r>
            <a:r>
              <a:rPr lang="en-US" sz="2400" b="1" dirty="0">
                <a:solidFill>
                  <a:srgbClr val="006600"/>
                </a:solidFill>
              </a:rPr>
              <a:t>                 </a:t>
            </a:r>
            <a:r>
              <a:rPr lang="en-US" sz="2400" b="1" dirty="0" smtClean="0">
                <a:solidFill>
                  <a:srgbClr val="006600"/>
                </a:solidFill>
              </a:rPr>
              <a:t>                          </a:t>
            </a:r>
            <a:r>
              <a:rPr lang="en-US" sz="2400" b="1" u="sng" dirty="0">
                <a:solidFill>
                  <a:srgbClr val="006600"/>
                </a:solidFill>
              </a:rPr>
              <a:t>2000</a:t>
            </a:r>
            <a:r>
              <a:rPr lang="en-US" sz="2400" b="1" dirty="0">
                <a:solidFill>
                  <a:srgbClr val="006600"/>
                </a:solidFill>
              </a:rPr>
              <a:t>                </a:t>
            </a:r>
            <a:r>
              <a:rPr lang="en-US" sz="2400" b="1" dirty="0" smtClean="0">
                <a:solidFill>
                  <a:srgbClr val="006600"/>
                </a:solidFill>
              </a:rPr>
              <a:t>      </a:t>
            </a:r>
            <a:r>
              <a:rPr lang="en-US" sz="2400" b="1" u="sng" dirty="0">
                <a:solidFill>
                  <a:srgbClr val="006600"/>
                </a:solidFill>
              </a:rPr>
              <a:t>2050</a:t>
            </a:r>
          </a:p>
          <a:p>
            <a:pPr>
              <a:spcBef>
                <a:spcPct val="20000"/>
              </a:spcBef>
            </a:pPr>
            <a:r>
              <a:rPr lang="en-US" sz="2400" b="1" dirty="0">
                <a:solidFill>
                  <a:srgbClr val="006600"/>
                </a:solidFill>
              </a:rPr>
              <a:t>                                                        </a:t>
            </a:r>
            <a:r>
              <a:rPr lang="en-US" sz="2400" b="1" dirty="0" smtClean="0">
                <a:solidFill>
                  <a:srgbClr val="006600"/>
                </a:solidFill>
              </a:rPr>
              <a:t>     (</a:t>
            </a:r>
            <a:r>
              <a:rPr lang="en-US" sz="2400" b="1" dirty="0">
                <a:solidFill>
                  <a:srgbClr val="006600"/>
                </a:solidFill>
              </a:rPr>
              <a:t>Pop 6 </a:t>
            </a:r>
            <a:r>
              <a:rPr lang="en-US" sz="2400" b="1" dirty="0" err="1">
                <a:solidFill>
                  <a:srgbClr val="006600"/>
                </a:solidFill>
              </a:rPr>
              <a:t>bn</a:t>
            </a:r>
            <a:r>
              <a:rPr lang="en-US" sz="2400" b="1" dirty="0">
                <a:solidFill>
                  <a:srgbClr val="006600"/>
                </a:solidFill>
              </a:rPr>
              <a:t>)              </a:t>
            </a:r>
            <a:r>
              <a:rPr lang="en-US" sz="2400" b="1" dirty="0" smtClean="0">
                <a:solidFill>
                  <a:srgbClr val="006600"/>
                </a:solidFill>
              </a:rPr>
              <a:t>(</a:t>
            </a:r>
            <a:r>
              <a:rPr lang="en-US" sz="2400" b="1" dirty="0">
                <a:solidFill>
                  <a:srgbClr val="006600"/>
                </a:solidFill>
              </a:rPr>
              <a:t>Pop 9 </a:t>
            </a:r>
            <a:r>
              <a:rPr lang="en-US" sz="2400" b="1" dirty="0" err="1">
                <a:solidFill>
                  <a:srgbClr val="006600"/>
                </a:solidFill>
              </a:rPr>
              <a:t>bn</a:t>
            </a:r>
            <a:r>
              <a:rPr lang="en-US" sz="2400" b="1" dirty="0">
                <a:solidFill>
                  <a:srgbClr val="006600"/>
                </a:solidFill>
              </a:rPr>
              <a:t>)</a:t>
            </a:r>
            <a:r>
              <a:rPr lang="en-US" sz="2400" b="1" dirty="0">
                <a:solidFill>
                  <a:srgbClr val="669900"/>
                </a:solidFill>
              </a:rPr>
              <a:t>                                            </a:t>
            </a:r>
          </a:p>
          <a:p>
            <a:pPr>
              <a:spcBef>
                <a:spcPct val="20000"/>
              </a:spcBef>
            </a:pPr>
            <a:endParaRPr lang="en-US" sz="2400" b="1" dirty="0">
              <a:solidFill>
                <a:srgbClr val="669900"/>
              </a:solidFill>
            </a:endParaRPr>
          </a:p>
          <a:p>
            <a:pPr>
              <a:spcBef>
                <a:spcPct val="20000"/>
              </a:spcBef>
            </a:pPr>
            <a:r>
              <a:rPr lang="en-US" sz="2400" b="1" dirty="0">
                <a:solidFill>
                  <a:srgbClr val="142062"/>
                </a:solidFill>
              </a:rPr>
              <a:t>Average per capita demand (kg)</a:t>
            </a:r>
          </a:p>
          <a:p>
            <a:pPr>
              <a:spcBef>
                <a:spcPct val="20000"/>
              </a:spcBef>
            </a:pPr>
            <a:r>
              <a:rPr lang="en-US" sz="2400" b="1" dirty="0">
                <a:solidFill>
                  <a:srgbClr val="142062"/>
                </a:solidFill>
              </a:rPr>
              <a:t>Meat                                        </a:t>
            </a:r>
            <a:r>
              <a:rPr lang="en-US" sz="2400" b="1" dirty="0" smtClean="0">
                <a:solidFill>
                  <a:srgbClr val="142062"/>
                </a:solidFill>
              </a:rPr>
              <a:t>                 </a:t>
            </a:r>
            <a:r>
              <a:rPr lang="en-US" sz="2400" b="1" dirty="0">
                <a:solidFill>
                  <a:srgbClr val="006600"/>
                </a:solidFill>
              </a:rPr>
              <a:t>38                         </a:t>
            </a:r>
            <a:r>
              <a:rPr lang="en-US" sz="2400" b="1" dirty="0" smtClean="0">
                <a:solidFill>
                  <a:srgbClr val="006600"/>
                </a:solidFill>
              </a:rPr>
              <a:t>  </a:t>
            </a:r>
            <a:r>
              <a:rPr lang="en-US" sz="2400" b="1" dirty="0">
                <a:solidFill>
                  <a:srgbClr val="006600"/>
                </a:solidFill>
              </a:rPr>
              <a:t>52</a:t>
            </a:r>
            <a:r>
              <a:rPr lang="en-US" sz="2400" b="1" dirty="0">
                <a:solidFill>
                  <a:srgbClr val="142062"/>
                </a:solidFill>
              </a:rPr>
              <a:t>                                 </a:t>
            </a:r>
          </a:p>
          <a:p>
            <a:pPr>
              <a:spcBef>
                <a:spcPct val="20000"/>
              </a:spcBef>
            </a:pPr>
            <a:r>
              <a:rPr lang="en-US" sz="2400" b="1" dirty="0">
                <a:solidFill>
                  <a:srgbClr val="142062"/>
                </a:solidFill>
              </a:rPr>
              <a:t>Milk                                            </a:t>
            </a:r>
            <a:r>
              <a:rPr lang="en-US" sz="2400" b="1" dirty="0" smtClean="0">
                <a:solidFill>
                  <a:srgbClr val="142062"/>
                </a:solidFill>
              </a:rPr>
              <a:t>               </a:t>
            </a:r>
            <a:r>
              <a:rPr lang="en-US" sz="2400" b="1" dirty="0" smtClean="0">
                <a:solidFill>
                  <a:srgbClr val="006600"/>
                </a:solidFill>
              </a:rPr>
              <a:t>97                          </a:t>
            </a:r>
            <a:r>
              <a:rPr lang="en-US" sz="2400" b="1" dirty="0">
                <a:solidFill>
                  <a:srgbClr val="006600"/>
                </a:solidFill>
              </a:rPr>
              <a:t>115</a:t>
            </a:r>
          </a:p>
          <a:p>
            <a:pPr>
              <a:spcBef>
                <a:spcPct val="20000"/>
              </a:spcBef>
            </a:pPr>
            <a:endParaRPr lang="en-US" sz="2400" b="1" dirty="0">
              <a:solidFill>
                <a:srgbClr val="142062"/>
              </a:solidFill>
            </a:endParaRPr>
          </a:p>
          <a:p>
            <a:pPr>
              <a:spcBef>
                <a:spcPct val="20000"/>
              </a:spcBef>
            </a:pPr>
            <a:r>
              <a:rPr lang="en-US" sz="2400" b="1" dirty="0">
                <a:solidFill>
                  <a:srgbClr val="142062"/>
                </a:solidFill>
              </a:rPr>
              <a:t>Total demand (million t)</a:t>
            </a:r>
          </a:p>
          <a:p>
            <a:pPr>
              <a:spcBef>
                <a:spcPct val="20000"/>
              </a:spcBef>
            </a:pPr>
            <a:r>
              <a:rPr lang="en-US" sz="2400" b="1" dirty="0">
                <a:solidFill>
                  <a:srgbClr val="142062"/>
                </a:solidFill>
              </a:rPr>
              <a:t>Meat                                            </a:t>
            </a:r>
            <a:r>
              <a:rPr lang="en-US" sz="2400" b="1" dirty="0" smtClean="0">
                <a:solidFill>
                  <a:srgbClr val="142062"/>
                </a:solidFill>
              </a:rPr>
              <a:t>            </a:t>
            </a:r>
            <a:r>
              <a:rPr lang="en-US" sz="2400" b="1" dirty="0" smtClean="0">
                <a:solidFill>
                  <a:srgbClr val="006600"/>
                </a:solidFill>
              </a:rPr>
              <a:t>229                       </a:t>
            </a:r>
            <a:r>
              <a:rPr lang="en-US" sz="2400" b="1" dirty="0">
                <a:solidFill>
                  <a:srgbClr val="006600"/>
                </a:solidFill>
              </a:rPr>
              <a:t>465</a:t>
            </a:r>
          </a:p>
          <a:p>
            <a:pPr>
              <a:spcBef>
                <a:spcPct val="20000"/>
              </a:spcBef>
            </a:pPr>
            <a:r>
              <a:rPr lang="en-US" sz="2400" b="1" dirty="0">
                <a:solidFill>
                  <a:srgbClr val="142062"/>
                </a:solidFill>
              </a:rPr>
              <a:t>Milk                                             </a:t>
            </a:r>
            <a:r>
              <a:rPr lang="en-US" sz="2400" b="1" dirty="0" smtClean="0">
                <a:solidFill>
                  <a:srgbClr val="142062"/>
                </a:solidFill>
              </a:rPr>
              <a:t>            </a:t>
            </a:r>
            <a:r>
              <a:rPr lang="en-US" sz="2400" b="1" dirty="0" smtClean="0">
                <a:solidFill>
                  <a:srgbClr val="006600"/>
                </a:solidFill>
              </a:rPr>
              <a:t>580                      1043</a:t>
            </a:r>
            <a:r>
              <a:rPr lang="en-US" sz="2400" b="1" dirty="0" smtClean="0">
                <a:solidFill>
                  <a:srgbClr val="142062"/>
                </a:solidFill>
              </a:rPr>
              <a:t>                                                                                                                                               </a:t>
            </a:r>
            <a:endParaRPr lang="en-US" sz="2400" b="1" dirty="0">
              <a:solidFill>
                <a:srgbClr val="142062"/>
              </a:solidFill>
            </a:endParaRPr>
          </a:p>
          <a:p>
            <a:pPr>
              <a:spcBef>
                <a:spcPct val="20000"/>
              </a:spcBef>
            </a:pPr>
            <a:r>
              <a:rPr lang="en-US" sz="1000" b="1" dirty="0">
                <a:solidFill>
                  <a:srgbClr val="142062"/>
                </a:solidFill>
              </a:rPr>
              <a:t>                                                                                                                                                                                                      </a:t>
            </a:r>
          </a:p>
        </p:txBody>
      </p:sp>
      <p:sp>
        <p:nvSpPr>
          <p:cNvPr id="52228" name="Rectangle 1"/>
          <p:cNvSpPr>
            <a:spLocks noChangeArrowheads="1"/>
          </p:cNvSpPr>
          <p:nvPr/>
        </p:nvSpPr>
        <p:spPr bwMode="auto">
          <a:xfrm>
            <a:off x="395536" y="5805264"/>
            <a:ext cx="8929687" cy="479425"/>
          </a:xfrm>
          <a:prstGeom prst="rect">
            <a:avLst/>
          </a:prstGeom>
          <a:noFill/>
          <a:ln w="9525">
            <a:noFill/>
            <a:miter lim="800000"/>
            <a:headEnd/>
            <a:tailEnd/>
          </a:ln>
        </p:spPr>
        <p:txBody>
          <a:bodyPr>
            <a:spAutoFit/>
          </a:bodyPr>
          <a:lstStyle/>
          <a:p>
            <a:pPr>
              <a:lnSpc>
                <a:spcPct val="90000"/>
              </a:lnSpc>
              <a:spcBef>
                <a:spcPct val="20000"/>
              </a:spcBef>
            </a:pPr>
            <a:r>
              <a:rPr lang="en-GB" sz="2800" dirty="0">
                <a:solidFill>
                  <a:srgbClr val="FF0000"/>
                </a:solidFill>
              </a:rPr>
              <a:t>World demand for milk and beef will almost double!</a:t>
            </a:r>
          </a:p>
        </p:txBody>
      </p:sp>
      <p:sp>
        <p:nvSpPr>
          <p:cNvPr id="5" name="Rectangle 4"/>
          <p:cNvSpPr/>
          <p:nvPr/>
        </p:nvSpPr>
        <p:spPr>
          <a:xfrm>
            <a:off x="7308304" y="6381328"/>
            <a:ext cx="1266693" cy="246221"/>
          </a:xfrm>
          <a:prstGeom prst="rect">
            <a:avLst/>
          </a:prstGeom>
        </p:spPr>
        <p:txBody>
          <a:bodyPr wrap="none">
            <a:spAutoFit/>
          </a:bodyPr>
          <a:lstStyle/>
          <a:p>
            <a:r>
              <a:rPr lang="en-US" sz="1000" b="1" dirty="0">
                <a:solidFill>
                  <a:srgbClr val="142062"/>
                </a:solidFill>
              </a:rPr>
              <a:t> (Source: FAO, 2009)</a:t>
            </a:r>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stretch>
            <a:fillRect/>
          </a:stretch>
        </p:blipFill>
        <p:spPr>
          <a:xfrm>
            <a:off x="7798018" y="2103721"/>
            <a:ext cx="1104900" cy="1447179"/>
          </a:xfrm>
          <a:prstGeom prst="rect">
            <a:avLst/>
          </a:prstGeom>
        </p:spPr>
      </p:pic>
      <p:sp>
        <p:nvSpPr>
          <p:cNvPr id="3" name="TextBox 2"/>
          <p:cNvSpPr txBox="1"/>
          <p:nvPr/>
        </p:nvSpPr>
        <p:spPr>
          <a:xfrm>
            <a:off x="5448300" y="3550900"/>
            <a:ext cx="3251200" cy="2862323"/>
          </a:xfrm>
          <a:prstGeom prst="rect">
            <a:avLst/>
          </a:prstGeom>
          <a:noFill/>
        </p:spPr>
        <p:txBody>
          <a:bodyPr wrap="square" rtlCol="0">
            <a:spAutoFit/>
          </a:bodyPr>
          <a:lstStyle/>
          <a:p>
            <a:r>
              <a:rPr lang="en-US" dirty="0"/>
              <a:t>We can directly change: </a:t>
            </a:r>
            <a:endParaRPr lang="en-US" dirty="0" smtClean="0"/>
          </a:p>
          <a:p>
            <a:endParaRPr lang="en-GB" dirty="0"/>
          </a:p>
          <a:p>
            <a:pPr marL="285750" lvl="0" indent="-285750">
              <a:buFont typeface="Arial"/>
              <a:buChar char="•"/>
            </a:pPr>
            <a:r>
              <a:rPr lang="en-US" dirty="0"/>
              <a:t>The </a:t>
            </a:r>
            <a:r>
              <a:rPr lang="en-US" b="1" dirty="0"/>
              <a:t>dietary habits</a:t>
            </a:r>
            <a:r>
              <a:rPr lang="en-US" dirty="0"/>
              <a:t> of people in the short and long term, directly improving their </a:t>
            </a:r>
            <a:r>
              <a:rPr lang="en-US" b="1" dirty="0" smtClean="0"/>
              <a:t>health</a:t>
            </a:r>
          </a:p>
          <a:p>
            <a:pPr marL="285750" lvl="0" indent="-285750">
              <a:buFont typeface="Arial"/>
              <a:buChar char="•"/>
            </a:pPr>
            <a:endParaRPr lang="en-GB" dirty="0"/>
          </a:p>
          <a:p>
            <a:pPr marL="285750" lvl="0" indent="-285750">
              <a:buFont typeface="Arial"/>
              <a:buChar char="•"/>
            </a:pPr>
            <a:r>
              <a:rPr lang="en-US" dirty="0"/>
              <a:t>The </a:t>
            </a:r>
            <a:r>
              <a:rPr lang="en-US" b="1" dirty="0"/>
              <a:t>local economy </a:t>
            </a:r>
            <a:r>
              <a:rPr lang="en-US" dirty="0"/>
              <a:t>by introducing in the diet, the primary products of the area</a:t>
            </a:r>
            <a:endParaRPr lang="en-GB" dirty="0"/>
          </a:p>
        </p:txBody>
      </p:sp>
      <p:pic>
        <p:nvPicPr>
          <p:cNvPr id="2" name="Picture 1" descr="07.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5016500" cy="6616700"/>
          </a:xfrm>
          <a:prstGeom prst="rect">
            <a:avLst/>
          </a:prstGeom>
        </p:spPr>
      </p:pic>
      <p:sp>
        <p:nvSpPr>
          <p:cNvPr id="9" name="TextBox 8"/>
          <p:cNvSpPr txBox="1"/>
          <p:nvPr/>
        </p:nvSpPr>
        <p:spPr>
          <a:xfrm>
            <a:off x="4598116" y="385453"/>
            <a:ext cx="4101384" cy="1754327"/>
          </a:xfrm>
          <a:prstGeom prst="rect">
            <a:avLst/>
          </a:prstGeom>
          <a:noFill/>
        </p:spPr>
        <p:txBody>
          <a:bodyPr wrap="square" rtlCol="0">
            <a:spAutoFit/>
          </a:bodyPr>
          <a:lstStyle/>
          <a:p>
            <a:pPr algn="ctr"/>
            <a:r>
              <a:rPr lang="en-US" dirty="0" smtClean="0"/>
              <a:t>Regional Council of Tuscany finance</a:t>
            </a:r>
          </a:p>
          <a:p>
            <a:pPr algn="ctr"/>
            <a:endParaRPr lang="en-US" dirty="0"/>
          </a:p>
          <a:p>
            <a:pPr algn="ctr"/>
            <a:r>
              <a:rPr lang="en-US" dirty="0" smtClean="0"/>
              <a:t>50.000.000 meals every year</a:t>
            </a:r>
          </a:p>
          <a:p>
            <a:pPr algn="ctr"/>
            <a:endParaRPr lang="en-US" dirty="0"/>
          </a:p>
          <a:p>
            <a:pPr algn="ctr"/>
            <a:r>
              <a:rPr lang="en-US" dirty="0"/>
              <a:t>S</a:t>
            </a:r>
            <a:r>
              <a:rPr lang="en-US" baseline="0" dirty="0" smtClean="0"/>
              <a:t>chools, universities, hospitals, nursing homes etc.</a:t>
            </a:r>
            <a:endParaRPr lang="en-US" dirty="0"/>
          </a:p>
        </p:txBody>
      </p:sp>
    </p:spTree>
    <p:extLst>
      <p:ext uri="{BB962C8B-B14F-4D97-AF65-F5344CB8AC3E}">
        <p14:creationId xmlns="" xmlns:p14="http://schemas.microsoft.com/office/powerpoint/2010/main" val="2130746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8265" y="200512"/>
            <a:ext cx="8754094" cy="923330"/>
          </a:xfrm>
          <a:prstGeom prst="rect">
            <a:avLst/>
          </a:prstGeom>
          <a:noFill/>
        </p:spPr>
        <p:txBody>
          <a:bodyPr wrap="none" rtlCol="0">
            <a:spAutoFit/>
          </a:bodyPr>
          <a:lstStyle/>
          <a:p>
            <a:r>
              <a:rPr lang="en-US" dirty="0" smtClean="0">
                <a:effectLst/>
              </a:rPr>
              <a:t>Tuscany established the</a:t>
            </a:r>
          </a:p>
          <a:p>
            <a:r>
              <a:rPr lang="en-US" dirty="0" smtClean="0"/>
              <a:t/>
            </a:r>
            <a:br>
              <a:rPr lang="en-US" dirty="0" smtClean="0"/>
            </a:br>
            <a:r>
              <a:rPr lang="en-US" dirty="0" smtClean="0"/>
              <a:t>INTERNATIONAL CENTER FOR THE EXPLOITATION OF FOOD PRODUCTS AND FOOD QUALITY</a:t>
            </a:r>
          </a:p>
        </p:txBody>
      </p:sp>
      <p:sp>
        <p:nvSpPr>
          <p:cNvPr id="2" name="Rettangolo 1"/>
          <p:cNvSpPr/>
          <p:nvPr/>
        </p:nvSpPr>
        <p:spPr>
          <a:xfrm>
            <a:off x="2242520" y="1436450"/>
            <a:ext cx="3795359" cy="1600438"/>
          </a:xfrm>
          <a:prstGeom prst="rect">
            <a:avLst/>
          </a:prstGeom>
        </p:spPr>
        <p:txBody>
          <a:bodyPr wrap="square">
            <a:spAutoFit/>
          </a:bodyPr>
          <a:lstStyle/>
          <a:p>
            <a:pPr algn="ctr"/>
            <a:r>
              <a:rPr lang="en-US" sz="1400" i="1" dirty="0"/>
              <a:t>Partners:</a:t>
            </a:r>
          </a:p>
          <a:p>
            <a:pPr algn="ctr"/>
            <a:endParaRPr lang="en-US" sz="1400" i="1" dirty="0"/>
          </a:p>
          <a:p>
            <a:pPr algn="ctr"/>
            <a:r>
              <a:rPr lang="en-US" sz="1400" i="1" dirty="0"/>
              <a:t>Universities,</a:t>
            </a:r>
          </a:p>
          <a:p>
            <a:pPr algn="ctr"/>
            <a:r>
              <a:rPr lang="en-US" sz="1400" i="1" dirty="0"/>
              <a:t>Research centers,</a:t>
            </a:r>
          </a:p>
          <a:p>
            <a:pPr algn="ctr"/>
            <a:r>
              <a:rPr lang="en-US" sz="1400" i="1" dirty="0"/>
              <a:t>Master Chef Societies,</a:t>
            </a:r>
          </a:p>
          <a:p>
            <a:pPr algn="ctr"/>
            <a:r>
              <a:rPr lang="en-US" sz="1400" i="1" dirty="0"/>
              <a:t>Etc.</a:t>
            </a:r>
          </a:p>
          <a:p>
            <a:pPr algn="ctr"/>
            <a:endParaRPr lang="en-US" sz="1400" i="1" dirty="0"/>
          </a:p>
        </p:txBody>
      </p:sp>
      <p:sp>
        <p:nvSpPr>
          <p:cNvPr id="8" name="Rettangolo 1"/>
          <p:cNvSpPr/>
          <p:nvPr/>
        </p:nvSpPr>
        <p:spPr>
          <a:xfrm>
            <a:off x="-63500" y="1436450"/>
            <a:ext cx="3795359" cy="1600438"/>
          </a:xfrm>
          <a:prstGeom prst="rect">
            <a:avLst/>
          </a:prstGeom>
        </p:spPr>
        <p:txBody>
          <a:bodyPr wrap="square">
            <a:spAutoFit/>
          </a:bodyPr>
          <a:lstStyle/>
          <a:p>
            <a:pPr algn="ctr"/>
            <a:r>
              <a:rPr lang="en-US" sz="1400" i="1" dirty="0"/>
              <a:t>International scientific committee:</a:t>
            </a:r>
          </a:p>
          <a:p>
            <a:pPr algn="ctr"/>
            <a:endParaRPr lang="en-US" sz="1400" i="1" dirty="0"/>
          </a:p>
          <a:p>
            <a:pPr algn="ctr"/>
            <a:r>
              <a:rPr lang="en-US" sz="1400" i="1" dirty="0"/>
              <a:t>Food science</a:t>
            </a:r>
          </a:p>
          <a:p>
            <a:pPr algn="ctr"/>
            <a:r>
              <a:rPr lang="en-US" sz="1400" i="1" dirty="0"/>
              <a:t>Culinary science</a:t>
            </a:r>
          </a:p>
          <a:p>
            <a:pPr algn="ctr"/>
            <a:r>
              <a:rPr lang="en-US" sz="1400" i="1" dirty="0"/>
              <a:t>Agriculture</a:t>
            </a:r>
          </a:p>
          <a:p>
            <a:pPr algn="ctr"/>
            <a:r>
              <a:rPr lang="en-US" sz="1400" i="1" dirty="0"/>
              <a:t>Anthropology</a:t>
            </a:r>
          </a:p>
          <a:p>
            <a:pPr algn="ctr"/>
            <a:endParaRPr lang="en-US" sz="1400" i="1" dirty="0"/>
          </a:p>
        </p:txBody>
      </p:sp>
      <p:pic>
        <p:nvPicPr>
          <p:cNvPr id="3" name="Picture 2" descr="08.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370344"/>
            <a:ext cx="9144000" cy="3487656"/>
          </a:xfrm>
          <a:prstGeom prst="rect">
            <a:avLst/>
          </a:prstGeom>
        </p:spPr>
      </p:pic>
      <p:pic>
        <p:nvPicPr>
          <p:cNvPr id="4" name="Picture 3" descr="italy.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38106" y="1334850"/>
            <a:ext cx="2583593" cy="1853060"/>
          </a:xfrm>
          <a:prstGeom prst="rect">
            <a:avLst/>
          </a:prstGeom>
        </p:spPr>
      </p:pic>
    </p:spTree>
    <p:extLst>
      <p:ext uri="{BB962C8B-B14F-4D97-AF65-F5344CB8AC3E}">
        <p14:creationId xmlns="" xmlns:p14="http://schemas.microsoft.com/office/powerpoint/2010/main" val="3559058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500" y="557859"/>
            <a:ext cx="3746500" cy="6186310"/>
          </a:xfrm>
          <a:prstGeom prst="rect">
            <a:avLst/>
          </a:prstGeom>
          <a:noFill/>
        </p:spPr>
        <p:txBody>
          <a:bodyPr wrap="square" rtlCol="0">
            <a:spAutoFit/>
          </a:bodyPr>
          <a:lstStyle/>
          <a:p>
            <a:r>
              <a:rPr lang="en-US" dirty="0" smtClean="0"/>
              <a:t>The aim of the center is to establish </a:t>
            </a:r>
            <a:r>
              <a:rPr lang="en-US" dirty="0"/>
              <a:t>a </a:t>
            </a:r>
            <a:r>
              <a:rPr lang="en-US" b="1" dirty="0"/>
              <a:t>new </a:t>
            </a:r>
            <a:r>
              <a:rPr lang="en-US" b="1" dirty="0" smtClean="0"/>
              <a:t>school, to educate:</a:t>
            </a:r>
          </a:p>
          <a:p>
            <a:endParaRPr lang="en-US" dirty="0" smtClean="0"/>
          </a:p>
          <a:p>
            <a:r>
              <a:rPr lang="en-US" dirty="0" smtClean="0"/>
              <a:t>Cooks, </a:t>
            </a:r>
          </a:p>
          <a:p>
            <a:r>
              <a:rPr lang="en-US" dirty="0" smtClean="0"/>
              <a:t>Producers and </a:t>
            </a:r>
          </a:p>
          <a:p>
            <a:r>
              <a:rPr lang="en-US" dirty="0"/>
              <a:t>R</a:t>
            </a:r>
            <a:r>
              <a:rPr lang="en-US" dirty="0" smtClean="0"/>
              <a:t>esearchers </a:t>
            </a:r>
          </a:p>
          <a:p>
            <a:endParaRPr lang="en-US" dirty="0" smtClean="0"/>
          </a:p>
          <a:p>
            <a:endParaRPr lang="en-US" dirty="0"/>
          </a:p>
          <a:p>
            <a:r>
              <a:rPr lang="en-US" dirty="0" smtClean="0"/>
              <a:t>Where the future chefs will be the proponents of </a:t>
            </a:r>
            <a:r>
              <a:rPr lang="en-US" b="1" dirty="0" smtClean="0"/>
              <a:t>unique and valuable local food</a:t>
            </a:r>
          </a:p>
          <a:p>
            <a:endParaRPr lang="en-US" dirty="0"/>
          </a:p>
          <a:p>
            <a:r>
              <a:rPr lang="en-US" dirty="0" smtClean="0"/>
              <a:t>They will study many disciplines:</a:t>
            </a:r>
          </a:p>
          <a:p>
            <a:endParaRPr lang="en-US" dirty="0"/>
          </a:p>
          <a:p>
            <a:pPr marL="285750" indent="-285750">
              <a:buFont typeface="Arial"/>
              <a:buChar char="•"/>
            </a:pPr>
            <a:r>
              <a:rPr lang="en-US" dirty="0" smtClean="0"/>
              <a:t>cooking methods</a:t>
            </a:r>
          </a:p>
          <a:p>
            <a:pPr marL="285750" indent="-285750">
              <a:buFont typeface="Arial"/>
              <a:buChar char="•"/>
            </a:pPr>
            <a:r>
              <a:rPr lang="en-US" dirty="0" smtClean="0"/>
              <a:t>conservational science</a:t>
            </a:r>
          </a:p>
          <a:p>
            <a:pPr marL="285750" indent="-285750">
              <a:buFont typeface="Arial"/>
              <a:buChar char="•"/>
            </a:pPr>
            <a:r>
              <a:rPr lang="en-US" dirty="0" smtClean="0"/>
              <a:t>nutritional values of ingredients </a:t>
            </a:r>
          </a:p>
          <a:p>
            <a:pPr marL="285750" indent="-285750">
              <a:buFont typeface="Arial"/>
              <a:buChar char="•"/>
            </a:pPr>
            <a:r>
              <a:rPr lang="en-US" dirty="0"/>
              <a:t>agriculture practice (to grow them in the best and most sustainable way)</a:t>
            </a:r>
          </a:p>
          <a:p>
            <a:pPr marL="285750" indent="-285750">
              <a:buFont typeface="Arial"/>
              <a:buChar char="•"/>
            </a:pPr>
            <a:endParaRPr lang="en-US" dirty="0"/>
          </a:p>
          <a:p>
            <a:r>
              <a:rPr lang="en-US" dirty="0" smtClean="0"/>
              <a:t> </a:t>
            </a:r>
            <a:endParaRPr lang="en-US" dirty="0"/>
          </a:p>
        </p:txBody>
      </p:sp>
      <p:pic>
        <p:nvPicPr>
          <p:cNvPr id="8" name="Picture 7"/>
          <p:cNvPicPr>
            <a:picLocks noChangeAspect="1"/>
          </p:cNvPicPr>
          <p:nvPr/>
        </p:nvPicPr>
        <p:blipFill rotWithShape="1">
          <a:blip r:embed="rId2" cstate="print"/>
          <a:srcRect l="22450" r="14281"/>
          <a:stretch/>
        </p:blipFill>
        <p:spPr>
          <a:xfrm>
            <a:off x="4419600" y="0"/>
            <a:ext cx="4724400" cy="6858000"/>
          </a:xfrm>
          <a:prstGeom prst="rect">
            <a:avLst/>
          </a:prstGeom>
        </p:spPr>
      </p:pic>
    </p:spTree>
    <p:extLst>
      <p:ext uri="{BB962C8B-B14F-4D97-AF65-F5344CB8AC3E}">
        <p14:creationId xmlns="" xmlns:p14="http://schemas.microsoft.com/office/powerpoint/2010/main" val="11176041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305300" y="131531"/>
            <a:ext cx="4838700" cy="5930900"/>
          </a:xfrm>
          <a:prstGeom prst="rect">
            <a:avLst/>
          </a:prstGeom>
        </p:spPr>
      </p:pic>
      <p:sp>
        <p:nvSpPr>
          <p:cNvPr id="4" name="TextBox 3"/>
          <p:cNvSpPr txBox="1"/>
          <p:nvPr/>
        </p:nvSpPr>
        <p:spPr>
          <a:xfrm>
            <a:off x="550283" y="660400"/>
            <a:ext cx="3970917" cy="2031325"/>
          </a:xfrm>
          <a:prstGeom prst="rect">
            <a:avLst/>
          </a:prstGeom>
          <a:noFill/>
        </p:spPr>
        <p:txBody>
          <a:bodyPr wrap="square" rtlCol="0">
            <a:spAutoFit/>
          </a:bodyPr>
          <a:lstStyle/>
          <a:p>
            <a:r>
              <a:rPr lang="en-US" dirty="0" smtClean="0"/>
              <a:t>The activities of this International Center will be financed not only by the members, but also through the participation to European projects. </a:t>
            </a:r>
          </a:p>
          <a:p>
            <a:endParaRPr lang="en-US" dirty="0"/>
          </a:p>
          <a:p>
            <a:r>
              <a:rPr lang="en-US" dirty="0" smtClean="0"/>
              <a:t>European partners that share the same ideas are invited to join the network</a:t>
            </a:r>
            <a:endParaRPr lang="en-US" dirty="0"/>
          </a:p>
        </p:txBody>
      </p:sp>
      <p:pic>
        <p:nvPicPr>
          <p:cNvPr id="3" name="Picture 2" descr="logo.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4399" y="2780625"/>
            <a:ext cx="3650901" cy="2768600"/>
          </a:xfrm>
          <a:prstGeom prst="rect">
            <a:avLst/>
          </a:prstGeom>
        </p:spPr>
      </p:pic>
      <p:sp>
        <p:nvSpPr>
          <p:cNvPr id="6" name="Rectangle 5"/>
          <p:cNvSpPr/>
          <p:nvPr/>
        </p:nvSpPr>
        <p:spPr>
          <a:xfrm>
            <a:off x="550283" y="5739265"/>
            <a:ext cx="3968401" cy="646331"/>
          </a:xfrm>
          <a:prstGeom prst="rect">
            <a:avLst/>
          </a:prstGeom>
        </p:spPr>
        <p:txBody>
          <a:bodyPr wrap="square">
            <a:spAutoFit/>
          </a:bodyPr>
          <a:lstStyle/>
          <a:p>
            <a:pPr algn="ctr"/>
            <a:r>
              <a:rPr lang="pl-PL" dirty="0" err="1"/>
              <a:t>Stefano.Mancuso@unifi.it</a:t>
            </a:r>
            <a:r>
              <a:rPr lang="pl-PL" dirty="0"/>
              <a:t>  </a:t>
            </a:r>
            <a:r>
              <a:rPr lang="pl-PL" dirty="0" err="1"/>
              <a:t>Camilla.Pandolfi@unifi.it</a:t>
            </a:r>
            <a:endParaRPr lang="pl-PL" dirty="0"/>
          </a:p>
        </p:txBody>
      </p:sp>
    </p:spTree>
    <p:extLst>
      <p:ext uri="{BB962C8B-B14F-4D97-AF65-F5344CB8AC3E}">
        <p14:creationId xmlns="" xmlns:p14="http://schemas.microsoft.com/office/powerpoint/2010/main" val="829140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21068"/>
            <a:ext cx="8928992" cy="6669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67527" y="5529262"/>
            <a:ext cx="929583" cy="9338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ytuł 1"/>
          <p:cNvSpPr>
            <a:spLocks noGrp="1"/>
          </p:cNvSpPr>
          <p:nvPr>
            <p:ph type="ctrTitle"/>
          </p:nvPr>
        </p:nvSpPr>
        <p:spPr>
          <a:xfrm>
            <a:off x="-28065" y="1052736"/>
            <a:ext cx="9144000" cy="1470025"/>
          </a:xfrm>
        </p:spPr>
        <p:txBody>
          <a:bodyPr>
            <a:normAutofit/>
          </a:bodyPr>
          <a:lstStyle/>
          <a:p>
            <a:r>
              <a:rPr lang="pl-PL" b="1" dirty="0" err="1" smtClean="0">
                <a:solidFill>
                  <a:schemeClr val="bg1"/>
                </a:solidFill>
              </a:rPr>
              <a:t>Environmental</a:t>
            </a:r>
            <a:r>
              <a:rPr lang="pl-PL" b="1" dirty="0" smtClean="0">
                <a:solidFill>
                  <a:schemeClr val="bg1"/>
                </a:solidFill>
              </a:rPr>
              <a:t> </a:t>
            </a:r>
            <a:r>
              <a:rPr lang="pl-PL" b="1" dirty="0" err="1" smtClean="0">
                <a:solidFill>
                  <a:schemeClr val="bg1"/>
                </a:solidFill>
              </a:rPr>
              <a:t>aspects</a:t>
            </a:r>
            <a:r>
              <a:rPr lang="pl-PL" b="1" dirty="0" smtClean="0">
                <a:solidFill>
                  <a:schemeClr val="bg1"/>
                </a:solidFill>
              </a:rPr>
              <a:t> </a:t>
            </a:r>
            <a:br>
              <a:rPr lang="pl-PL" b="1" dirty="0" smtClean="0">
                <a:solidFill>
                  <a:schemeClr val="bg1"/>
                </a:solidFill>
              </a:rPr>
            </a:br>
            <a:r>
              <a:rPr lang="pl-PL" b="1" dirty="0" smtClean="0">
                <a:solidFill>
                  <a:schemeClr val="bg1"/>
                </a:solidFill>
              </a:rPr>
              <a:t>of food </a:t>
            </a:r>
            <a:r>
              <a:rPr lang="pl-PL" b="1" dirty="0" err="1" smtClean="0">
                <a:solidFill>
                  <a:schemeClr val="bg1"/>
                </a:solidFill>
              </a:rPr>
              <a:t>economy</a:t>
            </a:r>
            <a:endParaRPr lang="pl-PL" b="1" dirty="0">
              <a:solidFill>
                <a:schemeClr val="bg1"/>
              </a:solidFill>
            </a:endParaRPr>
          </a:p>
        </p:txBody>
      </p:sp>
      <p:sp>
        <p:nvSpPr>
          <p:cNvPr id="3" name="Podtytuł 2"/>
          <p:cNvSpPr>
            <a:spLocks noGrp="1"/>
          </p:cNvSpPr>
          <p:nvPr>
            <p:ph type="subTitle" idx="1"/>
          </p:nvPr>
        </p:nvSpPr>
        <p:spPr>
          <a:xfrm>
            <a:off x="1371600" y="4941168"/>
            <a:ext cx="6400800" cy="697632"/>
          </a:xfrm>
        </p:spPr>
        <p:txBody>
          <a:bodyPr/>
          <a:lstStyle/>
          <a:p>
            <a:r>
              <a:rPr lang="pl-PL" b="1" dirty="0" err="1" smtClean="0">
                <a:solidFill>
                  <a:schemeClr val="bg1"/>
                </a:solidFill>
              </a:rPr>
              <a:t>Brussels</a:t>
            </a:r>
            <a:r>
              <a:rPr lang="pl-PL" b="1" dirty="0" smtClean="0">
                <a:solidFill>
                  <a:schemeClr val="bg1"/>
                </a:solidFill>
              </a:rPr>
              <a:t>, 9.10.2013</a:t>
            </a:r>
            <a:endParaRPr lang="pl-PL" b="1" dirty="0">
              <a:solidFill>
                <a:schemeClr val="bg1"/>
              </a:solidFill>
            </a:endParaRPr>
          </a:p>
        </p:txBody>
      </p:sp>
      <p:pic>
        <p:nvPicPr>
          <p:cNvPr id="1026" name="Obraz 0" descr="flaga_u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0035" y="5529263"/>
            <a:ext cx="1095375" cy="7048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Box 3"/>
          <p:cNvSpPr txBox="1">
            <a:spLocks noChangeArrowheads="1"/>
          </p:cNvSpPr>
          <p:nvPr/>
        </p:nvSpPr>
        <p:spPr bwMode="auto">
          <a:xfrm>
            <a:off x="107504" y="6234113"/>
            <a:ext cx="6730503" cy="5286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kumimoji="0" lang="pl-PL" altLang="pl-PL" sz="900" b="0" i="0" u="none" strike="noStrike" cap="none" normalizeH="0" baseline="0" dirty="0" smtClean="0">
                <a:ln>
                  <a:noFill/>
                </a:ln>
                <a:solidFill>
                  <a:schemeClr val="tx1"/>
                </a:solidFill>
                <a:effectLst/>
                <a:latin typeface="Calibri" pitchFamily="34" charset="0"/>
                <a:cs typeface="Arial" pitchFamily="34" charset="0"/>
              </a:rPr>
              <a:t>Europejski Fundusz Rolny na rzecz Rozwoju Obszarów Wiejskich: Europa inwestująca w obszary wiejskie. Projekt realizowany przez Samorząd Województwa Wielkopolskiego w ramach realizacji Planu Działania Sekretariatu Regionalnego Krajowej Sieci Obszarów Wiejskich na lata 2012-2013. Projekt współfinansowany ze środków Unii Europejskiej w ramach Pomocy Technicznej Programu Rozwoju Obszarów Wiejskich na lata 2007-2013. Instytucja Zarządzająca Programem Rozwoju Obszarów Wiejskich </a:t>
            </a:r>
            <a:r>
              <a:rPr kumimoji="0" lang="pl-PL" altLang="pl-PL" sz="800" b="0" i="0" u="none" strike="noStrike" cap="none" normalizeH="0" baseline="0" dirty="0" smtClean="0">
                <a:ln>
                  <a:noFill/>
                </a:ln>
                <a:solidFill>
                  <a:schemeClr val="tx1"/>
                </a:solidFill>
                <a:effectLst/>
                <a:latin typeface="Calibri" pitchFamily="34" charset="0"/>
                <a:cs typeface="Arial" pitchFamily="34" charset="0"/>
              </a:rPr>
              <a:t>2007-2013</a:t>
            </a:r>
            <a:r>
              <a:rPr kumimoji="0" lang="pl-PL" altLang="pl-PL" sz="900" b="0" i="0" u="none" strike="noStrike" cap="none" normalizeH="0" baseline="0" dirty="0" smtClean="0">
                <a:ln>
                  <a:noFill/>
                </a:ln>
                <a:solidFill>
                  <a:schemeClr val="tx1"/>
                </a:solidFill>
                <a:effectLst/>
                <a:latin typeface="Calibri" pitchFamily="34" charset="0"/>
                <a:cs typeface="Arial" pitchFamily="34" charset="0"/>
              </a:rPr>
              <a:t>: Minister Rolnictwa i Rozwoju Wsi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49423" y="5600609"/>
            <a:ext cx="154305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Obraz 2" descr="att011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51920" y="5691188"/>
            <a:ext cx="547687" cy="63817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399607" y="5748338"/>
            <a:ext cx="1235075" cy="2667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l-PL" altLang="pl-PL" sz="600" b="0" i="0" u="none" strike="noStrike" cap="none" normalizeH="0" baseline="0" dirty="0" smtClean="0">
                <a:ln>
                  <a:noFill/>
                </a:ln>
                <a:solidFill>
                  <a:schemeClr val="tx1"/>
                </a:solidFill>
                <a:effectLst/>
                <a:latin typeface="Calibri" pitchFamily="34" charset="0"/>
                <a:cs typeface="Arial" pitchFamily="34" charset="0"/>
              </a:rPr>
              <a:t>SAMORZĄD WOJEWÓDZTWA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pl-PL" altLang="pl-PL" sz="600" b="0" i="0" u="none" strike="noStrike" cap="none" normalizeH="0" baseline="0" dirty="0" smtClean="0">
                <a:ln>
                  <a:noFill/>
                </a:ln>
                <a:solidFill>
                  <a:schemeClr val="tx1"/>
                </a:solidFill>
                <a:effectLst/>
                <a:latin typeface="Calibri" pitchFamily="34" charset="0"/>
                <a:cs typeface="Arial" pitchFamily="34" charset="0"/>
              </a:rPr>
              <a:t>WIELKOPOLSKIEGO</a:t>
            </a:r>
            <a:endParaRPr kumimoji="0" lang="pl-PL" altLang="pl-PL"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1" name="Obraz 1" descr="logo_prow.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84168" y="5589588"/>
            <a:ext cx="1203325" cy="6445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pole tekstowe 5"/>
          <p:cNvSpPr txBox="1"/>
          <p:nvPr/>
        </p:nvSpPr>
        <p:spPr>
          <a:xfrm>
            <a:off x="3492473" y="3455748"/>
            <a:ext cx="2142209" cy="400110"/>
          </a:xfrm>
          <a:prstGeom prst="rect">
            <a:avLst/>
          </a:prstGeom>
          <a:noFill/>
        </p:spPr>
        <p:txBody>
          <a:bodyPr wrap="square" rtlCol="0">
            <a:spAutoFit/>
          </a:bodyPr>
          <a:lstStyle/>
          <a:p>
            <a:pPr algn="ctr"/>
            <a:r>
              <a:rPr lang="pl-PL" sz="2000" b="1" dirty="0" smtClean="0">
                <a:solidFill>
                  <a:schemeClr val="accent6">
                    <a:lumMod val="20000"/>
                    <a:lumOff val="80000"/>
                  </a:schemeClr>
                </a:solidFill>
              </a:rPr>
              <a:t>JOANNA WITCZAK</a:t>
            </a:r>
          </a:p>
        </p:txBody>
      </p:sp>
    </p:spTree>
    <p:extLst>
      <p:ext uri="{BB962C8B-B14F-4D97-AF65-F5344CB8AC3E}">
        <p14:creationId xmlns:p14="http://schemas.microsoft.com/office/powerpoint/2010/main" xmlns="" val="28653916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790257" y="6457705"/>
            <a:ext cx="5185354" cy="392907"/>
          </a:xfrm>
        </p:spPr>
        <p:txBody>
          <a:bodyPr>
            <a:noAutofit/>
          </a:bodyPr>
          <a:lstStyle/>
          <a:p>
            <a:pPr marL="0" indent="0" algn="ctr">
              <a:buNone/>
            </a:pPr>
            <a:r>
              <a:rPr lang="en-US" sz="2000" b="1" dirty="0"/>
              <a:t>Number of organic farms in Poland</a:t>
            </a:r>
            <a:endParaRPr lang="pl-PL" sz="20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47256"/>
            <a:ext cx="4593125" cy="2668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66528" y="188639"/>
            <a:ext cx="4577472" cy="3100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32185" y="3696642"/>
            <a:ext cx="5343426" cy="2847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Symbol zastępczy zawartości 2"/>
          <p:cNvSpPr txBox="1">
            <a:spLocks/>
          </p:cNvSpPr>
          <p:nvPr/>
        </p:nvSpPr>
        <p:spPr>
          <a:xfrm>
            <a:off x="4576401" y="3500188"/>
            <a:ext cx="4114800" cy="39290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pl-PL" b="1" dirty="0"/>
          </a:p>
        </p:txBody>
      </p:sp>
      <p:sp>
        <p:nvSpPr>
          <p:cNvPr id="4" name="Prostokąt 3"/>
          <p:cNvSpPr/>
          <p:nvPr/>
        </p:nvSpPr>
        <p:spPr>
          <a:xfrm>
            <a:off x="4576401" y="3163286"/>
            <a:ext cx="4572000" cy="369332"/>
          </a:xfrm>
          <a:prstGeom prst="rect">
            <a:avLst/>
          </a:prstGeom>
        </p:spPr>
        <p:txBody>
          <a:bodyPr>
            <a:spAutoFit/>
          </a:bodyPr>
          <a:lstStyle/>
          <a:p>
            <a:pPr algn="ctr"/>
            <a:r>
              <a:rPr lang="en-US" b="1" dirty="0"/>
              <a:t>Number of </a:t>
            </a:r>
            <a:r>
              <a:rPr lang="pl-PL" b="1" dirty="0" err="1" smtClean="0"/>
              <a:t>organic</a:t>
            </a:r>
            <a:r>
              <a:rPr lang="pl-PL" b="1" dirty="0" smtClean="0"/>
              <a:t> </a:t>
            </a:r>
            <a:r>
              <a:rPr lang="en-US" b="1" dirty="0" smtClean="0"/>
              <a:t>processing </a:t>
            </a:r>
            <a:r>
              <a:rPr lang="en-US" b="1" dirty="0"/>
              <a:t>plants </a:t>
            </a:r>
            <a:r>
              <a:rPr lang="en-US" b="1" dirty="0" smtClean="0"/>
              <a:t>in </a:t>
            </a:r>
            <a:r>
              <a:rPr lang="en-US" b="1" dirty="0"/>
              <a:t>Poland</a:t>
            </a:r>
            <a:endParaRPr lang="pl-PL" b="1" dirty="0"/>
          </a:p>
        </p:txBody>
      </p:sp>
      <p:sp>
        <p:nvSpPr>
          <p:cNvPr id="5" name="Prostokąt 4"/>
          <p:cNvSpPr/>
          <p:nvPr/>
        </p:nvSpPr>
        <p:spPr>
          <a:xfrm>
            <a:off x="74321" y="3296531"/>
            <a:ext cx="4572000" cy="400110"/>
          </a:xfrm>
          <a:prstGeom prst="rect">
            <a:avLst/>
          </a:prstGeom>
        </p:spPr>
        <p:txBody>
          <a:bodyPr>
            <a:spAutoFit/>
          </a:bodyPr>
          <a:lstStyle/>
          <a:p>
            <a:pPr algn="ctr"/>
            <a:r>
              <a:rPr lang="en-US" sz="2000" b="1" dirty="0"/>
              <a:t>Area of </a:t>
            </a:r>
            <a:r>
              <a:rPr lang="en-US" sz="2000" b="1" dirty="0" smtClean="0"/>
              <a:t>​​</a:t>
            </a:r>
            <a:r>
              <a:rPr lang="pl-PL" sz="2000" b="1" dirty="0" err="1" smtClean="0"/>
              <a:t>organic</a:t>
            </a:r>
            <a:r>
              <a:rPr lang="pl-PL" sz="2000" b="1" dirty="0" smtClean="0"/>
              <a:t> </a:t>
            </a:r>
            <a:r>
              <a:rPr lang="en-US" sz="2000" b="1" dirty="0" smtClean="0"/>
              <a:t>crops in Poland</a:t>
            </a:r>
            <a:r>
              <a:rPr lang="pl-PL" sz="2000" b="1" dirty="0" smtClean="0"/>
              <a:t> [ha]</a:t>
            </a:r>
            <a:endParaRPr lang="pl-PL" sz="2000" b="1" dirty="0"/>
          </a:p>
        </p:txBody>
      </p:sp>
      <p:sp>
        <p:nvSpPr>
          <p:cNvPr id="16" name="Tytuł 1"/>
          <p:cNvSpPr>
            <a:spLocks noGrp="1"/>
          </p:cNvSpPr>
          <p:nvPr>
            <p:ph type="title"/>
          </p:nvPr>
        </p:nvSpPr>
        <p:spPr>
          <a:xfrm>
            <a:off x="149381" y="5603925"/>
            <a:ext cx="2482804" cy="1108675"/>
          </a:xfrm>
        </p:spPr>
        <p:style>
          <a:lnRef idx="1">
            <a:schemeClr val="dk1"/>
          </a:lnRef>
          <a:fillRef idx="2">
            <a:schemeClr val="dk1"/>
          </a:fillRef>
          <a:effectRef idx="1">
            <a:schemeClr val="dk1"/>
          </a:effectRef>
          <a:fontRef idx="minor">
            <a:schemeClr val="dk1"/>
          </a:fontRef>
        </p:style>
        <p:txBody>
          <a:bodyPr>
            <a:normAutofit fontScale="90000"/>
          </a:bodyPr>
          <a:lstStyle/>
          <a:p>
            <a:r>
              <a:rPr lang="pl-PL"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 STATE OF ORGANIC AGRICULTURE</a:t>
            </a:r>
            <a:br>
              <a:rPr lang="pl-PL"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pl-PL"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IN POLAND</a:t>
            </a:r>
            <a:endParaRPr lang="pl-PL"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pole tekstowe 5"/>
          <p:cNvSpPr txBox="1"/>
          <p:nvPr/>
        </p:nvSpPr>
        <p:spPr>
          <a:xfrm>
            <a:off x="1979712" y="6544314"/>
            <a:ext cx="184731" cy="369332"/>
          </a:xfrm>
          <a:prstGeom prst="rect">
            <a:avLst/>
          </a:prstGeom>
          <a:noFill/>
        </p:spPr>
        <p:txBody>
          <a:bodyPr wrap="none" rtlCol="0">
            <a:spAutoFit/>
          </a:bodyPr>
          <a:lstStyle/>
          <a:p>
            <a:endParaRPr lang="pl-PL" dirty="0"/>
          </a:p>
        </p:txBody>
      </p:sp>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42535" y="3647860"/>
            <a:ext cx="2464728" cy="1481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32041" y="18343"/>
            <a:ext cx="2080188" cy="1250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9552" y="156082"/>
            <a:ext cx="2450006" cy="1472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83912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07504" y="188640"/>
            <a:ext cx="6264696" cy="38991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7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4449" y="4710564"/>
            <a:ext cx="3533775" cy="1295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224" y="3855406"/>
            <a:ext cx="2887588" cy="30057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188640"/>
            <a:ext cx="5872166" cy="3529806"/>
          </a:xfrm>
          <a:prstGeom prst="rect">
            <a:avLst/>
          </a:prstGeom>
          <a:solidFill>
            <a:schemeClr val="bg1">
              <a:lumMod val="85000"/>
            </a:schemeClr>
          </a:solidFill>
          <a:ln>
            <a:noFill/>
          </a:ln>
          <a:effectLst/>
        </p:spPr>
      </p:pic>
      <p:sp>
        <p:nvSpPr>
          <p:cNvPr id="4" name="pole tekstowe 3"/>
          <p:cNvSpPr txBox="1"/>
          <p:nvPr/>
        </p:nvSpPr>
        <p:spPr>
          <a:xfrm>
            <a:off x="323528" y="3718446"/>
            <a:ext cx="5872166" cy="307777"/>
          </a:xfrm>
          <a:prstGeom prst="rect">
            <a:avLst/>
          </a:prstGeom>
          <a:noFill/>
        </p:spPr>
        <p:txBody>
          <a:bodyPr wrap="square" rtlCol="0">
            <a:spAutoFit/>
          </a:bodyPr>
          <a:lstStyle/>
          <a:p>
            <a:r>
              <a:rPr lang="pl-PL" sz="1400" dirty="0" smtClean="0">
                <a:solidFill>
                  <a:schemeClr val="bg1"/>
                </a:solidFill>
              </a:rPr>
              <a:t>Re</a:t>
            </a:r>
            <a:r>
              <a:rPr lang="en-US" sz="1400" dirty="0" smtClean="0">
                <a:solidFill>
                  <a:schemeClr val="bg1"/>
                </a:solidFill>
              </a:rPr>
              <a:t>port on the organic food market in Poland</a:t>
            </a:r>
            <a:r>
              <a:rPr lang="pl-PL" sz="1400" dirty="0" smtClean="0">
                <a:solidFill>
                  <a:schemeClr val="bg1"/>
                </a:solidFill>
              </a:rPr>
              <a:t>, </a:t>
            </a:r>
            <a:r>
              <a:rPr lang="pl-PL" sz="1400" dirty="0" err="1" smtClean="0">
                <a:solidFill>
                  <a:schemeClr val="bg1"/>
                </a:solidFill>
              </a:rPr>
              <a:t>Inquiry</a:t>
            </a:r>
            <a:r>
              <a:rPr lang="pl-PL" sz="1400" dirty="0" smtClean="0">
                <a:solidFill>
                  <a:schemeClr val="bg1"/>
                </a:solidFill>
              </a:rPr>
              <a:t> 2013  </a:t>
            </a:r>
            <a:endParaRPr lang="pl-PL" sz="1400" dirty="0">
              <a:solidFill>
                <a:schemeClr val="bg1"/>
              </a:solidFill>
            </a:endParaRPr>
          </a:p>
        </p:txBody>
      </p:sp>
      <p:sp>
        <p:nvSpPr>
          <p:cNvPr id="5" name="pole tekstowe 4"/>
          <p:cNvSpPr txBox="1"/>
          <p:nvPr/>
        </p:nvSpPr>
        <p:spPr>
          <a:xfrm>
            <a:off x="2627784" y="5772068"/>
            <a:ext cx="4594001" cy="707886"/>
          </a:xfrm>
          <a:prstGeom prst="rect">
            <a:avLst/>
          </a:prstGeom>
          <a:noFill/>
        </p:spPr>
        <p:txBody>
          <a:bodyPr wrap="square" rtlCol="0">
            <a:spAutoFit/>
          </a:bodyPr>
          <a:lstStyle/>
          <a:p>
            <a:pPr algn="r"/>
            <a:r>
              <a:rPr lang="pl-PL" sz="2600" b="1" dirty="0" smtClean="0"/>
              <a:t>0.2 % </a:t>
            </a:r>
            <a:r>
              <a:rPr lang="en-US" sz="2600" b="1" dirty="0" smtClean="0"/>
              <a:t>of </a:t>
            </a:r>
            <a:r>
              <a:rPr lang="en-US" sz="2600" b="1" dirty="0"/>
              <a:t>total food </a:t>
            </a:r>
            <a:r>
              <a:rPr lang="en-US" sz="2600" b="1" dirty="0" smtClean="0"/>
              <a:t>consumption</a:t>
            </a:r>
            <a:endParaRPr lang="pl-PL" sz="2600" b="1" dirty="0" smtClean="0"/>
          </a:p>
          <a:p>
            <a:pPr algn="r"/>
            <a:r>
              <a:rPr lang="pl-PL" sz="1400" dirty="0" smtClean="0"/>
              <a:t>OBOP, 2012</a:t>
            </a: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76256" y="188640"/>
            <a:ext cx="1855359" cy="18553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7504" y="4803751"/>
            <a:ext cx="2390775" cy="1914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03901" y="2112501"/>
            <a:ext cx="1800068" cy="17920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698288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9119" y="1727498"/>
            <a:ext cx="4302852" cy="4698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85706" y="260648"/>
            <a:ext cx="2190750" cy="1466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pole tekstowe 4"/>
          <p:cNvSpPr txBox="1"/>
          <p:nvPr/>
        </p:nvSpPr>
        <p:spPr>
          <a:xfrm>
            <a:off x="822113" y="393908"/>
            <a:ext cx="3888432" cy="1200329"/>
          </a:xfrm>
          <a:prstGeom prst="rect">
            <a:avLst/>
          </a:prstGeom>
          <a:noFill/>
        </p:spPr>
        <p:txBody>
          <a:bodyPr wrap="square" rtlCol="0">
            <a:spAutoFit/>
          </a:bodyPr>
          <a:lstStyle/>
          <a:p>
            <a:pPr algn="ctr"/>
            <a:r>
              <a:rPr lang="pl-PL" sz="4000" b="1" dirty="0" smtClean="0">
                <a:solidFill>
                  <a:schemeClr val="accent3">
                    <a:lumMod val="75000"/>
                  </a:schemeClr>
                </a:solidFill>
              </a:rPr>
              <a:t>ORGANIC FOOD</a:t>
            </a:r>
          </a:p>
          <a:p>
            <a:pPr algn="ctr"/>
            <a:r>
              <a:rPr lang="pl-PL" sz="3200" b="1" dirty="0" smtClean="0"/>
              <a:t>WHEN SUSTAINABLE?</a:t>
            </a:r>
            <a:endParaRPr lang="pl-PL" sz="3200" b="1" dirty="0"/>
          </a:p>
        </p:txBody>
      </p:sp>
      <p:sp>
        <p:nvSpPr>
          <p:cNvPr id="9" name="pole tekstowe 8"/>
          <p:cNvSpPr txBox="1"/>
          <p:nvPr/>
        </p:nvSpPr>
        <p:spPr>
          <a:xfrm>
            <a:off x="2559119" y="6539810"/>
            <a:ext cx="4464496" cy="246221"/>
          </a:xfrm>
          <a:prstGeom prst="rect">
            <a:avLst/>
          </a:prstGeom>
          <a:noFill/>
        </p:spPr>
        <p:txBody>
          <a:bodyPr wrap="square" rtlCol="0">
            <a:spAutoFit/>
          </a:bodyPr>
          <a:lstStyle/>
          <a:p>
            <a:r>
              <a:rPr lang="pl-PL" sz="1000" dirty="0"/>
              <a:t>http://www.ruthtrumpold.id.au/designtech/pmwiki.php?n=Main.LifeCycleAnalysis</a:t>
            </a:r>
          </a:p>
        </p:txBody>
      </p:sp>
    </p:spTree>
    <p:extLst>
      <p:ext uri="{BB962C8B-B14F-4D97-AF65-F5344CB8AC3E}">
        <p14:creationId xmlns:p14="http://schemas.microsoft.com/office/powerpoint/2010/main" xmlns="" val="33643757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72467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ymbol zastępczy zawartości 2"/>
          <p:cNvSpPr>
            <a:spLocks noGrp="1"/>
          </p:cNvSpPr>
          <p:nvPr>
            <p:ph idx="1"/>
          </p:nvPr>
        </p:nvSpPr>
        <p:spPr>
          <a:xfrm>
            <a:off x="0" y="6165304"/>
            <a:ext cx="9144000" cy="896963"/>
          </a:xfrm>
        </p:spPr>
        <p:txBody>
          <a:bodyPr/>
          <a:lstStyle/>
          <a:p>
            <a:pPr marL="0" indent="0" algn="ctr">
              <a:buNone/>
            </a:pPr>
            <a:r>
              <a:rPr lang="pl-PL" dirty="0">
                <a:solidFill>
                  <a:srgbClr val="002060"/>
                </a:solidFill>
              </a:rPr>
              <a:t>e</a:t>
            </a:r>
            <a:r>
              <a:rPr lang="pl-PL" dirty="0" smtClean="0">
                <a:solidFill>
                  <a:srgbClr val="002060"/>
                </a:solidFill>
              </a:rPr>
              <a:t>-mail: joanna.witczak@ue.poznan.pl</a:t>
            </a:r>
          </a:p>
          <a:p>
            <a:pPr marL="0" indent="0" algn="ctr">
              <a:buNone/>
            </a:pPr>
            <a:endParaRPr lang="pl-PL" dirty="0">
              <a:solidFill>
                <a:srgbClr val="002060"/>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7300" y="5934075"/>
            <a:ext cx="1233488" cy="923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53695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2"/>
          <p:cNvSpPr>
            <a:spLocks noGrp="1"/>
          </p:cNvSpPr>
          <p:nvPr>
            <p:ph type="title"/>
          </p:nvPr>
        </p:nvSpPr>
        <p:spPr/>
        <p:txBody>
          <a:bodyPr>
            <a:normAutofit fontScale="90000"/>
          </a:bodyPr>
          <a:lstStyle/>
          <a:p>
            <a:r>
              <a:rPr lang="nl-NL" dirty="0" smtClean="0">
                <a:solidFill>
                  <a:srgbClr val="00B050"/>
                </a:solidFill>
              </a:rPr>
              <a:t>World Expo Floriade as a focus point </a:t>
            </a:r>
            <a:endParaRPr lang="en-US" dirty="0" smtClean="0">
              <a:solidFill>
                <a:srgbClr val="00B050"/>
              </a:solidFill>
            </a:endParaRPr>
          </a:p>
        </p:txBody>
      </p:sp>
      <p:sp>
        <p:nvSpPr>
          <p:cNvPr id="12290" name="Rectangle 3"/>
          <p:cNvSpPr>
            <a:spLocks noGrp="1"/>
          </p:cNvSpPr>
          <p:nvPr>
            <p:ph type="body" idx="1"/>
          </p:nvPr>
        </p:nvSpPr>
        <p:spPr>
          <a:xfrm>
            <a:off x="762000" y="1600201"/>
            <a:ext cx="8202488" cy="4349079"/>
          </a:xfrm>
        </p:spPr>
        <p:txBody>
          <a:bodyPr>
            <a:normAutofit lnSpcReduction="10000"/>
          </a:bodyPr>
          <a:lstStyle/>
          <a:p>
            <a:pPr marL="182563" indent="-182563">
              <a:lnSpc>
                <a:spcPct val="90000"/>
              </a:lnSpc>
              <a:spcAft>
                <a:spcPct val="0"/>
              </a:spcAft>
              <a:buFont typeface="Wingdings" pitchFamily="2" charset="2"/>
              <a:buNone/>
            </a:pPr>
            <a:endParaRPr lang="nl-NL" sz="1800" dirty="0" smtClean="0">
              <a:solidFill>
                <a:srgbClr val="FF0000"/>
              </a:solidFill>
            </a:endParaRPr>
          </a:p>
          <a:p>
            <a:pPr marL="182563" indent="-182563" algn="ctr">
              <a:lnSpc>
                <a:spcPct val="90000"/>
              </a:lnSpc>
              <a:spcAft>
                <a:spcPct val="0"/>
              </a:spcAft>
              <a:buFont typeface="Wingdings" pitchFamily="2" charset="2"/>
              <a:buNone/>
            </a:pPr>
            <a:r>
              <a:rPr lang="nl-NL" sz="2800" dirty="0" smtClean="0">
                <a:solidFill>
                  <a:srgbClr val="FF0000"/>
                </a:solidFill>
              </a:rPr>
              <a:t>Introduction to the Partnership Agrifood Innovators</a:t>
            </a:r>
          </a:p>
          <a:p>
            <a:pPr marL="182563" indent="-182563" algn="ctr">
              <a:lnSpc>
                <a:spcPct val="90000"/>
              </a:lnSpc>
              <a:spcAft>
                <a:spcPct val="0"/>
              </a:spcAft>
              <a:buFont typeface="Wingdings" pitchFamily="2" charset="2"/>
              <a:buNone/>
            </a:pPr>
            <a:endParaRPr lang="nl-NL" sz="2800" dirty="0" smtClean="0">
              <a:solidFill>
                <a:srgbClr val="FF0000"/>
              </a:solidFill>
            </a:endParaRPr>
          </a:p>
          <a:p>
            <a:pPr marL="182563" indent="-182563" algn="ctr">
              <a:lnSpc>
                <a:spcPct val="90000"/>
              </a:lnSpc>
              <a:spcAft>
                <a:spcPct val="0"/>
              </a:spcAft>
              <a:buFont typeface="Wingdings" pitchFamily="2" charset="2"/>
              <a:buNone/>
            </a:pPr>
            <a:r>
              <a:rPr lang="nl-NL" sz="2800" dirty="0" smtClean="0">
                <a:solidFill>
                  <a:srgbClr val="FF0000"/>
                </a:solidFill>
              </a:rPr>
              <a:t>Brussels, October 9th 2013</a:t>
            </a:r>
          </a:p>
          <a:p>
            <a:pPr marL="182563" indent="-182563">
              <a:lnSpc>
                <a:spcPct val="90000"/>
              </a:lnSpc>
              <a:spcAft>
                <a:spcPct val="0"/>
              </a:spcAft>
              <a:buFont typeface="Wingdings" pitchFamily="2" charset="2"/>
              <a:buNone/>
            </a:pPr>
            <a:endParaRPr lang="nl-NL" sz="2800" dirty="0" smtClean="0"/>
          </a:p>
          <a:p>
            <a:pPr marL="182563" indent="-182563">
              <a:lnSpc>
                <a:spcPct val="90000"/>
              </a:lnSpc>
              <a:spcAft>
                <a:spcPct val="0"/>
              </a:spcAft>
              <a:buFont typeface="Wingdings" pitchFamily="2" charset="2"/>
              <a:buNone/>
            </a:pPr>
            <a:endParaRPr lang="nl-NL" sz="1800" dirty="0" smtClean="0"/>
          </a:p>
          <a:p>
            <a:pPr marL="182563" indent="-182563">
              <a:lnSpc>
                <a:spcPct val="90000"/>
              </a:lnSpc>
              <a:spcAft>
                <a:spcPct val="0"/>
              </a:spcAft>
              <a:buFont typeface="Wingdings" pitchFamily="2" charset="2"/>
              <a:buNone/>
            </a:pPr>
            <a:endParaRPr lang="nl-NL" sz="1800" dirty="0" smtClean="0"/>
          </a:p>
          <a:p>
            <a:pPr marL="182563" indent="-182563">
              <a:lnSpc>
                <a:spcPct val="90000"/>
              </a:lnSpc>
              <a:spcAft>
                <a:spcPct val="0"/>
              </a:spcAft>
              <a:buFont typeface="Wingdings" pitchFamily="2" charset="2"/>
              <a:buNone/>
            </a:pPr>
            <a:endParaRPr lang="nl-NL" sz="1800" dirty="0" smtClean="0"/>
          </a:p>
          <a:p>
            <a:pPr marL="182563" indent="-182563" algn="r">
              <a:lnSpc>
                <a:spcPct val="90000"/>
              </a:lnSpc>
              <a:spcAft>
                <a:spcPct val="0"/>
              </a:spcAft>
              <a:buFont typeface="Wingdings" pitchFamily="2" charset="2"/>
              <a:buNone/>
            </a:pPr>
            <a:r>
              <a:rPr lang="nl-NL" dirty="0" smtClean="0">
                <a:solidFill>
                  <a:srgbClr val="008000"/>
                </a:solidFill>
              </a:rPr>
              <a:t>Hillebrand Koning</a:t>
            </a:r>
          </a:p>
          <a:p>
            <a:pPr marL="182563" indent="-182563" algn="r">
              <a:lnSpc>
                <a:spcPct val="90000"/>
              </a:lnSpc>
              <a:spcAft>
                <a:spcPct val="0"/>
              </a:spcAft>
              <a:buFont typeface="Wingdings" pitchFamily="2" charset="2"/>
              <a:buNone/>
            </a:pPr>
            <a:r>
              <a:rPr lang="nl-NL" dirty="0" smtClean="0">
                <a:solidFill>
                  <a:srgbClr val="008000"/>
                </a:solidFill>
              </a:rPr>
              <a:t>Province of Flevoland </a:t>
            </a:r>
          </a:p>
          <a:p>
            <a:pPr marL="182563" indent="-182563" algn="r">
              <a:lnSpc>
                <a:spcPct val="90000"/>
              </a:lnSpc>
              <a:spcAft>
                <a:spcPct val="0"/>
              </a:spcAft>
              <a:buFont typeface="Wingdings" pitchFamily="2" charset="2"/>
              <a:buNone/>
            </a:pPr>
            <a:r>
              <a:rPr lang="nl-NL" dirty="0" smtClean="0">
                <a:solidFill>
                  <a:srgbClr val="008000"/>
                </a:solidFill>
              </a:rPr>
              <a:t>Netherlands</a:t>
            </a:r>
            <a:endParaRPr lang="en-US" dirty="0" smtClean="0">
              <a:solidFill>
                <a:srgbClr val="008000"/>
              </a:solidFill>
            </a:endParaRPr>
          </a:p>
        </p:txBody>
      </p:sp>
      <p:pic>
        <p:nvPicPr>
          <p:cNvPr id="83969" name="Picture 1" descr="C:\Users\9999555\Desktop\logo.JPG"/>
          <p:cNvPicPr>
            <a:picLocks noChangeAspect="1" noChangeArrowheads="1"/>
          </p:cNvPicPr>
          <p:nvPr/>
        </p:nvPicPr>
        <p:blipFill>
          <a:blip r:embed="rId2" cstate="print"/>
          <a:srcRect/>
          <a:stretch>
            <a:fillRect/>
          </a:stretch>
        </p:blipFill>
        <p:spPr bwMode="auto">
          <a:xfrm>
            <a:off x="2987824" y="5301208"/>
            <a:ext cx="3240360" cy="228850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4338" name="Picture 2"/>
          <p:cNvPicPr>
            <a:picLocks noChangeAspect="1" noChangeArrowheads="1"/>
          </p:cNvPicPr>
          <p:nvPr/>
        </p:nvPicPr>
        <p:blipFill>
          <a:blip r:embed="rId2" cstate="print"/>
          <a:srcRect/>
          <a:stretch>
            <a:fillRect/>
          </a:stretch>
        </p:blipFill>
        <p:spPr bwMode="auto">
          <a:xfrm>
            <a:off x="251520" y="332656"/>
            <a:ext cx="8620125"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p:cNvSpPr>
          <p:nvPr>
            <p:ph type="title"/>
          </p:nvPr>
        </p:nvSpPr>
        <p:spPr/>
        <p:txBody>
          <a:bodyPr/>
          <a:lstStyle/>
          <a:p>
            <a:r>
              <a:rPr lang="nl-NL" sz="2800" dirty="0" smtClean="0">
                <a:solidFill>
                  <a:srgbClr val="008000"/>
                </a:solidFill>
              </a:rPr>
              <a:t>Floriade: horticultural world expo, once every 10 years</a:t>
            </a:r>
            <a:endParaRPr lang="en-US" sz="2800" dirty="0" smtClean="0">
              <a:solidFill>
                <a:srgbClr val="008000"/>
              </a:solidFill>
            </a:endParaRPr>
          </a:p>
        </p:txBody>
      </p:sp>
      <p:sp>
        <p:nvSpPr>
          <p:cNvPr id="13314" name="Rectangle 3"/>
          <p:cNvSpPr>
            <a:spLocks noGrp="1"/>
          </p:cNvSpPr>
          <p:nvPr>
            <p:ph type="body" idx="1"/>
          </p:nvPr>
        </p:nvSpPr>
        <p:spPr>
          <a:xfrm>
            <a:off x="762000" y="1600200"/>
            <a:ext cx="8229600" cy="4525963"/>
          </a:xfrm>
        </p:spPr>
        <p:txBody>
          <a:bodyPr/>
          <a:lstStyle/>
          <a:p>
            <a:pPr marL="182563" indent="-182563">
              <a:lnSpc>
                <a:spcPct val="100000"/>
              </a:lnSpc>
              <a:spcAft>
                <a:spcPct val="0"/>
              </a:spcAft>
              <a:buFont typeface="Wingdings" pitchFamily="2" charset="2"/>
              <a:buChar char="Ø"/>
            </a:pPr>
            <a:r>
              <a:rPr lang="nl-NL" sz="3200" dirty="0" smtClean="0">
                <a:solidFill>
                  <a:srgbClr val="FF0000"/>
                </a:solidFill>
              </a:rPr>
              <a:t>2012: Venlo. </a:t>
            </a:r>
          </a:p>
          <a:p>
            <a:pPr marL="182563" lvl="3" indent="-182563">
              <a:lnSpc>
                <a:spcPct val="100000"/>
              </a:lnSpc>
              <a:spcAft>
                <a:spcPct val="0"/>
              </a:spcAft>
              <a:buFont typeface="Wingdings" pitchFamily="2" charset="2"/>
              <a:buChar char="Ø"/>
            </a:pPr>
            <a:r>
              <a:rPr lang="nl-NL" sz="3200" dirty="0" smtClean="0">
                <a:solidFill>
                  <a:srgbClr val="FF0000"/>
                </a:solidFill>
              </a:rPr>
              <a:t>2 million visitors</a:t>
            </a:r>
          </a:p>
          <a:p>
            <a:pPr marL="182563" indent="-182563">
              <a:lnSpc>
                <a:spcPct val="100000"/>
              </a:lnSpc>
              <a:spcAft>
                <a:spcPct val="0"/>
              </a:spcAft>
              <a:buFont typeface="Wingdings" pitchFamily="2" charset="2"/>
              <a:buChar char="Ø"/>
            </a:pPr>
            <a:r>
              <a:rPr lang="nl-NL" sz="3200" dirty="0" smtClean="0">
                <a:solidFill>
                  <a:srgbClr val="FF0000"/>
                </a:solidFill>
              </a:rPr>
              <a:t>800 official business-to-business meetings</a:t>
            </a:r>
          </a:p>
          <a:p>
            <a:pPr marL="182563" indent="-182563">
              <a:lnSpc>
                <a:spcPct val="100000"/>
              </a:lnSpc>
              <a:spcAft>
                <a:spcPct val="0"/>
              </a:spcAft>
              <a:buFont typeface="Wingdings" pitchFamily="2" charset="2"/>
              <a:buChar char="Ø"/>
            </a:pPr>
            <a:r>
              <a:rPr lang="nl-NL" sz="3200" dirty="0" smtClean="0">
                <a:solidFill>
                  <a:srgbClr val="FF0000"/>
                </a:solidFill>
              </a:rPr>
              <a:t>30 countries involved</a:t>
            </a:r>
            <a:endParaRPr lang="en-US" sz="3200" dirty="0" smtClean="0">
              <a:solidFill>
                <a:srgbClr val="FF0000"/>
              </a:solidFill>
            </a:endParaRPr>
          </a:p>
        </p:txBody>
      </p:sp>
      <p:pic>
        <p:nvPicPr>
          <p:cNvPr id="82945" name="Picture 1" descr="C:\Users\9999555\Desktop\logo.JPG"/>
          <p:cNvPicPr>
            <a:picLocks noChangeAspect="1" noChangeArrowheads="1"/>
          </p:cNvPicPr>
          <p:nvPr/>
        </p:nvPicPr>
        <p:blipFill>
          <a:blip r:embed="rId2" cstate="print"/>
          <a:srcRect/>
          <a:stretch>
            <a:fillRect/>
          </a:stretch>
        </p:blipFill>
        <p:spPr bwMode="auto">
          <a:xfrm>
            <a:off x="3635896" y="5445224"/>
            <a:ext cx="2376264" cy="167823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p:txBody>
          <a:bodyPr>
            <a:normAutofit fontScale="90000"/>
          </a:bodyPr>
          <a:lstStyle/>
          <a:p>
            <a:r>
              <a:rPr lang="nl-NL" dirty="0" smtClean="0">
                <a:solidFill>
                  <a:srgbClr val="008000"/>
                </a:solidFill>
              </a:rPr>
              <a:t>2022: Almere – ‘Growing Green Cities’</a:t>
            </a:r>
            <a:endParaRPr lang="en-US" dirty="0" smtClean="0">
              <a:solidFill>
                <a:srgbClr val="008000"/>
              </a:solidFill>
            </a:endParaRPr>
          </a:p>
        </p:txBody>
      </p:sp>
      <p:sp>
        <p:nvSpPr>
          <p:cNvPr id="14338" name="Rectangle 3"/>
          <p:cNvSpPr>
            <a:spLocks noGrp="1"/>
          </p:cNvSpPr>
          <p:nvPr>
            <p:ph type="body" idx="1"/>
          </p:nvPr>
        </p:nvSpPr>
        <p:spPr>
          <a:xfrm>
            <a:off x="762000" y="1600201"/>
            <a:ext cx="8229600" cy="3556992"/>
          </a:xfrm>
        </p:spPr>
        <p:txBody>
          <a:bodyPr/>
          <a:lstStyle/>
          <a:p>
            <a:pPr marL="182563" indent="-182563">
              <a:lnSpc>
                <a:spcPct val="100000"/>
              </a:lnSpc>
              <a:spcAft>
                <a:spcPct val="0"/>
              </a:spcAft>
            </a:pPr>
            <a:r>
              <a:rPr lang="nl-NL" sz="3200" u="sng" dirty="0" smtClean="0">
                <a:solidFill>
                  <a:srgbClr val="FF0000"/>
                </a:solidFill>
              </a:rPr>
              <a:t>Themes:</a:t>
            </a:r>
          </a:p>
          <a:p>
            <a:pPr marL="182563" indent="-182563">
              <a:lnSpc>
                <a:spcPct val="100000"/>
              </a:lnSpc>
              <a:spcAft>
                <a:spcPct val="0"/>
              </a:spcAft>
            </a:pPr>
            <a:endParaRPr lang="nl-NL" sz="3200" u="sng" dirty="0" smtClean="0">
              <a:solidFill>
                <a:srgbClr val="008000"/>
              </a:solidFill>
            </a:endParaRPr>
          </a:p>
          <a:p>
            <a:pPr marL="182563" lvl="1" indent="-182563">
              <a:lnSpc>
                <a:spcPct val="100000"/>
              </a:lnSpc>
              <a:spcAft>
                <a:spcPct val="0"/>
              </a:spcAft>
            </a:pPr>
            <a:r>
              <a:rPr lang="nl-NL" sz="3200" dirty="0" smtClean="0">
                <a:solidFill>
                  <a:srgbClr val="008000"/>
                </a:solidFill>
              </a:rPr>
              <a:t>Feeding the city</a:t>
            </a:r>
          </a:p>
          <a:p>
            <a:pPr marL="182563" lvl="1" indent="-182563">
              <a:lnSpc>
                <a:spcPct val="100000"/>
              </a:lnSpc>
              <a:spcAft>
                <a:spcPct val="0"/>
              </a:spcAft>
            </a:pPr>
            <a:r>
              <a:rPr lang="nl-NL" sz="3200" dirty="0" smtClean="0">
                <a:solidFill>
                  <a:srgbClr val="008000"/>
                </a:solidFill>
              </a:rPr>
              <a:t>Greening the city</a:t>
            </a:r>
          </a:p>
          <a:p>
            <a:pPr marL="182563" lvl="1" indent="-182563">
              <a:lnSpc>
                <a:spcPct val="100000"/>
              </a:lnSpc>
              <a:spcAft>
                <a:spcPct val="0"/>
              </a:spcAft>
            </a:pPr>
            <a:r>
              <a:rPr lang="nl-NL" sz="3200" dirty="0" smtClean="0">
                <a:solidFill>
                  <a:srgbClr val="008000"/>
                </a:solidFill>
              </a:rPr>
              <a:t>Energizing the city</a:t>
            </a:r>
          </a:p>
          <a:p>
            <a:pPr marL="182563" lvl="1" indent="-182563">
              <a:lnSpc>
                <a:spcPct val="100000"/>
              </a:lnSpc>
              <a:spcAft>
                <a:spcPct val="0"/>
              </a:spcAft>
            </a:pPr>
            <a:r>
              <a:rPr lang="nl-NL" sz="3200" dirty="0" smtClean="0">
                <a:solidFill>
                  <a:srgbClr val="008000"/>
                </a:solidFill>
              </a:rPr>
              <a:t>Healthying the city</a:t>
            </a:r>
            <a:endParaRPr lang="en-US" sz="3200" dirty="0" smtClean="0">
              <a:solidFill>
                <a:srgbClr val="008000"/>
              </a:solidFill>
            </a:endParaRPr>
          </a:p>
        </p:txBody>
      </p:sp>
      <p:pic>
        <p:nvPicPr>
          <p:cNvPr id="81921" name="Picture 1" descr="C:\Users\9999555\Desktop\logo.JPG"/>
          <p:cNvPicPr>
            <a:picLocks noChangeAspect="1" noChangeArrowheads="1"/>
          </p:cNvPicPr>
          <p:nvPr/>
        </p:nvPicPr>
        <p:blipFill>
          <a:blip r:embed="rId2" cstate="print"/>
          <a:srcRect/>
          <a:stretch>
            <a:fillRect/>
          </a:stretch>
        </p:blipFill>
        <p:spPr bwMode="auto">
          <a:xfrm>
            <a:off x="3635896" y="5229200"/>
            <a:ext cx="2592288" cy="183080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p:txBody>
          <a:bodyPr/>
          <a:lstStyle/>
          <a:p>
            <a:r>
              <a:rPr lang="nl-NL" dirty="0" smtClean="0">
                <a:solidFill>
                  <a:srgbClr val="FF0000"/>
                </a:solidFill>
              </a:rPr>
              <a:t>10 years ‘making of’ the Floriade</a:t>
            </a:r>
            <a:endParaRPr lang="en-US" dirty="0" smtClean="0">
              <a:solidFill>
                <a:srgbClr val="FF0000"/>
              </a:solidFill>
            </a:endParaRPr>
          </a:p>
        </p:txBody>
      </p:sp>
      <p:sp>
        <p:nvSpPr>
          <p:cNvPr id="15362" name="Rectangle 3"/>
          <p:cNvSpPr>
            <a:spLocks noGrp="1"/>
          </p:cNvSpPr>
          <p:nvPr>
            <p:ph type="body" idx="1"/>
          </p:nvPr>
        </p:nvSpPr>
        <p:spPr>
          <a:xfrm>
            <a:off x="762000" y="1600201"/>
            <a:ext cx="8229600" cy="4205064"/>
          </a:xfrm>
        </p:spPr>
        <p:txBody>
          <a:bodyPr>
            <a:normAutofit fontScale="92500" lnSpcReduction="20000"/>
          </a:bodyPr>
          <a:lstStyle/>
          <a:p>
            <a:pPr marL="182563" indent="-182563">
              <a:lnSpc>
                <a:spcPct val="100000"/>
              </a:lnSpc>
              <a:spcAft>
                <a:spcPct val="0"/>
              </a:spcAft>
            </a:pPr>
            <a:r>
              <a:rPr lang="nl-NL" dirty="0" smtClean="0">
                <a:solidFill>
                  <a:srgbClr val="00B050"/>
                </a:solidFill>
              </a:rPr>
              <a:t>Horticultural sector is so innovative, that one world expo once in ten years is not enough </a:t>
            </a:r>
          </a:p>
          <a:p>
            <a:pPr marL="182563" indent="-182563">
              <a:lnSpc>
                <a:spcPct val="100000"/>
              </a:lnSpc>
              <a:spcAft>
                <a:spcPct val="0"/>
              </a:spcAft>
            </a:pPr>
            <a:r>
              <a:rPr lang="nl-NL" dirty="0" smtClean="0">
                <a:solidFill>
                  <a:srgbClr val="00B050"/>
                </a:solidFill>
              </a:rPr>
              <a:t>Innovation agenda of horticultural industry is priority in economic agenda province of Flevoland</a:t>
            </a:r>
          </a:p>
          <a:p>
            <a:pPr marL="182563" indent="-182563">
              <a:lnSpc>
                <a:spcPct val="100000"/>
              </a:lnSpc>
              <a:spcAft>
                <a:spcPct val="0"/>
              </a:spcAft>
            </a:pPr>
            <a:endParaRPr lang="nl-NL" dirty="0" smtClean="0">
              <a:solidFill>
                <a:srgbClr val="008000"/>
              </a:solidFill>
            </a:endParaRPr>
          </a:p>
          <a:p>
            <a:pPr marL="182563" indent="-182563">
              <a:lnSpc>
                <a:spcPct val="100000"/>
              </a:lnSpc>
              <a:spcAft>
                <a:spcPct val="0"/>
              </a:spcAft>
            </a:pPr>
            <a:r>
              <a:rPr lang="nl-NL" sz="2000" dirty="0" smtClean="0">
                <a:solidFill>
                  <a:srgbClr val="008000"/>
                </a:solidFill>
              </a:rPr>
              <a:t>Making an Innovation Agenda together </a:t>
            </a:r>
          </a:p>
          <a:p>
            <a:pPr marL="182563" indent="-182563">
              <a:lnSpc>
                <a:spcPct val="100000"/>
              </a:lnSpc>
              <a:spcAft>
                <a:spcPct val="0"/>
              </a:spcAft>
            </a:pPr>
            <a:r>
              <a:rPr lang="nl-NL" sz="2000" dirty="0" smtClean="0">
                <a:solidFill>
                  <a:srgbClr val="008000"/>
                </a:solidFill>
              </a:rPr>
              <a:t>Building triple helix coalitions</a:t>
            </a:r>
          </a:p>
          <a:p>
            <a:pPr marL="182563" indent="-182563">
              <a:lnSpc>
                <a:spcPct val="100000"/>
              </a:lnSpc>
              <a:spcAft>
                <a:spcPct val="0"/>
              </a:spcAft>
            </a:pPr>
            <a:r>
              <a:rPr lang="en-US" sz="2000" dirty="0" smtClean="0">
                <a:solidFill>
                  <a:srgbClr val="008000"/>
                </a:solidFill>
              </a:rPr>
              <a:t>Stimulate, validate, valorize and realize innovations </a:t>
            </a:r>
          </a:p>
          <a:p>
            <a:pPr marL="182563" indent="-182563">
              <a:lnSpc>
                <a:spcPct val="100000"/>
              </a:lnSpc>
              <a:spcAft>
                <a:spcPct val="0"/>
              </a:spcAft>
            </a:pPr>
            <a:r>
              <a:rPr lang="nl-NL" sz="2000" dirty="0" smtClean="0">
                <a:solidFill>
                  <a:srgbClr val="008000"/>
                </a:solidFill>
              </a:rPr>
              <a:t>Creating crossovers with other sectors</a:t>
            </a:r>
          </a:p>
          <a:p>
            <a:pPr marL="182563" indent="-182563">
              <a:lnSpc>
                <a:spcPct val="100000"/>
              </a:lnSpc>
              <a:spcAft>
                <a:spcPct val="0"/>
              </a:spcAft>
            </a:pPr>
            <a:r>
              <a:rPr lang="nl-NL" sz="2000" dirty="0" smtClean="0">
                <a:solidFill>
                  <a:srgbClr val="008000"/>
                </a:solidFill>
              </a:rPr>
              <a:t>Conferences and meetings every year</a:t>
            </a:r>
          </a:p>
          <a:p>
            <a:pPr marL="182563" indent="-182563">
              <a:lnSpc>
                <a:spcPct val="100000"/>
              </a:lnSpc>
              <a:spcAft>
                <a:spcPct val="0"/>
              </a:spcAft>
            </a:pPr>
            <a:r>
              <a:rPr lang="nl-NL" sz="2000" dirty="0" smtClean="0">
                <a:solidFill>
                  <a:srgbClr val="008000"/>
                </a:solidFill>
              </a:rPr>
              <a:t>Focus point: show the best innovations at the world expo in 2022</a:t>
            </a:r>
          </a:p>
          <a:p>
            <a:pPr marL="182563" indent="-182563">
              <a:lnSpc>
                <a:spcPct val="100000"/>
              </a:lnSpc>
              <a:spcAft>
                <a:spcPct val="0"/>
              </a:spcAft>
            </a:pPr>
            <a:endParaRPr lang="en-US" dirty="0" smtClean="0"/>
          </a:p>
        </p:txBody>
      </p:sp>
      <p:pic>
        <p:nvPicPr>
          <p:cNvPr id="80897" name="Picture 1" descr="C:\Users\9999555\Desktop\logo.JPG"/>
          <p:cNvPicPr>
            <a:picLocks noChangeAspect="1" noChangeArrowheads="1"/>
          </p:cNvPicPr>
          <p:nvPr/>
        </p:nvPicPr>
        <p:blipFill>
          <a:blip r:embed="rId2" cstate="print"/>
          <a:srcRect/>
          <a:stretch>
            <a:fillRect/>
          </a:stretch>
        </p:blipFill>
        <p:spPr bwMode="auto">
          <a:xfrm>
            <a:off x="3707904" y="5480304"/>
            <a:ext cx="1950720" cy="1377696"/>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r>
              <a:rPr lang="nl-NL" dirty="0" smtClean="0">
                <a:solidFill>
                  <a:srgbClr val="FF0000"/>
                </a:solidFill>
              </a:rPr>
              <a:t>Examples of current activities</a:t>
            </a:r>
            <a:endParaRPr lang="en-US" dirty="0" smtClean="0">
              <a:solidFill>
                <a:srgbClr val="FF0000"/>
              </a:solidFill>
            </a:endParaRPr>
          </a:p>
        </p:txBody>
      </p:sp>
      <p:sp>
        <p:nvSpPr>
          <p:cNvPr id="16386" name="Rectangle 3"/>
          <p:cNvSpPr>
            <a:spLocks noGrp="1"/>
          </p:cNvSpPr>
          <p:nvPr>
            <p:ph type="body" idx="1"/>
          </p:nvPr>
        </p:nvSpPr>
        <p:spPr>
          <a:xfrm>
            <a:off x="762000" y="1600200"/>
            <a:ext cx="8229600" cy="4525963"/>
          </a:xfrm>
        </p:spPr>
        <p:txBody>
          <a:bodyPr/>
          <a:lstStyle/>
          <a:p>
            <a:pPr marL="182563" indent="-182563">
              <a:lnSpc>
                <a:spcPct val="100000"/>
              </a:lnSpc>
              <a:spcAft>
                <a:spcPct val="0"/>
              </a:spcAft>
            </a:pPr>
            <a:r>
              <a:rPr lang="nl-NL" sz="2800" dirty="0" smtClean="0">
                <a:solidFill>
                  <a:srgbClr val="008000"/>
                </a:solidFill>
              </a:rPr>
              <a:t>Sensor based farming</a:t>
            </a:r>
          </a:p>
          <a:p>
            <a:pPr marL="182563" indent="-182563">
              <a:lnSpc>
                <a:spcPct val="100000"/>
              </a:lnSpc>
              <a:spcAft>
                <a:spcPct val="0"/>
              </a:spcAft>
            </a:pPr>
            <a:r>
              <a:rPr lang="nl-NL" sz="2800" dirty="0" smtClean="0">
                <a:solidFill>
                  <a:srgbClr val="008000"/>
                </a:solidFill>
              </a:rPr>
              <a:t>Green forensics</a:t>
            </a:r>
          </a:p>
          <a:p>
            <a:pPr marL="182563" indent="-182563">
              <a:lnSpc>
                <a:spcPct val="100000"/>
              </a:lnSpc>
              <a:spcAft>
                <a:spcPct val="0"/>
              </a:spcAft>
            </a:pPr>
            <a:r>
              <a:rPr lang="nl-NL" sz="2800" dirty="0" smtClean="0">
                <a:solidFill>
                  <a:srgbClr val="008000"/>
                </a:solidFill>
              </a:rPr>
              <a:t>Personalised Food and personalised medicines</a:t>
            </a:r>
          </a:p>
          <a:p>
            <a:pPr marL="182563" indent="-182563">
              <a:lnSpc>
                <a:spcPct val="100000"/>
              </a:lnSpc>
              <a:spcAft>
                <a:spcPct val="0"/>
              </a:spcAft>
            </a:pPr>
            <a:r>
              <a:rPr lang="nl-NL" sz="2800" dirty="0" smtClean="0">
                <a:solidFill>
                  <a:srgbClr val="008000"/>
                </a:solidFill>
              </a:rPr>
              <a:t>Growing crops on water</a:t>
            </a:r>
          </a:p>
          <a:p>
            <a:pPr marL="182563" indent="-182563">
              <a:lnSpc>
                <a:spcPct val="100000"/>
              </a:lnSpc>
              <a:spcAft>
                <a:spcPct val="0"/>
              </a:spcAft>
            </a:pPr>
            <a:r>
              <a:rPr lang="nl-NL" sz="2800" dirty="0" smtClean="0">
                <a:solidFill>
                  <a:srgbClr val="008000"/>
                </a:solidFill>
              </a:rPr>
              <a:t>Greenhouses of the future: producing electricity</a:t>
            </a:r>
          </a:p>
          <a:p>
            <a:pPr marL="182563" indent="-182563">
              <a:lnSpc>
                <a:spcPct val="100000"/>
              </a:lnSpc>
              <a:spcAft>
                <a:spcPct val="0"/>
              </a:spcAft>
            </a:pPr>
            <a:r>
              <a:rPr lang="nl-NL" sz="2800" dirty="0" smtClean="0">
                <a:solidFill>
                  <a:srgbClr val="008000"/>
                </a:solidFill>
              </a:rPr>
              <a:t>Business cases for urban agriculture</a:t>
            </a:r>
          </a:p>
          <a:p>
            <a:pPr marL="182563" indent="-182563">
              <a:lnSpc>
                <a:spcPct val="100000"/>
              </a:lnSpc>
              <a:spcAft>
                <a:spcPct val="0"/>
              </a:spcAft>
            </a:pPr>
            <a:r>
              <a:rPr lang="nl-NL" sz="2800" dirty="0" smtClean="0">
                <a:solidFill>
                  <a:srgbClr val="008000"/>
                </a:solidFill>
              </a:rPr>
              <a:t>Supermarkets of the future</a:t>
            </a:r>
            <a:endParaRPr lang="en-US" sz="2800" dirty="0" smtClean="0">
              <a:solidFill>
                <a:srgbClr val="008000"/>
              </a:solidFill>
            </a:endParaRPr>
          </a:p>
        </p:txBody>
      </p:sp>
      <p:pic>
        <p:nvPicPr>
          <p:cNvPr id="79873" name="Picture 1" descr="C:\Users\9999555\Desktop\logo.JPG"/>
          <p:cNvPicPr>
            <a:picLocks noChangeAspect="1" noChangeArrowheads="1"/>
          </p:cNvPicPr>
          <p:nvPr/>
        </p:nvPicPr>
        <p:blipFill>
          <a:blip r:embed="rId2" cstate="print"/>
          <a:srcRect/>
          <a:stretch>
            <a:fillRect/>
          </a:stretch>
        </p:blipFill>
        <p:spPr bwMode="auto">
          <a:xfrm>
            <a:off x="3563888" y="5445224"/>
            <a:ext cx="2304256" cy="162738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sldNum" sz="quarter" idx="12"/>
          </p:nvPr>
        </p:nvSpPr>
        <p:spPr>
          <a:noFill/>
          <a:ln>
            <a:miter lim="800000"/>
            <a:headEnd/>
            <a:tailEnd/>
          </a:ln>
        </p:spPr>
        <p:txBody>
          <a:bodyPr/>
          <a:lstStyle/>
          <a:p>
            <a:fld id="{2D9DCD99-BA11-4DB3-8891-F67C70CBCF52}" type="slidenum">
              <a:rPr lang="pl-PL" altLang="pl-PL" smtClean="0"/>
              <a:pPr/>
              <a:t>54</a:t>
            </a:fld>
            <a:endParaRPr lang="pl-PL" altLang="pl-PL" smtClean="0"/>
          </a:p>
        </p:txBody>
      </p:sp>
      <p:sp>
        <p:nvSpPr>
          <p:cNvPr id="92162" name="Rectangle 2"/>
          <p:cNvSpPr>
            <a:spLocks noGrp="1" noChangeArrowheads="1"/>
          </p:cNvSpPr>
          <p:nvPr>
            <p:ph type="ctrTitle"/>
          </p:nvPr>
        </p:nvSpPr>
        <p:spPr>
          <a:xfrm>
            <a:off x="0" y="2276475"/>
            <a:ext cx="8893175" cy="19208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rmAutofit fontScale="90000"/>
          </a:bodyPr>
          <a:lstStyle/>
          <a:p>
            <a:pPr eaLnBrk="1" hangingPunct="1">
              <a:defRPr/>
            </a:pPr>
            <a:r>
              <a:rPr lang="en-US" altLang="pl-PL" sz="3600" smtClean="0">
                <a:solidFill>
                  <a:srgbClr val="FFCC00"/>
                </a:solidFill>
              </a:rPr>
              <a:t>Regions for agricultural </a:t>
            </a:r>
            <a:r>
              <a:rPr lang="pl-PL" altLang="pl-PL" sz="3600" smtClean="0">
                <a:solidFill>
                  <a:srgbClr val="FFCC00"/>
                </a:solidFill>
              </a:rPr>
              <a:t/>
            </a:r>
            <a:br>
              <a:rPr lang="pl-PL" altLang="pl-PL" sz="3600" smtClean="0">
                <a:solidFill>
                  <a:srgbClr val="FFCC00"/>
                </a:solidFill>
              </a:rPr>
            </a:br>
            <a:r>
              <a:rPr lang="en-US" altLang="pl-PL" sz="3600" smtClean="0">
                <a:solidFill>
                  <a:srgbClr val="FFCC00"/>
                </a:solidFill>
              </a:rPr>
              <a:t>productivity and sustainability</a:t>
            </a:r>
            <a:r>
              <a:rPr lang="en-US" altLang="pl-PL" sz="4400" smtClean="0">
                <a:effectLst/>
              </a:rPr>
              <a:t> </a:t>
            </a:r>
            <a:r>
              <a:rPr lang="pl-PL" altLang="pl-PL" sz="2800" smtClean="0">
                <a:solidFill>
                  <a:srgbClr val="FFC000"/>
                </a:solidFill>
              </a:rPr>
              <a:t/>
            </a:r>
            <a:br>
              <a:rPr lang="pl-PL" altLang="pl-PL" sz="2800" smtClean="0">
                <a:solidFill>
                  <a:srgbClr val="FFC000"/>
                </a:solidFill>
              </a:rPr>
            </a:br>
            <a:r>
              <a:rPr lang="pl-PL" altLang="pl-PL" sz="2800" smtClean="0">
                <a:solidFill>
                  <a:srgbClr val="FFC000"/>
                </a:solidFill>
              </a:rPr>
              <a:t/>
            </a:r>
            <a:br>
              <a:rPr lang="pl-PL" altLang="pl-PL" sz="2800" smtClean="0">
                <a:solidFill>
                  <a:srgbClr val="FFC000"/>
                </a:solidFill>
              </a:rPr>
            </a:br>
            <a:r>
              <a:rPr lang="pl-PL" altLang="pl-PL" sz="2800" smtClean="0"/>
              <a:t/>
            </a:r>
            <a:br>
              <a:rPr lang="pl-PL" altLang="pl-PL" sz="2800" smtClean="0"/>
            </a:br>
            <a:r>
              <a:rPr lang="pl-PL" altLang="pl-PL" sz="2800" smtClean="0"/>
              <a:t/>
            </a:r>
            <a:br>
              <a:rPr lang="pl-PL" altLang="pl-PL" sz="2800" smtClean="0"/>
            </a:br>
            <a:r>
              <a:rPr lang="pl-PL" altLang="pl-PL" sz="2800" smtClean="0"/>
              <a:t/>
            </a:r>
            <a:br>
              <a:rPr lang="pl-PL" altLang="pl-PL" sz="2800" smtClean="0"/>
            </a:br>
            <a:r>
              <a:rPr lang="pl-PL" altLang="pl-PL" sz="2800" smtClean="0"/>
              <a:t/>
            </a:r>
            <a:br>
              <a:rPr lang="pl-PL" altLang="pl-PL" sz="2800" smtClean="0"/>
            </a:br>
            <a:r>
              <a:rPr lang="pl-PL" altLang="pl-PL" sz="2800" smtClean="0"/>
              <a:t/>
            </a:r>
            <a:br>
              <a:rPr lang="pl-PL" altLang="pl-PL" sz="2800" smtClean="0"/>
            </a:br>
            <a:r>
              <a:rPr lang="pl-PL" altLang="pl-PL" sz="2800" smtClean="0"/>
              <a:t/>
            </a:r>
            <a:br>
              <a:rPr lang="pl-PL" altLang="pl-PL" sz="2800" smtClean="0"/>
            </a:br>
            <a:r>
              <a:rPr lang="pl-PL" altLang="pl-PL" sz="2800" smtClean="0"/>
              <a:t/>
            </a:r>
            <a:br>
              <a:rPr lang="pl-PL" altLang="pl-PL" sz="2800" smtClean="0"/>
            </a:br>
            <a:r>
              <a:rPr lang="pl-PL" altLang="pl-PL" sz="2800" smtClean="0"/>
              <a:t/>
            </a:r>
            <a:br>
              <a:rPr lang="pl-PL" altLang="pl-PL" sz="2800" smtClean="0"/>
            </a:br>
            <a:r>
              <a:rPr lang="pl-PL" altLang="pl-PL" sz="2800" smtClean="0"/>
              <a:t>Brussels </a:t>
            </a:r>
            <a:br>
              <a:rPr lang="pl-PL" altLang="pl-PL" sz="2800" smtClean="0"/>
            </a:br>
            <a:r>
              <a:rPr lang="pl-PL" altLang="pl-PL" sz="2800" smtClean="0"/>
              <a:t>8 October 2013</a:t>
            </a:r>
            <a:br>
              <a:rPr lang="pl-PL" altLang="pl-PL" sz="2800" smtClean="0"/>
            </a:br>
            <a:r>
              <a:rPr lang="pl-PL" altLang="pl-PL" sz="2800" smtClean="0">
                <a:solidFill>
                  <a:schemeClr val="hlink"/>
                </a:solidFill>
              </a:rPr>
              <a:t>Grzegorz Orawiec</a:t>
            </a:r>
          </a:p>
        </p:txBody>
      </p:sp>
      <p:pic>
        <p:nvPicPr>
          <p:cNvPr id="4100" name="Picture 7" descr="45d1298282261-sad"/>
          <p:cNvPicPr>
            <a:picLocks noChangeAspect="1" noChangeArrowheads="1"/>
          </p:cNvPicPr>
          <p:nvPr/>
        </p:nvPicPr>
        <p:blipFill>
          <a:blip r:embed="rId3" cstate="print"/>
          <a:srcRect/>
          <a:stretch>
            <a:fillRect/>
          </a:stretch>
        </p:blipFill>
        <p:spPr bwMode="auto">
          <a:xfrm>
            <a:off x="1979613" y="1484313"/>
            <a:ext cx="4716462" cy="324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 name="Rectangle 2"/>
          <p:cNvSpPr>
            <a:spLocks noGrp="1"/>
          </p:cNvSpPr>
          <p:nvPr>
            <p:ph type="title" idx="4294967295"/>
          </p:nvPr>
        </p:nvSpPr>
        <p:spPr>
          <a:xfrm>
            <a:off x="468313" y="908050"/>
            <a:ext cx="8229600" cy="863600"/>
          </a:xfrm>
        </p:spPr>
        <p:txBody>
          <a:bodyPr>
            <a:normAutofit fontScale="90000"/>
          </a:bodyPr>
          <a:lstStyle/>
          <a:p>
            <a:pPr eaLnBrk="1" hangingPunct="1">
              <a:defRPr/>
            </a:pPr>
            <a:r>
              <a:rPr lang="pl-PL" altLang="pl-PL" sz="2800" smtClean="0">
                <a:solidFill>
                  <a:srgbClr val="FFCC00"/>
                </a:solidFill>
                <a:latin typeface="Arial" charset="0"/>
              </a:rPr>
              <a:t>Regional Development Strategy:</a:t>
            </a:r>
            <a:r>
              <a:rPr lang="pl-PL" altLang="pl-PL" sz="2800" b="0" smtClean="0">
                <a:solidFill>
                  <a:srgbClr val="FFCC00"/>
                </a:solidFill>
                <a:latin typeface="Arial" charset="0"/>
              </a:rPr>
              <a:t/>
            </a:r>
            <a:br>
              <a:rPr lang="pl-PL" altLang="pl-PL" sz="2800" b="0" smtClean="0">
                <a:solidFill>
                  <a:srgbClr val="FFCC00"/>
                </a:solidFill>
                <a:latin typeface="Arial" charset="0"/>
              </a:rPr>
            </a:br>
            <a:endParaRPr lang="pl-PL" altLang="pl-PL" sz="2800" b="0" smtClean="0">
              <a:solidFill>
                <a:srgbClr val="FFCC00"/>
              </a:solidFill>
              <a:latin typeface="Arial" charset="0"/>
            </a:endParaRPr>
          </a:p>
        </p:txBody>
      </p:sp>
      <p:sp>
        <p:nvSpPr>
          <p:cNvPr id="123909" name="Rectangle 3"/>
          <p:cNvSpPr>
            <a:spLocks noGrp="1"/>
          </p:cNvSpPr>
          <p:nvPr>
            <p:ph type="body" idx="4294967295"/>
          </p:nvPr>
        </p:nvSpPr>
        <p:spPr>
          <a:xfrm>
            <a:off x="539750" y="1844675"/>
            <a:ext cx="8353425" cy="3384550"/>
          </a:xfrm>
        </p:spPr>
        <p:txBody>
          <a:bodyPr>
            <a:normAutofit fontScale="92500" lnSpcReduction="10000"/>
          </a:bodyPr>
          <a:lstStyle/>
          <a:p>
            <a:pPr marL="442913" indent="-266700">
              <a:buFont typeface="Wingdings" pitchFamily="2" charset="2"/>
              <a:buChar char="Ø"/>
              <a:defRPr/>
            </a:pPr>
            <a:r>
              <a:rPr lang="pl-PL" altLang="pl-PL" sz="2400" dirty="0" smtClean="0">
                <a:latin typeface="Arial" charset="0"/>
              </a:rPr>
              <a:t>I</a:t>
            </a:r>
            <a:r>
              <a:rPr lang="en-US" altLang="pl-PL" sz="2400" dirty="0" err="1" smtClean="0">
                <a:latin typeface="Arial" charset="0"/>
              </a:rPr>
              <a:t>mprovement</a:t>
            </a:r>
            <a:r>
              <a:rPr lang="en-US" altLang="pl-PL" sz="2400" dirty="0" smtClean="0">
                <a:latin typeface="Arial" charset="0"/>
              </a:rPr>
              <a:t> of </a:t>
            </a:r>
            <a:r>
              <a:rPr lang="en-US" altLang="pl-PL" sz="2400" b="1" dirty="0" smtClean="0">
                <a:solidFill>
                  <a:srgbClr val="FFCC00"/>
                </a:solidFill>
                <a:latin typeface="Arial" charset="0"/>
              </a:rPr>
              <a:t>regional infrastructure</a:t>
            </a:r>
            <a:r>
              <a:rPr lang="en-US" altLang="pl-PL" sz="2400" dirty="0" smtClean="0">
                <a:latin typeface="Arial" charset="0"/>
              </a:rPr>
              <a:t>;</a:t>
            </a:r>
            <a:endParaRPr lang="pl-PL" altLang="pl-PL" sz="2400" dirty="0" smtClean="0">
              <a:latin typeface="Arial" charset="0"/>
            </a:endParaRPr>
          </a:p>
          <a:p>
            <a:pPr marL="442913" indent="-266700">
              <a:buFont typeface="Wingdings" pitchFamily="2" charset="2"/>
              <a:buChar char="Ø"/>
              <a:defRPr/>
            </a:pPr>
            <a:r>
              <a:rPr lang="pl-PL" altLang="pl-PL" sz="2400" b="1" dirty="0" smtClean="0">
                <a:solidFill>
                  <a:srgbClr val="FF3300"/>
                </a:solidFill>
                <a:latin typeface="Arial" charset="0"/>
              </a:rPr>
              <a:t>K</a:t>
            </a:r>
            <a:r>
              <a:rPr lang="en-US" altLang="pl-PL" sz="2400" b="1" dirty="0" err="1" smtClean="0">
                <a:solidFill>
                  <a:srgbClr val="FF3300"/>
                </a:solidFill>
                <a:latin typeface="Arial" charset="0"/>
              </a:rPr>
              <a:t>ey</a:t>
            </a:r>
            <a:r>
              <a:rPr lang="en-US" altLang="pl-PL" sz="2400" b="1" dirty="0" smtClean="0">
                <a:solidFill>
                  <a:srgbClr val="FF3300"/>
                </a:solidFill>
                <a:latin typeface="Arial" charset="0"/>
              </a:rPr>
              <a:t> sectors and industries</a:t>
            </a:r>
            <a:r>
              <a:rPr lang="en-US" altLang="pl-PL" sz="2400" dirty="0" smtClean="0">
                <a:latin typeface="Arial" charset="0"/>
              </a:rPr>
              <a:t> for the economic development of the region;</a:t>
            </a:r>
            <a:endParaRPr lang="pl-PL" altLang="pl-PL" sz="2400" dirty="0" smtClean="0">
              <a:latin typeface="Arial" charset="0"/>
            </a:endParaRPr>
          </a:p>
          <a:p>
            <a:pPr marL="442913" indent="-266700">
              <a:buFont typeface="Wingdings" pitchFamily="2" charset="2"/>
              <a:buChar char="Ø"/>
              <a:defRPr/>
            </a:pPr>
            <a:r>
              <a:rPr lang="pl-PL" altLang="pl-PL" sz="2400" dirty="0" smtClean="0">
                <a:latin typeface="Arial" charset="0"/>
              </a:rPr>
              <a:t>B</a:t>
            </a:r>
            <a:r>
              <a:rPr lang="en-US" altLang="pl-PL" sz="2400" dirty="0" err="1" smtClean="0">
                <a:latin typeface="Arial" charset="0"/>
              </a:rPr>
              <a:t>uilding</a:t>
            </a:r>
            <a:r>
              <a:rPr lang="en-US" altLang="pl-PL" sz="2400" dirty="0" smtClean="0">
                <a:latin typeface="Arial" charset="0"/>
              </a:rPr>
              <a:t> </a:t>
            </a:r>
            <a:r>
              <a:rPr lang="en-US" altLang="pl-PL" sz="2400" b="1" dirty="0" smtClean="0">
                <a:solidFill>
                  <a:srgbClr val="FF3300"/>
                </a:solidFill>
                <a:latin typeface="Arial" charset="0"/>
              </a:rPr>
              <a:t>human capital</a:t>
            </a:r>
            <a:r>
              <a:rPr lang="en-US" altLang="pl-PL" sz="2400" dirty="0" smtClean="0">
                <a:latin typeface="Arial" charset="0"/>
              </a:rPr>
              <a:t> and a base for an innovative economy;</a:t>
            </a:r>
            <a:endParaRPr lang="pl-PL" altLang="pl-PL" sz="2400" dirty="0" smtClean="0">
              <a:latin typeface="Arial" charset="0"/>
            </a:endParaRPr>
          </a:p>
          <a:p>
            <a:pPr marL="442913" indent="-266700">
              <a:buFont typeface="Wingdings" pitchFamily="2" charset="2"/>
              <a:buChar char="Ø"/>
              <a:defRPr/>
            </a:pPr>
            <a:r>
              <a:rPr lang="pl-PL" altLang="pl-PL" sz="2400" dirty="0" smtClean="0">
                <a:latin typeface="Arial" charset="0"/>
              </a:rPr>
              <a:t>I</a:t>
            </a:r>
            <a:r>
              <a:rPr lang="en-US" altLang="pl-PL" sz="2400" dirty="0" err="1" smtClean="0">
                <a:latin typeface="Arial" charset="0"/>
              </a:rPr>
              <a:t>ncreasing</a:t>
            </a:r>
            <a:r>
              <a:rPr lang="en-US" altLang="pl-PL" sz="2400" dirty="0" smtClean="0">
                <a:latin typeface="Arial" charset="0"/>
              </a:rPr>
              <a:t> the role of </a:t>
            </a:r>
            <a:r>
              <a:rPr lang="en-US" altLang="pl-PL" sz="2400" b="1" dirty="0" smtClean="0">
                <a:solidFill>
                  <a:srgbClr val="99FF66"/>
                </a:solidFill>
                <a:latin typeface="Arial" charset="0"/>
              </a:rPr>
              <a:t>urban centers</a:t>
            </a:r>
            <a:r>
              <a:rPr lang="en-US" altLang="pl-PL" sz="2400" dirty="0" smtClean="0">
                <a:latin typeface="Arial" charset="0"/>
              </a:rPr>
              <a:t> in stimulating economic development in the region;</a:t>
            </a:r>
            <a:endParaRPr lang="pl-PL" altLang="pl-PL" sz="2400" dirty="0" smtClean="0">
              <a:latin typeface="Arial" charset="0"/>
            </a:endParaRPr>
          </a:p>
          <a:p>
            <a:pPr marL="442913" indent="-266700">
              <a:buFont typeface="Wingdings" pitchFamily="2" charset="2"/>
              <a:buChar char="Ø"/>
              <a:defRPr/>
            </a:pPr>
            <a:r>
              <a:rPr lang="pl-PL" altLang="pl-PL" sz="2400" dirty="0" smtClean="0">
                <a:latin typeface="Arial" charset="0"/>
              </a:rPr>
              <a:t>Complex </a:t>
            </a:r>
            <a:r>
              <a:rPr lang="pl-PL" altLang="pl-PL" sz="2400" b="1" dirty="0" smtClean="0">
                <a:solidFill>
                  <a:srgbClr val="99FF66"/>
                </a:solidFill>
                <a:latin typeface="Arial" charset="0"/>
              </a:rPr>
              <a:t>r</a:t>
            </a:r>
            <a:r>
              <a:rPr lang="en-US" altLang="pl-PL" sz="2400" b="1" dirty="0" err="1" smtClean="0">
                <a:solidFill>
                  <a:srgbClr val="99FF66"/>
                </a:solidFill>
                <a:latin typeface="Arial" charset="0"/>
              </a:rPr>
              <a:t>ural</a:t>
            </a:r>
            <a:r>
              <a:rPr lang="en-US" altLang="pl-PL" sz="2400" b="1" dirty="0" smtClean="0">
                <a:solidFill>
                  <a:srgbClr val="99FF66"/>
                </a:solidFill>
                <a:latin typeface="Arial" charset="0"/>
              </a:rPr>
              <a:t> development</a:t>
            </a:r>
            <a:r>
              <a:rPr lang="en-US" altLang="pl-PL" sz="2400" dirty="0" smtClean="0">
                <a:latin typeface="Arial" charset="0"/>
              </a:rPr>
              <a:t>;</a:t>
            </a:r>
            <a:endParaRPr lang="pl-PL" altLang="pl-PL" sz="2400" dirty="0" smtClean="0">
              <a:latin typeface="Arial" charset="0"/>
            </a:endParaRPr>
          </a:p>
          <a:p>
            <a:pPr marL="442913" indent="-266700">
              <a:buFont typeface="Wingdings" pitchFamily="2" charset="2"/>
              <a:buChar char="Ø"/>
              <a:defRPr/>
            </a:pPr>
            <a:r>
              <a:rPr lang="pl-PL" altLang="pl-PL" sz="2400" b="1" dirty="0" smtClean="0">
                <a:solidFill>
                  <a:srgbClr val="99FF66"/>
                </a:solidFill>
                <a:latin typeface="Arial" charset="0"/>
              </a:rPr>
              <a:t>E</a:t>
            </a:r>
            <a:r>
              <a:rPr lang="en-US" altLang="pl-PL" sz="2400" b="1" dirty="0" err="1" smtClean="0">
                <a:solidFill>
                  <a:srgbClr val="99FF66"/>
                </a:solidFill>
                <a:latin typeface="Arial" charset="0"/>
              </a:rPr>
              <a:t>nvironmental</a:t>
            </a:r>
            <a:r>
              <a:rPr lang="en-US" altLang="pl-PL" sz="2400" b="1" dirty="0" smtClean="0">
                <a:solidFill>
                  <a:srgbClr val="99FF66"/>
                </a:solidFill>
                <a:latin typeface="Arial" charset="0"/>
              </a:rPr>
              <a:t> aspects</a:t>
            </a:r>
            <a:r>
              <a:rPr lang="en-US" altLang="pl-PL" sz="2400" dirty="0" smtClean="0">
                <a:latin typeface="Arial" charset="0"/>
              </a:rPr>
              <a:t> of the region.</a:t>
            </a:r>
            <a:endParaRPr lang="pl-PL" altLang="pl-PL" sz="2400" dirty="0" smtClean="0">
              <a:latin typeface="Arial" charset="0"/>
            </a:endParaRPr>
          </a:p>
        </p:txBody>
      </p:sp>
      <p:sp>
        <p:nvSpPr>
          <p:cNvPr id="5125" name="Rectangle 10"/>
          <p:cNvSpPr>
            <a:spLocks noChangeArrowheads="1"/>
          </p:cNvSpPr>
          <p:nvPr/>
        </p:nvSpPr>
        <p:spPr bwMode="auto">
          <a:xfrm>
            <a:off x="0" y="1514475"/>
            <a:ext cx="9144000" cy="0"/>
          </a:xfrm>
          <a:prstGeom prst="rect">
            <a:avLst/>
          </a:prstGeom>
          <a:noFill/>
          <a:ln w="9525">
            <a:noFill/>
            <a:miter lim="800000"/>
            <a:headEnd/>
            <a:tailEnd/>
          </a:ln>
        </p:spPr>
        <p:txBody>
          <a:bodyPr wrap="none" anchor="ctr">
            <a:spAutoFit/>
          </a:bodyPr>
          <a:lstStyle/>
          <a:p>
            <a:endParaRPr lang="en-US" altLang="pl-PL">
              <a:latin typeface="Arial" charset="0"/>
              <a:cs typeface="Arial" charset="0"/>
            </a:endParaRPr>
          </a:p>
        </p:txBody>
      </p:sp>
      <p:pic>
        <p:nvPicPr>
          <p:cNvPr id="5126" name="Obraz 29" descr="herb1.png"/>
          <p:cNvPicPr>
            <a:picLocks noChangeAspect="1" noChangeArrowheads="1"/>
          </p:cNvPicPr>
          <p:nvPr/>
        </p:nvPicPr>
        <p:blipFill>
          <a:blip r:embed="rId3" cstate="print"/>
          <a:srcRect/>
          <a:stretch>
            <a:fillRect/>
          </a:stretch>
        </p:blipFill>
        <p:spPr bwMode="auto">
          <a:xfrm>
            <a:off x="8591550" y="0"/>
            <a:ext cx="552450" cy="720725"/>
          </a:xfrm>
          <a:prstGeom prst="rect">
            <a:avLst/>
          </a:prstGeom>
          <a:noFill/>
          <a:ln w="9525">
            <a:noFill/>
            <a:miter lim="800000"/>
            <a:headEnd/>
            <a:tailEnd/>
          </a:ln>
        </p:spPr>
      </p:pic>
      <p:graphicFrame>
        <p:nvGraphicFramePr>
          <p:cNvPr id="5127" name="Object 4"/>
          <p:cNvGraphicFramePr>
            <a:graphicFrameLocks noChangeAspect="1"/>
          </p:cNvGraphicFramePr>
          <p:nvPr/>
        </p:nvGraphicFramePr>
        <p:xfrm>
          <a:off x="0" y="0"/>
          <a:ext cx="1447800" cy="914400"/>
        </p:xfrm>
        <a:graphic>
          <a:graphicData uri="http://schemas.openxmlformats.org/presentationml/2006/ole">
            <p:oleObj spid="_x0000_s125954" name="Obraz - mapa bitowa" r:id="rId4" imgW="2095793" imgH="1467055" progId="PBrush">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Prostokąt 1"/>
          <p:cNvSpPr>
            <a:spLocks noChangeArrowheads="1"/>
          </p:cNvSpPr>
          <p:nvPr/>
        </p:nvSpPr>
        <p:spPr bwMode="auto">
          <a:xfrm>
            <a:off x="395288" y="1125538"/>
            <a:ext cx="8280400" cy="573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just" eaLnBrk="1" hangingPunct="1">
              <a:defRPr/>
            </a:pPr>
            <a:r>
              <a:rPr lang="en-US" altLang="pl-PL" sz="2000" dirty="0" smtClean="0">
                <a:effectLst>
                  <a:outerShdw blurRad="38100" dist="38100" dir="2700000" algn="tl">
                    <a:srgbClr val="000000"/>
                  </a:outerShdw>
                </a:effectLst>
                <a:latin typeface="Bookman Old Style" pitchFamily="18" charset="0"/>
              </a:rPr>
              <a:t>In the context of the </a:t>
            </a:r>
            <a:r>
              <a:rPr lang="en-US" altLang="pl-PL" sz="2000" dirty="0" smtClean="0">
                <a:solidFill>
                  <a:srgbClr val="FF3300"/>
                </a:solidFill>
                <a:effectLst>
                  <a:outerShdw blurRad="38100" dist="38100" dir="2700000" algn="tl">
                    <a:srgbClr val="000000"/>
                  </a:outerShdw>
                </a:effectLst>
                <a:latin typeface="Bookman Old Style" pitchFamily="18" charset="0"/>
              </a:rPr>
              <a:t>Europe 2020 Strategy</a:t>
            </a:r>
            <a:r>
              <a:rPr lang="en-US" altLang="pl-PL" sz="2000" dirty="0" smtClean="0">
                <a:effectLst>
                  <a:outerShdw blurRad="38100" dist="38100" dir="2700000" algn="tl">
                    <a:srgbClr val="000000"/>
                  </a:outerShdw>
                </a:effectLst>
                <a:latin typeface="Bookman Old Style" pitchFamily="18" charset="0"/>
              </a:rPr>
              <a:t> </a:t>
            </a:r>
            <a:r>
              <a:rPr lang="en-US" altLang="pl-PL" sz="2000" dirty="0" smtClean="0">
                <a:solidFill>
                  <a:srgbClr val="FFCC00"/>
                </a:solidFill>
                <a:effectLst>
                  <a:outerShdw blurRad="38100" dist="38100" dir="2700000" algn="tl">
                    <a:srgbClr val="000000"/>
                  </a:outerShdw>
                </a:effectLst>
                <a:latin typeface="Bookman Old Style" pitchFamily="18" charset="0"/>
              </a:rPr>
              <a:t>smart specialization</a:t>
            </a:r>
            <a:r>
              <a:rPr lang="pl-PL" altLang="pl-PL" sz="2000" dirty="0" smtClean="0">
                <a:solidFill>
                  <a:srgbClr val="FFCC00"/>
                </a:solidFill>
                <a:effectLst>
                  <a:outerShdw blurRad="38100" dist="38100" dir="2700000" algn="tl">
                    <a:srgbClr val="000000"/>
                  </a:outerShdw>
                </a:effectLst>
                <a:latin typeface="Bookman Old Style" pitchFamily="18" charset="0"/>
              </a:rPr>
              <a:t>s</a:t>
            </a:r>
            <a:r>
              <a:rPr lang="pl-PL" altLang="pl-PL" sz="2000" dirty="0" smtClean="0">
                <a:effectLst>
                  <a:outerShdw blurRad="38100" dist="38100" dir="2700000" algn="tl">
                    <a:srgbClr val="000000"/>
                  </a:outerShdw>
                </a:effectLst>
                <a:latin typeface="Bookman Old Style" pitchFamily="18" charset="0"/>
              </a:rPr>
              <a:t> </a:t>
            </a:r>
            <a:r>
              <a:rPr lang="en-US" altLang="pl-PL" sz="2000" dirty="0" smtClean="0">
                <a:effectLst>
                  <a:outerShdw blurRad="38100" dist="38100" dir="2700000" algn="tl">
                    <a:srgbClr val="000000"/>
                  </a:outerShdw>
                </a:effectLst>
                <a:latin typeface="Bookman Old Style" pitchFamily="18" charset="0"/>
              </a:rPr>
              <a:t>emerged as a key element of policy</a:t>
            </a:r>
            <a:r>
              <a:rPr lang="pl-PL" altLang="pl-PL" sz="2000" dirty="0" smtClean="0">
                <a:effectLst>
                  <a:outerShdw blurRad="38100" dist="38100" dir="2700000" algn="tl">
                    <a:srgbClr val="000000"/>
                  </a:outerShdw>
                </a:effectLst>
                <a:latin typeface="Bookman Old Style" pitchFamily="18" charset="0"/>
              </a:rPr>
              <a:t> designed to increase innovation.</a:t>
            </a:r>
          </a:p>
          <a:p>
            <a:pPr eaLnBrk="1" hangingPunct="1">
              <a:defRPr/>
            </a:pPr>
            <a:endParaRPr lang="pl-PL" altLang="pl-PL" sz="1000" dirty="0" smtClean="0">
              <a:effectLst>
                <a:outerShdw blurRad="38100" dist="38100" dir="2700000" algn="tl">
                  <a:srgbClr val="000000"/>
                </a:outerShdw>
              </a:effectLst>
              <a:latin typeface="Bookman Old Style" pitchFamily="18" charset="0"/>
            </a:endParaRPr>
          </a:p>
          <a:p>
            <a:pPr algn="just" eaLnBrk="1" hangingPunct="1">
              <a:defRPr/>
            </a:pPr>
            <a:r>
              <a:rPr lang="pl-PL" altLang="pl-PL" sz="2000" dirty="0" smtClean="0">
                <a:solidFill>
                  <a:srgbClr val="FFCC00"/>
                </a:solidFill>
                <a:effectLst>
                  <a:outerShdw blurRad="38100" dist="38100" dir="2700000" algn="tl">
                    <a:srgbClr val="000000"/>
                  </a:outerShdw>
                </a:effectLst>
                <a:latin typeface="Bookman Old Style" pitchFamily="18" charset="0"/>
              </a:rPr>
              <a:t>Regional strategies for smart specializations</a:t>
            </a:r>
            <a:r>
              <a:rPr lang="pl-PL" altLang="pl-PL" sz="2000" dirty="0" smtClean="0">
                <a:effectLst>
                  <a:outerShdw blurRad="38100" dist="38100" dir="2700000" algn="tl">
                    <a:srgbClr val="000000"/>
                  </a:outerShdw>
                </a:effectLst>
                <a:latin typeface="Bookman Old Style" pitchFamily="18" charset="0"/>
              </a:rPr>
              <a:t> can be defined </a:t>
            </a:r>
            <a:br>
              <a:rPr lang="pl-PL" altLang="pl-PL" sz="2000" dirty="0" smtClean="0">
                <a:effectLst>
                  <a:outerShdw blurRad="38100" dist="38100" dir="2700000" algn="tl">
                    <a:srgbClr val="000000"/>
                  </a:outerShdw>
                </a:effectLst>
                <a:latin typeface="Bookman Old Style" pitchFamily="18" charset="0"/>
              </a:rPr>
            </a:br>
            <a:r>
              <a:rPr lang="pl-PL" altLang="pl-PL" sz="2000" dirty="0" smtClean="0">
                <a:effectLst>
                  <a:outerShdw blurRad="38100" dist="38100" dir="2700000" algn="tl">
                    <a:srgbClr val="000000"/>
                  </a:outerShdw>
                </a:effectLst>
                <a:latin typeface="Bookman Old Style" pitchFamily="18" charset="0"/>
              </a:rPr>
              <a:t>as integrated strategies that:</a:t>
            </a:r>
          </a:p>
          <a:p>
            <a:pPr eaLnBrk="1" hangingPunct="1">
              <a:defRPr/>
            </a:pPr>
            <a:endParaRPr lang="pl-PL" altLang="pl-PL" sz="2000" dirty="0" smtClean="0">
              <a:effectLst>
                <a:outerShdw blurRad="38100" dist="38100" dir="2700000" algn="tl">
                  <a:srgbClr val="000000"/>
                </a:outerShdw>
              </a:effectLst>
              <a:latin typeface="Bookman Old Style" pitchFamily="18" charset="0"/>
            </a:endParaRPr>
          </a:p>
          <a:p>
            <a:pPr algn="just" eaLnBrk="1" hangingPunct="1">
              <a:buFont typeface="Arial" charset="0"/>
              <a:buChar char="•"/>
              <a:defRPr/>
            </a:pPr>
            <a:r>
              <a:rPr lang="pl-PL" altLang="pl-PL" sz="2000" dirty="0" smtClean="0">
                <a:effectLst>
                  <a:outerShdw blurRad="38100" dist="38100" dir="2700000" algn="tl">
                    <a:srgbClr val="000000"/>
                  </a:outerShdw>
                </a:effectLst>
                <a:latin typeface="Bookman Old Style" pitchFamily="18" charset="0"/>
              </a:rPr>
              <a:t> </a:t>
            </a:r>
            <a:r>
              <a:rPr lang="en-US" altLang="pl-PL" sz="2000" dirty="0" smtClean="0">
                <a:effectLst>
                  <a:outerShdw blurRad="38100" dist="38100" dir="2700000" algn="tl">
                    <a:srgbClr val="000000"/>
                  </a:outerShdw>
                </a:effectLst>
                <a:latin typeface="Bookman Old Style" pitchFamily="18" charset="0"/>
              </a:rPr>
              <a:t>focus </a:t>
            </a:r>
            <a:r>
              <a:rPr lang="pl-PL" altLang="pl-PL" sz="2000" dirty="0" smtClean="0">
                <a:effectLst>
                  <a:outerShdw blurRad="38100" dist="38100" dir="2700000" algn="tl">
                    <a:srgbClr val="000000"/>
                  </a:outerShdw>
                </a:effectLst>
                <a:latin typeface="Bookman Old Style" pitchFamily="18" charset="0"/>
              </a:rPr>
              <a:t>finance sources </a:t>
            </a:r>
            <a:r>
              <a:rPr lang="en-US" altLang="pl-PL" sz="2000" dirty="0" smtClean="0">
                <a:effectLst>
                  <a:outerShdw blurRad="38100" dist="38100" dir="2700000" algn="tl">
                    <a:srgbClr val="000000"/>
                  </a:outerShdw>
                </a:effectLst>
                <a:latin typeface="Bookman Old Style" pitchFamily="18" charset="0"/>
              </a:rPr>
              <a:t>on the priorities of </a:t>
            </a:r>
            <a:r>
              <a:rPr lang="en-US" altLang="pl-PL" sz="2000" dirty="0" smtClean="0">
                <a:solidFill>
                  <a:srgbClr val="FFCC00"/>
                </a:solidFill>
                <a:effectLst>
                  <a:outerShdw blurRad="38100" dist="38100" dir="2700000" algn="tl">
                    <a:srgbClr val="000000"/>
                  </a:outerShdw>
                </a:effectLst>
                <a:latin typeface="Bookman Old Style" pitchFamily="18" charset="0"/>
              </a:rPr>
              <a:t>knowledge-based development</a:t>
            </a:r>
            <a:r>
              <a:rPr lang="pl-PL" altLang="pl-PL" sz="2000" dirty="0" smtClean="0">
                <a:effectLst>
                  <a:outerShdw blurRad="38100" dist="38100" dir="2700000" algn="tl">
                    <a:srgbClr val="000000"/>
                  </a:outerShdw>
                </a:effectLst>
                <a:latin typeface="Bookman Old Style" pitchFamily="18" charset="0"/>
              </a:rPr>
              <a:t>,</a:t>
            </a:r>
          </a:p>
          <a:p>
            <a:pPr algn="just" eaLnBrk="1" hangingPunct="1">
              <a:buFont typeface="Arial" charset="0"/>
              <a:buChar char="•"/>
              <a:defRPr/>
            </a:pPr>
            <a:r>
              <a:rPr lang="pl-PL" altLang="pl-PL" sz="2000" dirty="0" smtClean="0">
                <a:effectLst>
                  <a:outerShdw blurRad="38100" dist="38100" dir="2700000" algn="tl">
                    <a:srgbClr val="000000"/>
                  </a:outerShdw>
                </a:effectLst>
                <a:latin typeface="Bookman Old Style" pitchFamily="18" charset="0"/>
              </a:rPr>
              <a:t> </a:t>
            </a:r>
            <a:r>
              <a:rPr lang="en-US" altLang="pl-PL" sz="2000" dirty="0" smtClean="0">
                <a:solidFill>
                  <a:srgbClr val="FFCC00"/>
                </a:solidFill>
                <a:effectLst>
                  <a:outerShdw blurRad="38100" dist="38100" dir="2700000" algn="tl">
                    <a:srgbClr val="000000"/>
                  </a:outerShdw>
                </a:effectLst>
                <a:latin typeface="Bookman Old Style" pitchFamily="18" charset="0"/>
              </a:rPr>
              <a:t>mobilize private funds</a:t>
            </a:r>
            <a:r>
              <a:rPr lang="en-US" altLang="pl-PL" sz="2000" dirty="0" smtClean="0">
                <a:effectLst>
                  <a:outerShdw blurRad="38100" dist="38100" dir="2700000" algn="tl">
                    <a:srgbClr val="000000"/>
                  </a:outerShdw>
                </a:effectLst>
                <a:latin typeface="Bookman Old Style" pitchFamily="18" charset="0"/>
              </a:rPr>
              <a:t> for R &amp; D</a:t>
            </a:r>
            <a:r>
              <a:rPr lang="pl-PL" altLang="pl-PL" sz="2000" dirty="0" smtClean="0">
                <a:effectLst>
                  <a:outerShdw blurRad="38100" dist="38100" dir="2700000" algn="tl">
                    <a:srgbClr val="000000"/>
                  </a:outerShdw>
                </a:effectLst>
                <a:latin typeface="Bookman Old Style" pitchFamily="18" charset="0"/>
              </a:rPr>
              <a:t>,</a:t>
            </a:r>
          </a:p>
          <a:p>
            <a:pPr algn="just" eaLnBrk="1" hangingPunct="1">
              <a:buFont typeface="Arial" charset="0"/>
              <a:buChar char="•"/>
              <a:defRPr/>
            </a:pPr>
            <a:r>
              <a:rPr lang="pl-PL" altLang="pl-PL" sz="2000" dirty="0" smtClean="0">
                <a:effectLst>
                  <a:outerShdw blurRad="38100" dist="38100" dir="2700000" algn="tl">
                    <a:srgbClr val="000000"/>
                  </a:outerShdw>
                </a:effectLst>
                <a:latin typeface="Bookman Old Style" pitchFamily="18" charset="0"/>
              </a:rPr>
              <a:t> building </a:t>
            </a:r>
            <a:r>
              <a:rPr lang="en-US" altLang="pl-PL" sz="2000" dirty="0" smtClean="0">
                <a:effectLst>
                  <a:outerShdw blurRad="38100" dist="38100" dir="2700000" algn="tl">
                    <a:srgbClr val="000000"/>
                  </a:outerShdw>
                </a:effectLst>
                <a:latin typeface="Bookman Old Style" pitchFamily="18" charset="0"/>
              </a:rPr>
              <a:t>the regional </a:t>
            </a:r>
            <a:r>
              <a:rPr lang="en-US" altLang="pl-PL" sz="2000" dirty="0" smtClean="0">
                <a:solidFill>
                  <a:srgbClr val="FFCC00"/>
                </a:solidFill>
                <a:effectLst>
                  <a:outerShdw blurRad="38100" dist="38100" dir="2700000" algn="tl">
                    <a:srgbClr val="000000"/>
                  </a:outerShdw>
                </a:effectLst>
                <a:latin typeface="Bookman Old Style" pitchFamily="18" charset="0"/>
              </a:rPr>
              <a:t>innovation system</a:t>
            </a:r>
            <a:r>
              <a:rPr lang="pl-PL" altLang="pl-PL" sz="2000" dirty="0" smtClean="0">
                <a:solidFill>
                  <a:srgbClr val="FFCC00"/>
                </a:solidFill>
                <a:effectLst>
                  <a:outerShdw blurRad="38100" dist="38100" dir="2700000" algn="tl">
                    <a:srgbClr val="000000"/>
                  </a:outerShdw>
                </a:effectLst>
                <a:latin typeface="Bookman Old Style" pitchFamily="18" charset="0"/>
              </a:rPr>
              <a:t> </a:t>
            </a:r>
            <a:r>
              <a:rPr lang="pl-PL" altLang="pl-PL" sz="2000" dirty="0" smtClean="0">
                <a:effectLst>
                  <a:outerShdw blurRad="38100" dist="38100" dir="2700000" algn="tl">
                    <a:srgbClr val="000000"/>
                  </a:outerShdw>
                </a:effectLst>
                <a:latin typeface="Bookman Old Style" pitchFamily="18" charset="0"/>
              </a:rPr>
              <a:t>(public / private / bsi)</a:t>
            </a:r>
            <a:r>
              <a:rPr lang="en-US" altLang="pl-PL" sz="2000" dirty="0" smtClean="0">
                <a:effectLst>
                  <a:outerShdw blurRad="38100" dist="38100" dir="2700000" algn="tl">
                    <a:srgbClr val="000000"/>
                  </a:outerShdw>
                </a:effectLst>
                <a:latin typeface="Bookman Old Style" pitchFamily="18" charset="0"/>
              </a:rPr>
              <a:t>,</a:t>
            </a:r>
            <a:endParaRPr lang="pl-PL" altLang="pl-PL" sz="2000" dirty="0" smtClean="0">
              <a:effectLst>
                <a:outerShdw blurRad="38100" dist="38100" dir="2700000" algn="tl">
                  <a:srgbClr val="000000"/>
                </a:outerShdw>
              </a:effectLst>
              <a:latin typeface="Bookman Old Style" pitchFamily="18" charset="0"/>
            </a:endParaRPr>
          </a:p>
          <a:p>
            <a:pPr algn="just" eaLnBrk="1" hangingPunct="1">
              <a:buFont typeface="Arial" charset="0"/>
              <a:buChar char="•"/>
              <a:defRPr/>
            </a:pPr>
            <a:r>
              <a:rPr lang="pl-PL" altLang="pl-PL" sz="2000" dirty="0" smtClean="0">
                <a:effectLst>
                  <a:outerShdw blurRad="38100" dist="38100" dir="2700000" algn="tl">
                    <a:srgbClr val="000000"/>
                  </a:outerShdw>
                </a:effectLst>
                <a:latin typeface="Bookman Old Style" pitchFamily="18" charset="0"/>
              </a:rPr>
              <a:t> i</a:t>
            </a:r>
            <a:r>
              <a:rPr lang="en-US" altLang="pl-PL" sz="2000" dirty="0" err="1" smtClean="0">
                <a:effectLst>
                  <a:outerShdw blurRad="38100" dist="38100" dir="2700000" algn="tl">
                    <a:srgbClr val="000000"/>
                  </a:outerShdw>
                </a:effectLst>
                <a:latin typeface="Bookman Old Style" pitchFamily="18" charset="0"/>
              </a:rPr>
              <a:t>nclude</a:t>
            </a:r>
            <a:r>
              <a:rPr lang="en-US" altLang="pl-PL" sz="2000" dirty="0" smtClean="0">
                <a:effectLst>
                  <a:outerShdw blurRad="38100" dist="38100" dir="2700000" algn="tl">
                    <a:srgbClr val="000000"/>
                  </a:outerShdw>
                </a:effectLst>
                <a:latin typeface="Bookman Old Style" pitchFamily="18" charset="0"/>
              </a:rPr>
              <a:t> </a:t>
            </a:r>
            <a:r>
              <a:rPr lang="en-US" altLang="pl-PL" sz="2000" dirty="0" smtClean="0">
                <a:solidFill>
                  <a:srgbClr val="FFCC00"/>
                </a:solidFill>
                <a:effectLst>
                  <a:outerShdw blurRad="38100" dist="38100" dir="2700000" algn="tl">
                    <a:srgbClr val="000000"/>
                  </a:outerShdw>
                </a:effectLst>
                <a:latin typeface="Bookman Old Style" pitchFamily="18" charset="0"/>
              </a:rPr>
              <a:t>effective monitoring and evaluation</a:t>
            </a:r>
            <a:r>
              <a:rPr lang="en-US" altLang="pl-PL" sz="2000" dirty="0" smtClean="0">
                <a:effectLst>
                  <a:outerShdw blurRad="38100" dist="38100" dir="2700000" algn="tl">
                    <a:srgbClr val="000000"/>
                  </a:outerShdw>
                </a:effectLst>
                <a:latin typeface="Bookman Old Style" pitchFamily="18" charset="0"/>
              </a:rPr>
              <a:t> system</a:t>
            </a:r>
            <a:r>
              <a:rPr lang="pl-PL" altLang="pl-PL" sz="2000" dirty="0" smtClean="0">
                <a:effectLst>
                  <a:outerShdw blurRad="38100" dist="38100" dir="2700000" algn="tl">
                    <a:srgbClr val="000000"/>
                  </a:outerShdw>
                </a:effectLst>
                <a:latin typeface="Bookman Old Style" pitchFamily="18" charset="0"/>
              </a:rPr>
              <a:t>.</a:t>
            </a:r>
          </a:p>
          <a:p>
            <a:pPr algn="just" eaLnBrk="1" hangingPunct="1">
              <a:buFont typeface="Arial" charset="0"/>
              <a:buChar char="•"/>
              <a:defRPr/>
            </a:pPr>
            <a:endParaRPr lang="pl-PL" altLang="pl-PL" sz="2000" dirty="0" smtClean="0">
              <a:effectLst>
                <a:outerShdw blurRad="38100" dist="38100" dir="2700000" algn="tl">
                  <a:srgbClr val="000000"/>
                </a:outerShdw>
              </a:effectLst>
              <a:latin typeface="Bookman Old Style" pitchFamily="18" charset="0"/>
            </a:endParaRPr>
          </a:p>
          <a:p>
            <a:pPr algn="just" eaLnBrk="1" hangingPunct="1">
              <a:buClr>
                <a:srgbClr val="FF3300"/>
              </a:buClr>
              <a:buFont typeface="Wingdings" pitchFamily="2" charset="2"/>
              <a:buChar char="Ø"/>
              <a:defRPr/>
            </a:pPr>
            <a:r>
              <a:rPr lang="pl-PL" altLang="pl-PL" sz="2000" dirty="0" smtClean="0">
                <a:effectLst>
                  <a:outerShdw blurRad="38100" dist="38100" dir="2700000" algn="tl">
                    <a:srgbClr val="000000"/>
                  </a:outerShdw>
                </a:effectLst>
                <a:latin typeface="Bookman Old Style" pitchFamily="18" charset="0"/>
              </a:rPr>
              <a:t> create </a:t>
            </a:r>
            <a:r>
              <a:rPr lang="pl-PL" altLang="pl-PL" sz="2000" dirty="0" smtClean="0">
                <a:solidFill>
                  <a:srgbClr val="FF3300"/>
                </a:solidFill>
                <a:effectLst>
                  <a:outerShdw blurRad="38100" dist="38100" dir="2700000" algn="tl">
                    <a:srgbClr val="000000"/>
                  </a:outerShdw>
                </a:effectLst>
                <a:latin typeface="Bookman Old Style" pitchFamily="18" charset="0"/>
              </a:rPr>
              <a:t>institutional partnerships</a:t>
            </a:r>
            <a:r>
              <a:rPr lang="pl-PL" altLang="pl-PL" sz="2000" dirty="0" smtClean="0">
                <a:effectLst>
                  <a:outerShdw blurRad="38100" dist="38100" dir="2700000" algn="tl">
                    <a:srgbClr val="000000"/>
                  </a:outerShdw>
                </a:effectLst>
                <a:latin typeface="Bookman Old Style" pitchFamily="18" charset="0"/>
              </a:rPr>
              <a:t> on regional level:</a:t>
            </a:r>
          </a:p>
          <a:p>
            <a:pPr algn="just" eaLnBrk="1" hangingPunct="1">
              <a:buClr>
                <a:srgbClr val="FF3300"/>
              </a:buClr>
              <a:buFontTx/>
              <a:buChar char="-"/>
              <a:defRPr/>
            </a:pPr>
            <a:r>
              <a:rPr lang="pl-PL" altLang="pl-PL" sz="2000" dirty="0" smtClean="0">
                <a:effectLst>
                  <a:outerShdw blurRad="38100" dist="38100" dir="2700000" algn="tl">
                    <a:srgbClr val="000000"/>
                  </a:outerShdw>
                </a:effectLst>
                <a:latin typeface="Bookman Old Style" pitchFamily="18" charset="0"/>
              </a:rPr>
              <a:t> Public sector (municipalities / universities / administration)</a:t>
            </a:r>
          </a:p>
          <a:p>
            <a:pPr algn="just" eaLnBrk="1" hangingPunct="1">
              <a:buClr>
                <a:srgbClr val="FF3300"/>
              </a:buClr>
              <a:buFontTx/>
              <a:buChar char="-"/>
              <a:defRPr/>
            </a:pPr>
            <a:r>
              <a:rPr lang="pl-PL" altLang="pl-PL" sz="2000" dirty="0" smtClean="0">
                <a:effectLst>
                  <a:outerShdw blurRad="38100" dist="38100" dir="2700000" algn="tl">
                    <a:srgbClr val="000000"/>
                  </a:outerShdw>
                </a:effectLst>
                <a:latin typeface="Bookman Old Style" pitchFamily="18" charset="0"/>
              </a:rPr>
              <a:t> Private sector (enterprises / individual inventors)</a:t>
            </a:r>
          </a:p>
          <a:p>
            <a:pPr algn="just" eaLnBrk="1" hangingPunct="1">
              <a:buClr>
                <a:srgbClr val="FF3300"/>
              </a:buClr>
              <a:buFontTx/>
              <a:buChar char="-"/>
              <a:defRPr/>
            </a:pPr>
            <a:r>
              <a:rPr lang="pl-PL" altLang="pl-PL" sz="2000" dirty="0" smtClean="0">
                <a:effectLst>
                  <a:outerShdw blurRad="38100" dist="38100" dir="2700000" algn="tl">
                    <a:srgbClr val="000000"/>
                  </a:outerShdw>
                </a:effectLst>
                <a:latin typeface="Bookman Old Style" pitchFamily="18" charset="0"/>
              </a:rPr>
              <a:t> Business support institutions (ngo’s / technology parks /   innovation centres)</a:t>
            </a:r>
          </a:p>
          <a:p>
            <a:pPr eaLnBrk="1" hangingPunct="1">
              <a:defRPr/>
            </a:pPr>
            <a:endParaRPr lang="pl-PL" altLang="pl-PL" sz="2000" i="1" dirty="0" smtClean="0">
              <a:effectLst>
                <a:outerShdw blurRad="38100" dist="38100" dir="2700000" algn="tl">
                  <a:srgbClr val="000000"/>
                </a:outerShdw>
              </a:effectLst>
              <a:latin typeface="Bookman Old Style" pitchFamily="18" charset="0"/>
            </a:endParaRPr>
          </a:p>
        </p:txBody>
      </p:sp>
      <p:sp>
        <p:nvSpPr>
          <p:cNvPr id="6147" name="Rectangle 2"/>
          <p:cNvSpPr>
            <a:spLocks noChangeArrowheads="1"/>
          </p:cNvSpPr>
          <p:nvPr/>
        </p:nvSpPr>
        <p:spPr bwMode="auto">
          <a:xfrm>
            <a:off x="609600" y="228600"/>
            <a:ext cx="7772400" cy="914400"/>
          </a:xfrm>
          <a:prstGeom prst="rect">
            <a:avLst/>
          </a:prstGeom>
          <a:noFill/>
          <a:ln w="9525">
            <a:noFill/>
            <a:miter lim="800000"/>
            <a:headEnd/>
            <a:tailEnd/>
          </a:ln>
        </p:spPr>
        <p:txBody>
          <a:bodyPr anchor="ctr"/>
          <a:lstStyle/>
          <a:p>
            <a:pPr algn="ctr"/>
            <a:r>
              <a:rPr lang="pl-PL" altLang="pl-PL" sz="2800" i="1" u="sng">
                <a:solidFill>
                  <a:srgbClr val="FFCC00"/>
                </a:solidFill>
                <a:latin typeface="Bookman Old Style" pitchFamily="18" charset="0"/>
              </a:rPr>
              <a:t>Smart Specializations</a:t>
            </a:r>
            <a:endParaRPr lang="pl-PL" altLang="pl-PL" sz="2800" u="sng">
              <a:solidFill>
                <a:srgbClr val="FFCC00"/>
              </a:solidFill>
              <a:latin typeface="Bookman Old Style" pitchFamily="18"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170" name="Picture 5" descr="Herb Województwa Świętokrzyskiego"/>
          <p:cNvPicPr>
            <a:picLocks noChangeAspect="1" noChangeArrowheads="1"/>
          </p:cNvPicPr>
          <p:nvPr/>
        </p:nvPicPr>
        <p:blipFill>
          <a:blip r:embed="rId2" r:link="rId3" cstate="print"/>
          <a:srcRect/>
          <a:stretch>
            <a:fillRect/>
          </a:stretch>
        </p:blipFill>
        <p:spPr bwMode="auto">
          <a:xfrm>
            <a:off x="395288" y="260350"/>
            <a:ext cx="846137" cy="873125"/>
          </a:xfrm>
          <a:prstGeom prst="rect">
            <a:avLst/>
          </a:prstGeom>
          <a:noFill/>
          <a:ln w="9525">
            <a:noFill/>
            <a:miter lim="800000"/>
            <a:headEnd/>
            <a:tailEnd/>
          </a:ln>
        </p:spPr>
      </p:pic>
      <p:sp>
        <p:nvSpPr>
          <p:cNvPr id="108547" name="Prostokąt 2"/>
          <p:cNvSpPr>
            <a:spLocks noChangeArrowheads="1"/>
          </p:cNvSpPr>
          <p:nvPr/>
        </p:nvSpPr>
        <p:spPr bwMode="auto">
          <a:xfrm>
            <a:off x="250825" y="1196975"/>
            <a:ext cx="82804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defRPr/>
            </a:pPr>
            <a:r>
              <a:rPr lang="pl-PL" altLang="pl-PL" smtClean="0">
                <a:effectLst>
                  <a:outerShdw blurRad="38100" dist="38100" dir="2700000" algn="tl">
                    <a:srgbClr val="000000"/>
                  </a:outerShdw>
                </a:effectLst>
                <a:latin typeface="Bookman Old Style" pitchFamily="18" charset="0"/>
              </a:rPr>
              <a:t>Identified </a:t>
            </a:r>
            <a:r>
              <a:rPr lang="en-US" altLang="pl-PL" smtClean="0">
                <a:effectLst>
                  <a:outerShdw blurRad="38100" dist="38100" dir="2700000" algn="tl">
                    <a:srgbClr val="000000"/>
                  </a:outerShdw>
                </a:effectLst>
                <a:latin typeface="Bookman Old Style" pitchFamily="18" charset="0"/>
              </a:rPr>
              <a:t>specialization</a:t>
            </a:r>
            <a:r>
              <a:rPr lang="pl-PL" altLang="pl-PL" smtClean="0">
                <a:effectLst>
                  <a:outerShdw blurRad="38100" dist="38100" dir="2700000" algn="tl">
                    <a:srgbClr val="000000"/>
                  </a:outerShdw>
                </a:effectLst>
                <a:latin typeface="Bookman Old Style" pitchFamily="18" charset="0"/>
              </a:rPr>
              <a:t>s</a:t>
            </a:r>
            <a:r>
              <a:rPr lang="en-US" altLang="pl-PL" smtClean="0">
                <a:effectLst>
                  <a:outerShdw blurRad="38100" dist="38100" dir="2700000" algn="tl">
                    <a:srgbClr val="000000"/>
                  </a:outerShdw>
                </a:effectLst>
                <a:latin typeface="Bookman Old Style" pitchFamily="18" charset="0"/>
              </a:rPr>
              <a:t>, contained in draft </a:t>
            </a:r>
            <a:r>
              <a:rPr lang="pl-PL" altLang="pl-PL" smtClean="0">
                <a:effectLst>
                  <a:outerShdw blurRad="38100" dist="38100" dir="2700000" algn="tl">
                    <a:srgbClr val="000000"/>
                  </a:outerShdw>
                </a:effectLst>
                <a:latin typeface="Bookman Old Style" pitchFamily="18" charset="0"/>
              </a:rPr>
              <a:t>of </a:t>
            </a:r>
            <a:r>
              <a:rPr lang="en-US" altLang="pl-PL" i="1" smtClean="0">
                <a:effectLst>
                  <a:outerShdw blurRad="38100" dist="38100" dir="2700000" algn="tl">
                    <a:srgbClr val="000000"/>
                  </a:outerShdw>
                </a:effectLst>
                <a:latin typeface="Bookman Old Style" pitchFamily="18" charset="0"/>
              </a:rPr>
              <a:t>Development</a:t>
            </a:r>
            <a:r>
              <a:rPr lang="pl-PL" altLang="pl-PL" i="1" smtClean="0">
                <a:effectLst>
                  <a:outerShdw blurRad="38100" dist="38100" dir="2700000" algn="tl">
                    <a:srgbClr val="000000"/>
                  </a:outerShdw>
                </a:effectLst>
                <a:latin typeface="Bookman Old Style" pitchFamily="18" charset="0"/>
              </a:rPr>
              <a:t> </a:t>
            </a:r>
            <a:r>
              <a:rPr lang="en-US" altLang="pl-PL" i="1" smtClean="0">
                <a:effectLst>
                  <a:outerShdw blurRad="38100" dist="38100" dir="2700000" algn="tl">
                    <a:srgbClr val="000000"/>
                  </a:outerShdw>
                </a:effectLst>
                <a:latin typeface="Bookman Old Style" pitchFamily="18" charset="0"/>
              </a:rPr>
              <a:t>Strategy </a:t>
            </a:r>
            <a:r>
              <a:rPr lang="pl-PL" altLang="pl-PL" i="1" smtClean="0">
                <a:effectLst>
                  <a:outerShdw blurRad="38100" dist="38100" dir="2700000" algn="tl">
                    <a:srgbClr val="000000"/>
                  </a:outerShdw>
                </a:effectLst>
                <a:latin typeface="Bookman Old Style" pitchFamily="18" charset="0"/>
              </a:rPr>
              <a:t>of Swietokrzyskie Province for 2020 </a:t>
            </a:r>
            <a:r>
              <a:rPr lang="pl-PL" altLang="pl-PL" smtClean="0">
                <a:effectLst>
                  <a:outerShdw blurRad="38100" dist="38100" dir="2700000" algn="tl">
                    <a:srgbClr val="000000"/>
                  </a:outerShdw>
                </a:effectLst>
                <a:latin typeface="Bookman Old Style" pitchFamily="18" charset="0"/>
                <a:ea typeface="Calibri" pitchFamily="34" charset="0"/>
                <a:cs typeface="Times New Roman" pitchFamily="18" charset="0"/>
              </a:rPr>
              <a:t>are:</a:t>
            </a:r>
          </a:p>
          <a:p>
            <a:pPr eaLnBrk="1" hangingPunct="1">
              <a:defRPr/>
            </a:pPr>
            <a:endParaRPr lang="pl-PL" altLang="pl-PL" sz="1600" smtClean="0">
              <a:effectLst>
                <a:outerShdw blurRad="38100" dist="38100" dir="2700000" algn="tl">
                  <a:srgbClr val="000000"/>
                </a:outerShdw>
              </a:effectLst>
              <a:latin typeface="Bookman Old Style" pitchFamily="18" charset="0"/>
              <a:ea typeface="Calibri" pitchFamily="34" charset="0"/>
              <a:cs typeface="Times New Roman" pitchFamily="18" charset="0"/>
            </a:endParaRPr>
          </a:p>
          <a:p>
            <a:pPr algn="just">
              <a:buFont typeface="Arial" charset="0"/>
              <a:buChar char="•"/>
              <a:defRPr/>
            </a:pPr>
            <a:r>
              <a:rPr lang="pl-PL" altLang="pl-PL" sz="2000" b="1" i="1" smtClean="0">
                <a:solidFill>
                  <a:srgbClr val="FFCC00"/>
                </a:solidFill>
                <a:effectLst>
                  <a:outerShdw blurRad="38100" dist="38100" dir="2700000" algn="tl">
                    <a:srgbClr val="000000"/>
                  </a:outerShdw>
                </a:effectLst>
                <a:latin typeface="Bookman Old Style" pitchFamily="18" charset="0"/>
              </a:rPr>
              <a:t>clear agriculture</a:t>
            </a:r>
          </a:p>
          <a:p>
            <a:pPr algn="just">
              <a:buFont typeface="Arial" charset="0"/>
              <a:buChar char="•"/>
              <a:defRPr/>
            </a:pPr>
            <a:r>
              <a:rPr lang="pl-PL" altLang="pl-PL" sz="2000" b="1" i="1" smtClean="0">
                <a:solidFill>
                  <a:srgbClr val="FFCC00"/>
                </a:solidFill>
                <a:effectLst>
                  <a:outerShdw blurRad="38100" dist="38100" dir="2700000" algn="tl">
                    <a:srgbClr val="000000"/>
                  </a:outerShdw>
                </a:effectLst>
                <a:latin typeface="Bookman Old Style" pitchFamily="18" charset="0"/>
              </a:rPr>
              <a:t>efficient use of energy, </a:t>
            </a:r>
          </a:p>
          <a:p>
            <a:pPr>
              <a:buFont typeface="Arial" charset="0"/>
              <a:buChar char="•"/>
              <a:defRPr/>
            </a:pPr>
            <a:r>
              <a:rPr lang="pl-PL" altLang="pl-PL" sz="2000" b="1" i="1" smtClean="0">
                <a:solidFill>
                  <a:srgbClr val="FFCC00"/>
                </a:solidFill>
                <a:effectLst>
                  <a:outerShdw blurRad="38100" dist="38100" dir="2700000" algn="tl">
                    <a:srgbClr val="000000"/>
                  </a:outerShdw>
                </a:effectLst>
                <a:latin typeface="Bookman Old Style" pitchFamily="18" charset="0"/>
              </a:rPr>
              <a:t> medical tourism,</a:t>
            </a:r>
          </a:p>
          <a:p>
            <a:pPr>
              <a:buFont typeface="Arial" charset="0"/>
              <a:buChar char="•"/>
              <a:defRPr/>
            </a:pPr>
            <a:r>
              <a:rPr lang="pl-PL" altLang="pl-PL" sz="2000" b="1" i="1" smtClean="0">
                <a:solidFill>
                  <a:srgbClr val="FFCC00"/>
                </a:solidFill>
                <a:effectLst>
                  <a:outerShdw blurRad="38100" dist="38100" dir="2700000" algn="tl">
                    <a:srgbClr val="000000"/>
                  </a:outerShdw>
                </a:effectLst>
                <a:latin typeface="Bookman Old Style" pitchFamily="18" charset="0"/>
              </a:rPr>
              <a:t> trade fair and congress,</a:t>
            </a:r>
          </a:p>
          <a:p>
            <a:pPr>
              <a:buFont typeface="Arial" charset="0"/>
              <a:buChar char="•"/>
              <a:defRPr/>
            </a:pPr>
            <a:r>
              <a:rPr lang="pl-PL" altLang="pl-PL" sz="2000" b="1" i="1" smtClean="0">
                <a:solidFill>
                  <a:srgbClr val="FFCC00"/>
                </a:solidFill>
                <a:effectLst>
                  <a:outerShdw blurRad="38100" dist="38100" dir="2700000" algn="tl">
                    <a:srgbClr val="000000"/>
                  </a:outerShdw>
                </a:effectLst>
                <a:latin typeface="Bookman Old Style" pitchFamily="18" charset="0"/>
                <a:cs typeface="Times New Roman" pitchFamily="18" charset="0"/>
              </a:rPr>
              <a:t> </a:t>
            </a:r>
            <a:r>
              <a:rPr lang="pl-PL" altLang="pl-PL" sz="2000" b="1" i="1" smtClean="0">
                <a:solidFill>
                  <a:srgbClr val="FFCC00"/>
                </a:solidFill>
                <a:effectLst>
                  <a:outerShdw blurRad="38100" dist="38100" dir="2700000" algn="tl">
                    <a:srgbClr val="000000"/>
                  </a:outerShdw>
                </a:effectLst>
                <a:latin typeface="Bookman Old Style" pitchFamily="18" charset="0"/>
              </a:rPr>
              <a:t>industrial design.</a:t>
            </a:r>
          </a:p>
          <a:p>
            <a:pPr>
              <a:buFont typeface="Arial" charset="0"/>
              <a:buChar char="•"/>
              <a:defRPr/>
            </a:pPr>
            <a:endParaRPr lang="pl-PL" altLang="pl-PL" sz="2000" smtClean="0">
              <a:solidFill>
                <a:srgbClr val="FFCC00"/>
              </a:solidFill>
              <a:effectLst>
                <a:outerShdw blurRad="38100" dist="38100" dir="2700000" algn="tl">
                  <a:srgbClr val="000000"/>
                </a:outerShdw>
              </a:effectLst>
              <a:latin typeface="Bookman Old Style" pitchFamily="18" charset="0"/>
            </a:endParaRPr>
          </a:p>
        </p:txBody>
      </p:sp>
      <p:sp>
        <p:nvSpPr>
          <p:cNvPr id="7172" name="Rectangle 2"/>
          <p:cNvSpPr>
            <a:spLocks noChangeArrowheads="1"/>
          </p:cNvSpPr>
          <p:nvPr/>
        </p:nvSpPr>
        <p:spPr bwMode="auto">
          <a:xfrm>
            <a:off x="611188" y="260350"/>
            <a:ext cx="7772400" cy="914400"/>
          </a:xfrm>
          <a:prstGeom prst="rect">
            <a:avLst/>
          </a:prstGeom>
          <a:noFill/>
          <a:ln w="9525">
            <a:noFill/>
            <a:miter lim="800000"/>
            <a:headEnd/>
            <a:tailEnd/>
          </a:ln>
        </p:spPr>
        <p:txBody>
          <a:bodyPr anchor="ctr"/>
          <a:lstStyle/>
          <a:p>
            <a:pPr algn="ctr"/>
            <a:r>
              <a:rPr lang="pl-PL" altLang="pl-PL" sz="2800" i="1" u="sng">
                <a:solidFill>
                  <a:srgbClr val="FFCC00"/>
                </a:solidFill>
                <a:latin typeface="Bookman Old Style" pitchFamily="18" charset="0"/>
              </a:rPr>
              <a:t>Smart Specializations</a:t>
            </a:r>
            <a:endParaRPr lang="pl-PL" altLang="pl-PL" sz="2800" u="sng">
              <a:solidFill>
                <a:srgbClr val="FFCC00"/>
              </a:solidFill>
              <a:latin typeface="Bookman Old Style" pitchFamily="18" charset="0"/>
            </a:endParaRPr>
          </a:p>
        </p:txBody>
      </p:sp>
      <p:pic>
        <p:nvPicPr>
          <p:cNvPr id="7173" name="Picture 10" descr="dom_pasywny"/>
          <p:cNvPicPr>
            <a:picLocks noChangeAspect="1" noChangeArrowheads="1"/>
          </p:cNvPicPr>
          <p:nvPr/>
        </p:nvPicPr>
        <p:blipFill>
          <a:blip r:embed="rId4" cstate="print"/>
          <a:srcRect/>
          <a:stretch>
            <a:fillRect/>
          </a:stretch>
        </p:blipFill>
        <p:spPr bwMode="auto">
          <a:xfrm>
            <a:off x="3995738" y="5067300"/>
            <a:ext cx="2484437" cy="1790700"/>
          </a:xfrm>
          <a:prstGeom prst="rect">
            <a:avLst/>
          </a:prstGeom>
          <a:noFill/>
          <a:ln w="9525">
            <a:noFill/>
            <a:miter lim="800000"/>
            <a:headEnd/>
            <a:tailEnd/>
          </a:ln>
        </p:spPr>
      </p:pic>
      <p:pic>
        <p:nvPicPr>
          <p:cNvPr id="7174" name="Picture 12" descr="2010"/>
          <p:cNvPicPr>
            <a:picLocks noChangeAspect="1" noChangeArrowheads="1"/>
          </p:cNvPicPr>
          <p:nvPr/>
        </p:nvPicPr>
        <p:blipFill>
          <a:blip r:embed="rId5" cstate="print"/>
          <a:srcRect/>
          <a:stretch>
            <a:fillRect/>
          </a:stretch>
        </p:blipFill>
        <p:spPr bwMode="auto">
          <a:xfrm>
            <a:off x="6659563" y="2997200"/>
            <a:ext cx="2484437" cy="1863725"/>
          </a:xfrm>
          <a:prstGeom prst="rect">
            <a:avLst/>
          </a:prstGeom>
          <a:noFill/>
          <a:ln w="9525">
            <a:noFill/>
            <a:miter lim="800000"/>
            <a:headEnd/>
            <a:tailEnd/>
          </a:ln>
        </p:spPr>
      </p:pic>
      <p:pic>
        <p:nvPicPr>
          <p:cNvPr id="7175" name="Picture 14" descr="b34"/>
          <p:cNvPicPr>
            <a:picLocks noChangeAspect="1" noChangeArrowheads="1"/>
          </p:cNvPicPr>
          <p:nvPr/>
        </p:nvPicPr>
        <p:blipFill>
          <a:blip r:embed="rId6" cstate="print"/>
          <a:srcRect/>
          <a:stretch>
            <a:fillRect/>
          </a:stretch>
        </p:blipFill>
        <p:spPr bwMode="auto">
          <a:xfrm>
            <a:off x="3924300" y="3068638"/>
            <a:ext cx="2663825" cy="1781175"/>
          </a:xfrm>
          <a:prstGeom prst="rect">
            <a:avLst/>
          </a:prstGeom>
          <a:noFill/>
          <a:ln w="9525">
            <a:noFill/>
            <a:miter lim="800000"/>
            <a:headEnd/>
            <a:tailEnd/>
          </a:ln>
        </p:spPr>
      </p:pic>
      <p:pic>
        <p:nvPicPr>
          <p:cNvPr id="7176" name="Picture 16" descr="biomasa"/>
          <p:cNvPicPr>
            <a:picLocks noChangeAspect="1" noChangeArrowheads="1"/>
          </p:cNvPicPr>
          <p:nvPr/>
        </p:nvPicPr>
        <p:blipFill>
          <a:blip r:embed="rId7" cstate="print"/>
          <a:srcRect/>
          <a:stretch>
            <a:fillRect/>
          </a:stretch>
        </p:blipFill>
        <p:spPr bwMode="auto">
          <a:xfrm>
            <a:off x="0" y="4152900"/>
            <a:ext cx="3838575" cy="2705100"/>
          </a:xfrm>
          <a:prstGeom prst="rect">
            <a:avLst/>
          </a:prstGeom>
          <a:noFill/>
          <a:ln w="9525">
            <a:noFill/>
            <a:miter lim="800000"/>
            <a:headEnd/>
            <a:tailEnd/>
          </a:ln>
        </p:spPr>
      </p:pic>
      <p:sp>
        <p:nvSpPr>
          <p:cNvPr id="7177" name="AutoShape 11"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7178" name="AutoShape 13"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179" name="Picture 15" descr="wiatraki"/>
          <p:cNvPicPr>
            <a:picLocks noChangeAspect="1" noChangeArrowheads="1"/>
          </p:cNvPicPr>
          <p:nvPr/>
        </p:nvPicPr>
        <p:blipFill>
          <a:blip r:embed="rId8" cstate="print"/>
          <a:srcRect/>
          <a:stretch>
            <a:fillRect/>
          </a:stretch>
        </p:blipFill>
        <p:spPr bwMode="auto">
          <a:xfrm>
            <a:off x="6588125" y="4940300"/>
            <a:ext cx="2555875" cy="1917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ctrTitle" idx="4294967295"/>
          </p:nvPr>
        </p:nvSpPr>
        <p:spPr>
          <a:xfrm>
            <a:off x="511175" y="296863"/>
            <a:ext cx="7045325" cy="80486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normAutofit fontScale="90000"/>
          </a:bodyPr>
          <a:lstStyle/>
          <a:p>
            <a:pPr eaLnBrk="1" hangingPunct="1">
              <a:defRPr/>
            </a:pPr>
            <a:r>
              <a:rPr lang="pl-PL" altLang="pl-PL" sz="4000" smtClean="0">
                <a:solidFill>
                  <a:srgbClr val="FFFF00"/>
                </a:solidFill>
              </a:rPr>
              <a:t>SMART Agriculture</a:t>
            </a:r>
            <a:r>
              <a:rPr lang="en-US" altLang="pl-PL" sz="4000" smtClean="0"/>
              <a:t> </a:t>
            </a:r>
            <a:r>
              <a:rPr lang="pl-PL" altLang="pl-PL" sz="4000" smtClean="0"/>
              <a:t/>
            </a:r>
            <a:br>
              <a:rPr lang="pl-PL" altLang="pl-PL" sz="4000" smtClean="0"/>
            </a:br>
            <a:endParaRPr lang="pl-PL" altLang="pl-PL" sz="2400" smtClean="0"/>
          </a:p>
        </p:txBody>
      </p:sp>
      <p:sp>
        <p:nvSpPr>
          <p:cNvPr id="41987" name="Rectangle 3"/>
          <p:cNvSpPr>
            <a:spLocks noGrp="1" noChangeArrowheads="1"/>
          </p:cNvSpPr>
          <p:nvPr>
            <p:ph type="subTitle" idx="4294967295"/>
          </p:nvPr>
        </p:nvSpPr>
        <p:spPr>
          <a:xfrm>
            <a:off x="900113" y="1484313"/>
            <a:ext cx="7920037" cy="446563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indent="0" algn="ctr" eaLnBrk="1" hangingPunct="1">
              <a:buFont typeface="Wingdings" pitchFamily="2" charset="2"/>
              <a:buNone/>
              <a:defRPr/>
            </a:pPr>
            <a:r>
              <a:rPr lang="en-US" altLang="pl-PL" smtClean="0"/>
              <a:t>is a partnership consisting of representatives of three sectors:</a:t>
            </a:r>
            <a:endParaRPr lang="pl-PL" altLang="pl-PL" smtClean="0"/>
          </a:p>
        </p:txBody>
      </p:sp>
      <p:graphicFrame>
        <p:nvGraphicFramePr>
          <p:cNvPr id="1026" name="Diagram 11"/>
          <p:cNvGraphicFramePr>
            <a:graphicFrameLocks/>
          </p:cNvGraphicFramePr>
          <p:nvPr/>
        </p:nvGraphicFramePr>
        <p:xfrm>
          <a:off x="573088" y="2711450"/>
          <a:ext cx="5113337" cy="3836988"/>
        </p:xfrm>
        <a:graphic>
          <a:graphicData uri="http://schemas.openxmlformats.org/drawingml/2006/compatibility">
            <com:legacyDrawing xmlns:com="http://schemas.openxmlformats.org/drawingml/2006/compatibility" spid="_x0000_s126978"/>
          </a:graphicData>
        </a:graphic>
      </p:graphicFrame>
      <p:pic>
        <p:nvPicPr>
          <p:cNvPr id="1036" name="Picture 9" descr="entrepreneurship"/>
          <p:cNvPicPr>
            <a:picLocks noChangeAspect="1" noChangeArrowheads="1"/>
          </p:cNvPicPr>
          <p:nvPr/>
        </p:nvPicPr>
        <p:blipFill>
          <a:blip r:embed="rId3" cstate="print"/>
          <a:srcRect/>
          <a:stretch>
            <a:fillRect/>
          </a:stretch>
        </p:blipFill>
        <p:spPr bwMode="auto">
          <a:xfrm>
            <a:off x="5481638" y="4113213"/>
            <a:ext cx="3662362" cy="274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idx="4294967295"/>
          </p:nvPr>
        </p:nvSpPr>
        <p:spPr>
          <a:xfrm>
            <a:off x="755650" y="260350"/>
            <a:ext cx="7397750" cy="7921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p>
            <a:pPr eaLnBrk="1" hangingPunct="1">
              <a:defRPr/>
            </a:pPr>
            <a:r>
              <a:rPr lang="pl-PL" altLang="pl-PL" sz="3200" smtClean="0">
                <a:solidFill>
                  <a:srgbClr val="FFFF00"/>
                </a:solidFill>
              </a:rPr>
              <a:t>Local Development Strategy (LDS)</a:t>
            </a:r>
          </a:p>
        </p:txBody>
      </p:sp>
      <p:sp>
        <p:nvSpPr>
          <p:cNvPr id="58371" name="Rectangle 3"/>
          <p:cNvSpPr>
            <a:spLocks noGrp="1" noChangeArrowheads="1"/>
          </p:cNvSpPr>
          <p:nvPr>
            <p:ph type="subTitle" idx="4294967295"/>
          </p:nvPr>
        </p:nvSpPr>
        <p:spPr>
          <a:xfrm>
            <a:off x="250825" y="1773238"/>
            <a:ext cx="8893175" cy="43211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indent="0" eaLnBrk="1" hangingPunct="1">
              <a:lnSpc>
                <a:spcPct val="90000"/>
              </a:lnSpc>
              <a:buClr>
                <a:srgbClr val="FFFF00"/>
              </a:buClr>
              <a:buFont typeface="Wingdings" pitchFamily="2" charset="2"/>
              <a:buChar char="Ø"/>
              <a:defRPr/>
            </a:pPr>
            <a:r>
              <a:rPr lang="pl-PL" altLang="pl-PL" sz="2400" smtClean="0"/>
              <a:t> </a:t>
            </a:r>
            <a:r>
              <a:rPr lang="pl-PL" altLang="pl-PL" sz="2400" smtClean="0">
                <a:solidFill>
                  <a:srgbClr val="FFFF00"/>
                </a:solidFill>
              </a:rPr>
              <a:t> T</a:t>
            </a:r>
            <a:r>
              <a:rPr lang="en-US" altLang="pl-PL" sz="2400" smtClean="0">
                <a:solidFill>
                  <a:srgbClr val="FFFF00"/>
                </a:solidFill>
              </a:rPr>
              <a:t>he bas</a:t>
            </a:r>
            <a:r>
              <a:rPr lang="pl-PL" altLang="pl-PL" sz="2400" smtClean="0">
                <a:solidFill>
                  <a:srgbClr val="FFFF00"/>
                </a:solidFill>
              </a:rPr>
              <a:t>e</a:t>
            </a:r>
            <a:r>
              <a:rPr lang="en-US" altLang="pl-PL" sz="2400" smtClean="0">
                <a:solidFill>
                  <a:srgbClr val="FFFF00"/>
                </a:solidFill>
              </a:rPr>
              <a:t> for</a:t>
            </a:r>
            <a:r>
              <a:rPr lang="pl-PL" altLang="pl-PL" sz="2400" smtClean="0">
                <a:solidFill>
                  <a:srgbClr val="FFFF00"/>
                </a:solidFill>
              </a:rPr>
              <a:t> any</a:t>
            </a:r>
            <a:r>
              <a:rPr lang="en-US" altLang="pl-PL" sz="2400" smtClean="0">
                <a:solidFill>
                  <a:srgbClr val="FFFF00"/>
                </a:solidFill>
              </a:rPr>
              <a:t> action</a:t>
            </a:r>
            <a:r>
              <a:rPr lang="pl-PL" altLang="pl-PL" sz="2400" smtClean="0">
                <a:solidFill>
                  <a:srgbClr val="FFFF00"/>
                </a:solidFill>
              </a:rPr>
              <a:t>s</a:t>
            </a:r>
            <a:r>
              <a:rPr lang="pl-PL" altLang="pl-PL" sz="2400" smtClean="0"/>
              <a:t> and taking </a:t>
            </a:r>
            <a:r>
              <a:rPr lang="en-US" altLang="pl-PL" sz="2400" smtClean="0"/>
              <a:t>by the Local Acti</a:t>
            </a:r>
            <a:r>
              <a:rPr lang="pl-PL" altLang="pl-PL" sz="2400" smtClean="0"/>
              <a:t>vity</a:t>
            </a:r>
            <a:r>
              <a:rPr lang="en-US" altLang="pl-PL" sz="2400" smtClean="0"/>
              <a:t> Group (LAG) under the </a:t>
            </a:r>
            <a:r>
              <a:rPr lang="en-US" altLang="pl-PL" sz="2400" smtClean="0">
                <a:solidFill>
                  <a:srgbClr val="FF0000"/>
                </a:solidFill>
              </a:rPr>
              <a:t>Rural Development Programme 2007-2013 </a:t>
            </a:r>
            <a:r>
              <a:rPr lang="en-US" altLang="pl-PL" sz="2400" smtClean="0"/>
              <a:t>(</a:t>
            </a:r>
            <a:r>
              <a:rPr lang="pl-PL" altLang="pl-PL" sz="2400" smtClean="0"/>
              <a:t>EAFRD</a:t>
            </a:r>
            <a:r>
              <a:rPr lang="en-US" altLang="pl-PL" sz="2400" smtClean="0"/>
              <a:t>). </a:t>
            </a:r>
            <a:endParaRPr lang="pl-PL" altLang="pl-PL" sz="2400" smtClean="0"/>
          </a:p>
          <a:p>
            <a:pPr marL="0" indent="0" eaLnBrk="1" hangingPunct="1">
              <a:lnSpc>
                <a:spcPct val="90000"/>
              </a:lnSpc>
              <a:buClr>
                <a:srgbClr val="FFFF00"/>
              </a:buClr>
              <a:buFont typeface="Wingdings" pitchFamily="2" charset="2"/>
              <a:buNone/>
              <a:defRPr/>
            </a:pPr>
            <a:endParaRPr lang="pl-PL" altLang="pl-PL" sz="2400" smtClean="0"/>
          </a:p>
          <a:p>
            <a:pPr marL="0" indent="0" eaLnBrk="1" hangingPunct="1">
              <a:lnSpc>
                <a:spcPct val="90000"/>
              </a:lnSpc>
              <a:buClr>
                <a:srgbClr val="FFFF00"/>
              </a:buClr>
              <a:buFont typeface="Wingdings" pitchFamily="2" charset="2"/>
              <a:buChar char="Ø"/>
              <a:defRPr/>
            </a:pPr>
            <a:r>
              <a:rPr lang="pl-PL" altLang="pl-PL" sz="2400" smtClean="0"/>
              <a:t> </a:t>
            </a:r>
            <a:r>
              <a:rPr lang="en-US" altLang="pl-PL" sz="2400" smtClean="0"/>
              <a:t>LDS </a:t>
            </a:r>
            <a:r>
              <a:rPr lang="pl-PL" altLang="pl-PL" sz="2400" smtClean="0"/>
              <a:t>defines</a:t>
            </a:r>
            <a:r>
              <a:rPr lang="en-US" altLang="pl-PL" sz="2400" smtClean="0"/>
              <a:t> </a:t>
            </a:r>
            <a:r>
              <a:rPr lang="en-US" altLang="pl-PL" sz="2400" smtClean="0">
                <a:solidFill>
                  <a:srgbClr val="FFFF00"/>
                </a:solidFill>
              </a:rPr>
              <a:t>t</a:t>
            </a:r>
            <a:r>
              <a:rPr lang="pl-PL" altLang="pl-PL" sz="2400" smtClean="0">
                <a:solidFill>
                  <a:srgbClr val="FFFF00"/>
                </a:solidFill>
              </a:rPr>
              <a:t>he</a:t>
            </a:r>
            <a:r>
              <a:rPr lang="en-US" altLang="pl-PL" sz="2400" smtClean="0">
                <a:solidFill>
                  <a:srgbClr val="FFFF00"/>
                </a:solidFill>
              </a:rPr>
              <a:t> directions of development</a:t>
            </a:r>
            <a:r>
              <a:rPr lang="en-US" altLang="pl-PL" sz="2400" smtClean="0"/>
              <a:t> of the area covered by the L</a:t>
            </a:r>
            <a:r>
              <a:rPr lang="pl-PL" altLang="pl-PL" sz="2400" smtClean="0"/>
              <a:t>AG (agriculture / tourism / green energy) </a:t>
            </a:r>
            <a:r>
              <a:rPr lang="pl-PL" altLang="pl-PL" sz="2400" smtClean="0">
                <a:cs typeface="Arial" charset="0"/>
              </a:rPr>
              <a:t>→ key specialisations</a:t>
            </a:r>
            <a:endParaRPr lang="pl-PL" altLang="pl-PL" sz="2400" smtClean="0"/>
          </a:p>
          <a:p>
            <a:pPr marL="0" indent="0" eaLnBrk="1" hangingPunct="1">
              <a:lnSpc>
                <a:spcPct val="90000"/>
              </a:lnSpc>
              <a:buClr>
                <a:srgbClr val="FFFF00"/>
              </a:buClr>
              <a:buFont typeface="Wingdings" pitchFamily="2" charset="2"/>
              <a:buNone/>
              <a:defRPr/>
            </a:pPr>
            <a:endParaRPr lang="pl-PL" altLang="pl-PL" sz="2400" smtClean="0"/>
          </a:p>
          <a:p>
            <a:pPr marL="0" indent="0" eaLnBrk="1" hangingPunct="1">
              <a:lnSpc>
                <a:spcPct val="90000"/>
              </a:lnSpc>
              <a:buClr>
                <a:srgbClr val="FFFF00"/>
              </a:buClr>
              <a:buFont typeface="Wingdings" pitchFamily="2" charset="2"/>
              <a:buChar char="Ø"/>
              <a:defRPr/>
            </a:pPr>
            <a:r>
              <a:rPr lang="pl-PL" altLang="pl-PL" sz="2400" smtClean="0"/>
              <a:t> </a:t>
            </a:r>
            <a:r>
              <a:rPr lang="pl-PL" altLang="pl-PL" sz="2400" smtClean="0">
                <a:solidFill>
                  <a:srgbClr val="FFFF00"/>
                </a:solidFill>
              </a:rPr>
              <a:t>Main points of LDS:</a:t>
            </a:r>
          </a:p>
          <a:p>
            <a:pPr marL="0" indent="0" eaLnBrk="1" hangingPunct="1">
              <a:lnSpc>
                <a:spcPct val="90000"/>
              </a:lnSpc>
              <a:buClr>
                <a:srgbClr val="FFFF00"/>
              </a:buClr>
              <a:buFont typeface="Wingdings" pitchFamily="2" charset="2"/>
              <a:buNone/>
              <a:defRPr/>
            </a:pPr>
            <a:r>
              <a:rPr lang="pl-PL" altLang="pl-PL" sz="2400" smtClean="0"/>
              <a:t>- description of present situation / mapping resources / diagnosis (SWOT analysis) / strategic goals / planned actions / system of implementation (partners linked with tasks) / criteria / financial plan / system of monitoring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539552" y="1340768"/>
            <a:ext cx="3144837" cy="4367213"/>
          </a:xfrm>
          <a:prstGeom prst="rect">
            <a:avLst/>
          </a:prstGeom>
          <a:noFill/>
          <a:ln w="9525">
            <a:noFill/>
            <a:miter lim="800000"/>
            <a:headEnd/>
            <a:tailEnd/>
          </a:ln>
          <a:effectLst/>
        </p:spPr>
      </p:pic>
      <p:sp>
        <p:nvSpPr>
          <p:cNvPr id="154628" name="Rectangle 4"/>
          <p:cNvSpPr>
            <a:spLocks noChangeArrowheads="1"/>
          </p:cNvSpPr>
          <p:nvPr/>
        </p:nvSpPr>
        <p:spPr bwMode="auto">
          <a:xfrm>
            <a:off x="3924300" y="1196752"/>
            <a:ext cx="5219700" cy="4656138"/>
          </a:xfrm>
          <a:prstGeom prst="rect">
            <a:avLst/>
          </a:prstGeom>
          <a:noFill/>
          <a:ln w="9525">
            <a:noFill/>
            <a:miter lim="800000"/>
            <a:headEnd/>
            <a:tailEnd/>
          </a:ln>
          <a:effectLst/>
        </p:spPr>
        <p:txBody>
          <a:bodyPr>
            <a:spAutoFit/>
          </a:bodyPr>
          <a:lstStyle/>
          <a:p>
            <a:pPr>
              <a:buFontTx/>
              <a:buChar char="•"/>
            </a:pPr>
            <a:r>
              <a:rPr lang="en-GB" sz="2400" b="1" dirty="0">
                <a:solidFill>
                  <a:srgbClr val="006600"/>
                </a:solidFill>
              </a:rPr>
              <a:t> A radical redesign of global  </a:t>
            </a:r>
          </a:p>
          <a:p>
            <a:r>
              <a:rPr lang="en-GB" sz="2400" b="1" dirty="0">
                <a:solidFill>
                  <a:srgbClr val="006600"/>
                </a:solidFill>
              </a:rPr>
              <a:t>  food systems is needed to</a:t>
            </a:r>
          </a:p>
          <a:p>
            <a:r>
              <a:rPr lang="en-GB" sz="2400" b="1" dirty="0">
                <a:solidFill>
                  <a:srgbClr val="006600"/>
                </a:solidFill>
              </a:rPr>
              <a:t>  meet increased food demand</a:t>
            </a:r>
          </a:p>
          <a:p>
            <a:r>
              <a:rPr lang="en-GB" sz="2400" b="1" dirty="0">
                <a:solidFill>
                  <a:srgbClr val="006600"/>
                </a:solidFill>
              </a:rPr>
              <a:t>  and impacts of climate change.</a:t>
            </a:r>
          </a:p>
          <a:p>
            <a:pPr>
              <a:buFontTx/>
              <a:buChar char="•"/>
            </a:pPr>
            <a:endParaRPr lang="en-GB" sz="1200" b="1" dirty="0">
              <a:solidFill>
                <a:srgbClr val="006600"/>
              </a:solidFill>
            </a:endParaRPr>
          </a:p>
          <a:p>
            <a:pPr>
              <a:buFontTx/>
              <a:buChar char="•"/>
            </a:pPr>
            <a:r>
              <a:rPr lang="en-GB" sz="2400" b="1" dirty="0">
                <a:solidFill>
                  <a:srgbClr val="006600"/>
                </a:solidFill>
              </a:rPr>
              <a:t> No action/change is not an</a:t>
            </a:r>
          </a:p>
          <a:p>
            <a:r>
              <a:rPr lang="en-GB" sz="2400" b="1" dirty="0">
                <a:solidFill>
                  <a:srgbClr val="006600"/>
                </a:solidFill>
              </a:rPr>
              <a:t>  option.</a:t>
            </a:r>
          </a:p>
          <a:p>
            <a:pPr>
              <a:buFontTx/>
              <a:buChar char="•"/>
            </a:pPr>
            <a:endParaRPr lang="en-GB" sz="1200" b="1" dirty="0">
              <a:solidFill>
                <a:srgbClr val="006600"/>
              </a:solidFill>
            </a:endParaRPr>
          </a:p>
          <a:p>
            <a:pPr>
              <a:buFontTx/>
              <a:buChar char="•"/>
            </a:pPr>
            <a:r>
              <a:rPr lang="en-GB" sz="2400" b="1" dirty="0">
                <a:solidFill>
                  <a:srgbClr val="006600"/>
                </a:solidFill>
              </a:rPr>
              <a:t> Sustainable intensification of</a:t>
            </a:r>
          </a:p>
          <a:p>
            <a:r>
              <a:rPr lang="en-GB" sz="2400" b="1" dirty="0">
                <a:solidFill>
                  <a:srgbClr val="006600"/>
                </a:solidFill>
              </a:rPr>
              <a:t>  food production is critical. </a:t>
            </a:r>
          </a:p>
          <a:p>
            <a:endParaRPr lang="en-GB" sz="1200" b="1" dirty="0">
              <a:solidFill>
                <a:srgbClr val="006600"/>
              </a:solidFill>
            </a:endParaRPr>
          </a:p>
          <a:p>
            <a:pPr>
              <a:buFontTx/>
              <a:buChar char="•"/>
            </a:pPr>
            <a:r>
              <a:rPr lang="en-GB" sz="2400" b="1" dirty="0">
                <a:solidFill>
                  <a:srgbClr val="006600"/>
                </a:solidFill>
              </a:rPr>
              <a:t> An increased investment in</a:t>
            </a:r>
          </a:p>
          <a:p>
            <a:r>
              <a:rPr lang="en-GB" sz="2400" b="1" dirty="0">
                <a:solidFill>
                  <a:srgbClr val="006600"/>
                </a:solidFill>
              </a:rPr>
              <a:t>  </a:t>
            </a:r>
            <a:r>
              <a:rPr lang="en-GB" sz="2400" b="1" dirty="0" err="1">
                <a:solidFill>
                  <a:srgbClr val="006600"/>
                </a:solidFill>
              </a:rPr>
              <a:t>agrifood</a:t>
            </a:r>
            <a:r>
              <a:rPr lang="en-GB" sz="2400" b="1" dirty="0">
                <a:solidFill>
                  <a:srgbClr val="006600"/>
                </a:solidFill>
              </a:rPr>
              <a:t> R&amp;D is required to meet</a:t>
            </a:r>
          </a:p>
          <a:p>
            <a:r>
              <a:rPr lang="en-GB" sz="2400" b="1" dirty="0">
                <a:solidFill>
                  <a:srgbClr val="006600"/>
                </a:solidFill>
              </a:rPr>
              <a:t>  increased global food demands. </a:t>
            </a:r>
          </a:p>
        </p:txBody>
      </p:sp>
      <p:sp>
        <p:nvSpPr>
          <p:cNvPr id="154629" name="Rectangle 5"/>
          <p:cNvSpPr>
            <a:spLocks noChangeArrowheads="1"/>
          </p:cNvSpPr>
          <p:nvPr/>
        </p:nvSpPr>
        <p:spPr bwMode="auto">
          <a:xfrm>
            <a:off x="4572000" y="332656"/>
            <a:ext cx="3490913" cy="519112"/>
          </a:xfrm>
          <a:prstGeom prst="rect">
            <a:avLst/>
          </a:prstGeom>
          <a:noFill/>
          <a:ln w="9525">
            <a:noFill/>
            <a:miter lim="800000"/>
            <a:headEnd/>
            <a:tailEnd/>
          </a:ln>
          <a:effectLst/>
        </p:spPr>
        <p:txBody>
          <a:bodyPr wrap="none">
            <a:spAutoFit/>
          </a:bodyPr>
          <a:lstStyle/>
          <a:p>
            <a:r>
              <a:rPr lang="en-GB" sz="2800" b="1" u="sng" dirty="0">
                <a:solidFill>
                  <a:srgbClr val="091B59"/>
                </a:solidFill>
              </a:rPr>
              <a:t>Four key messages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18" name="Picture 9" descr="mapa_pl"/>
          <p:cNvPicPr>
            <a:picLocks noChangeAspect="1" noChangeArrowheads="1"/>
          </p:cNvPicPr>
          <p:nvPr/>
        </p:nvPicPr>
        <p:blipFill>
          <a:blip r:embed="rId2" cstate="print"/>
          <a:srcRect/>
          <a:stretch>
            <a:fillRect/>
          </a:stretch>
        </p:blipFill>
        <p:spPr bwMode="auto">
          <a:xfrm>
            <a:off x="0" y="547688"/>
            <a:ext cx="9144000" cy="6310312"/>
          </a:xfrm>
          <a:prstGeom prst="rect">
            <a:avLst/>
          </a:prstGeom>
          <a:noFill/>
          <a:ln w="9525">
            <a:noFill/>
            <a:miter lim="800000"/>
            <a:headEnd/>
            <a:tailEnd/>
          </a:ln>
        </p:spPr>
      </p:pic>
      <p:sp>
        <p:nvSpPr>
          <p:cNvPr id="70666" name="Rectangle 10"/>
          <p:cNvSpPr>
            <a:spLocks noGrp="1" noChangeArrowheads="1"/>
          </p:cNvSpPr>
          <p:nvPr>
            <p:ph type="title" idx="4294967295"/>
          </p:nvPr>
        </p:nvSpPr>
        <p:spPr>
          <a:xfrm>
            <a:off x="1600200" y="0"/>
            <a:ext cx="7543800" cy="6762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pl-PL" altLang="pl-PL" sz="1800" smtClean="0">
                <a:solidFill>
                  <a:srgbClr val="FFFF00"/>
                </a:solidFill>
              </a:rPr>
              <a:t>LAG Sandomierz Land </a:t>
            </a:r>
            <a:r>
              <a:rPr lang="pl-PL" altLang="pl-PL" sz="1800" smtClean="0">
                <a:solidFill>
                  <a:schemeClr val="tx1"/>
                </a:solidFill>
              </a:rPr>
              <a:t>&amp; </a:t>
            </a:r>
            <a:r>
              <a:rPr lang="pl-PL" altLang="pl-PL" sz="1800" smtClean="0">
                <a:solidFill>
                  <a:srgbClr val="FFFF00"/>
                </a:solidFill>
              </a:rPr>
              <a:t>Apple’s track</a:t>
            </a:r>
            <a:endParaRPr lang="en-US" altLang="pl-PL" sz="1800" smtClean="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1042988" y="0"/>
            <a:ext cx="7543800" cy="14319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rmAutofit fontScale="90000"/>
          </a:bodyPr>
          <a:lstStyle/>
          <a:p>
            <a:pPr eaLnBrk="1" hangingPunct="1">
              <a:defRPr/>
            </a:pPr>
            <a:r>
              <a:rPr lang="pl-PL" altLang="pl-PL" sz="2400" smtClean="0">
                <a:solidFill>
                  <a:srgbClr val="FFFF00"/>
                </a:solidFill>
              </a:rPr>
              <a:t>LAG</a:t>
            </a:r>
            <a:br>
              <a:rPr lang="pl-PL" altLang="pl-PL" sz="2400" smtClean="0">
                <a:solidFill>
                  <a:srgbClr val="FFFF00"/>
                </a:solidFill>
              </a:rPr>
            </a:br>
            <a:r>
              <a:rPr lang="pl-PL" altLang="pl-PL" sz="2400" smtClean="0">
                <a:solidFill>
                  <a:srgbClr val="FFFF00"/>
                </a:solidFill>
              </a:rPr>
              <a:t>Sandomierz Land</a:t>
            </a:r>
            <a:br>
              <a:rPr lang="pl-PL" altLang="pl-PL" sz="2400" smtClean="0">
                <a:solidFill>
                  <a:srgbClr val="FFFF00"/>
                </a:solidFill>
              </a:rPr>
            </a:br>
            <a:r>
              <a:rPr lang="pl-PL" altLang="pl-PL" sz="2400" smtClean="0">
                <a:solidFill>
                  <a:schemeClr val="tx1"/>
                </a:solidFill>
              </a:rPr>
              <a:t>&amp;</a:t>
            </a:r>
            <a:br>
              <a:rPr lang="pl-PL" altLang="pl-PL" sz="2400" smtClean="0">
                <a:solidFill>
                  <a:schemeClr val="tx1"/>
                </a:solidFill>
              </a:rPr>
            </a:br>
            <a:r>
              <a:rPr lang="pl-PL" altLang="pl-PL" sz="2400" smtClean="0">
                <a:solidFill>
                  <a:srgbClr val="FFFF00"/>
                </a:solidFill>
              </a:rPr>
              <a:t>Apple’s track</a:t>
            </a:r>
          </a:p>
        </p:txBody>
      </p:sp>
      <p:sp>
        <p:nvSpPr>
          <p:cNvPr id="71685" name="Rectangle 5"/>
          <p:cNvSpPr>
            <a:spLocks noGrp="1" noChangeArrowheads="1"/>
          </p:cNvSpPr>
          <p:nvPr>
            <p:ph type="body" idx="4294967295"/>
          </p:nvPr>
        </p:nvSpPr>
        <p:spPr>
          <a:xfrm>
            <a:off x="395288" y="2205038"/>
            <a:ext cx="8569325" cy="43926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ormAutofit lnSpcReduction="10000"/>
          </a:bodyPr>
          <a:lstStyle/>
          <a:p>
            <a:pPr eaLnBrk="1" hangingPunct="1">
              <a:lnSpc>
                <a:spcPct val="80000"/>
              </a:lnSpc>
              <a:defRPr/>
            </a:pPr>
            <a:r>
              <a:rPr lang="pl-PL" altLang="pl-PL" sz="1800" smtClean="0"/>
              <a:t>The route is about </a:t>
            </a:r>
            <a:r>
              <a:rPr lang="pl-PL" altLang="pl-PL" sz="1800" smtClean="0">
                <a:solidFill>
                  <a:srgbClr val="FFFF00"/>
                </a:solidFill>
              </a:rPr>
              <a:t>200 km long</a:t>
            </a:r>
            <a:r>
              <a:rPr lang="pl-PL" altLang="pl-PL" sz="1800" smtClean="0"/>
              <a:t> and passes through </a:t>
            </a:r>
            <a:r>
              <a:rPr lang="pl-PL" altLang="pl-PL" sz="1800" smtClean="0">
                <a:solidFill>
                  <a:srgbClr val="FFFF00"/>
                </a:solidFill>
              </a:rPr>
              <a:t>all the municipalities</a:t>
            </a:r>
            <a:r>
              <a:rPr lang="pl-PL" altLang="pl-PL" sz="1800" smtClean="0"/>
              <a:t> of Sandomierz county  (9 municipalities = 70 000 inhabitants)</a:t>
            </a:r>
          </a:p>
          <a:p>
            <a:pPr eaLnBrk="1" hangingPunct="1">
              <a:lnSpc>
                <a:spcPct val="80000"/>
              </a:lnSpc>
              <a:buFont typeface="Wingdings" pitchFamily="2" charset="2"/>
              <a:buNone/>
              <a:defRPr/>
            </a:pPr>
            <a:endParaRPr lang="pl-PL" altLang="pl-PL" sz="1800" smtClean="0"/>
          </a:p>
          <a:p>
            <a:pPr eaLnBrk="1" hangingPunct="1">
              <a:lnSpc>
                <a:spcPct val="80000"/>
              </a:lnSpc>
              <a:defRPr/>
            </a:pPr>
            <a:r>
              <a:rPr lang="pl-PL" altLang="pl-PL" sz="1800" smtClean="0"/>
              <a:t>The main part of this track is </a:t>
            </a:r>
            <a:r>
              <a:rPr lang="pl-PL" altLang="pl-PL" sz="1800" smtClean="0">
                <a:solidFill>
                  <a:srgbClr val="FFFF00"/>
                </a:solidFill>
              </a:rPr>
              <a:t>30 fruit farms</a:t>
            </a:r>
            <a:r>
              <a:rPr lang="pl-PL" altLang="pl-PL" sz="1800" smtClean="0"/>
              <a:t> of three-generation tradition of gardening in the field of production of apples, pears, cherries, plums </a:t>
            </a:r>
          </a:p>
          <a:p>
            <a:pPr eaLnBrk="1" hangingPunct="1">
              <a:lnSpc>
                <a:spcPct val="80000"/>
              </a:lnSpc>
              <a:buFont typeface="Wingdings" pitchFamily="2" charset="2"/>
              <a:buNone/>
              <a:defRPr/>
            </a:pPr>
            <a:endParaRPr lang="pl-PL" altLang="pl-PL" sz="1800" smtClean="0"/>
          </a:p>
          <a:p>
            <a:pPr eaLnBrk="1" hangingPunct="1">
              <a:lnSpc>
                <a:spcPct val="80000"/>
              </a:lnSpc>
              <a:defRPr/>
            </a:pPr>
            <a:r>
              <a:rPr lang="pl-PL" altLang="pl-PL" sz="1800" smtClean="0"/>
              <a:t>Tourists can also visit the </a:t>
            </a:r>
            <a:r>
              <a:rPr lang="pl-PL" altLang="pl-PL" sz="1800" smtClean="0">
                <a:solidFill>
                  <a:srgbClr val="FFFF00"/>
                </a:solidFill>
              </a:rPr>
              <a:t>professionally run vineyards</a:t>
            </a:r>
            <a:r>
              <a:rPr lang="pl-PL" altLang="pl-PL" sz="1800" smtClean="0"/>
              <a:t> (rebuild after 200 years)</a:t>
            </a:r>
          </a:p>
          <a:p>
            <a:pPr eaLnBrk="1" hangingPunct="1">
              <a:lnSpc>
                <a:spcPct val="80000"/>
              </a:lnSpc>
              <a:buFont typeface="Wingdings" pitchFamily="2" charset="2"/>
              <a:buNone/>
              <a:defRPr/>
            </a:pPr>
            <a:endParaRPr lang="pl-PL" altLang="pl-PL" sz="1800" smtClean="0"/>
          </a:p>
          <a:p>
            <a:pPr eaLnBrk="1" hangingPunct="1">
              <a:lnSpc>
                <a:spcPct val="80000"/>
              </a:lnSpc>
              <a:defRPr/>
            </a:pPr>
            <a:r>
              <a:rPr lang="pl-PL" altLang="pl-PL" sz="1800" smtClean="0"/>
              <a:t>There is a </a:t>
            </a:r>
            <a:r>
              <a:rPr lang="pl-PL" altLang="pl-PL" sz="1800" smtClean="0">
                <a:solidFill>
                  <a:srgbClr val="FFFF00"/>
                </a:solidFill>
              </a:rPr>
              <a:t>Chamber of Gardening Tradition</a:t>
            </a:r>
            <a:r>
              <a:rPr lang="pl-PL" altLang="pl-PL" sz="1800" smtClean="0"/>
              <a:t> </a:t>
            </a:r>
          </a:p>
          <a:p>
            <a:pPr eaLnBrk="1" hangingPunct="1">
              <a:lnSpc>
                <a:spcPct val="80000"/>
              </a:lnSpc>
              <a:buFont typeface="Wingdings" pitchFamily="2" charset="2"/>
              <a:buNone/>
              <a:defRPr/>
            </a:pPr>
            <a:endParaRPr lang="pl-PL" altLang="pl-PL" sz="1800" smtClean="0"/>
          </a:p>
          <a:p>
            <a:pPr eaLnBrk="1" hangingPunct="1">
              <a:lnSpc>
                <a:spcPct val="80000"/>
              </a:lnSpc>
              <a:defRPr/>
            </a:pPr>
            <a:r>
              <a:rPr lang="pl-PL" altLang="pl-PL" sz="1800" smtClean="0"/>
              <a:t>Attraction on the Apple’s track is a </a:t>
            </a:r>
            <a:r>
              <a:rPr lang="pl-PL" altLang="pl-PL" sz="1800" smtClean="0">
                <a:solidFill>
                  <a:srgbClr val="FFFF00"/>
                </a:solidFill>
              </a:rPr>
              <a:t>100 ha fishing farm</a:t>
            </a:r>
            <a:r>
              <a:rPr lang="pl-PL" altLang="pl-PL" sz="1800" smtClean="0"/>
              <a:t> in the municipality Łoniów. There live 15 species of fish </a:t>
            </a:r>
          </a:p>
          <a:p>
            <a:pPr eaLnBrk="1" hangingPunct="1">
              <a:lnSpc>
                <a:spcPct val="80000"/>
              </a:lnSpc>
              <a:buFont typeface="Wingdings" pitchFamily="2" charset="2"/>
              <a:buNone/>
              <a:defRPr/>
            </a:pPr>
            <a:endParaRPr lang="pl-PL" altLang="pl-PL" sz="1800" smtClean="0"/>
          </a:p>
          <a:p>
            <a:pPr eaLnBrk="1" hangingPunct="1">
              <a:lnSpc>
                <a:spcPct val="80000"/>
              </a:lnSpc>
              <a:defRPr/>
            </a:pPr>
            <a:r>
              <a:rPr lang="pl-PL" altLang="pl-PL" sz="1800" smtClean="0"/>
              <a:t>Farmshouses offer for tourist: </a:t>
            </a:r>
            <a:r>
              <a:rPr lang="pl-PL" altLang="pl-PL" sz="1800" smtClean="0">
                <a:solidFill>
                  <a:srgbClr val="FFFF00"/>
                </a:solidFill>
              </a:rPr>
              <a:t>accommodation, traditional meals and entertaining activitiessuch as: horseback riding, fishing, barbecue, games, bicycles tours and outdoor fun</a:t>
            </a:r>
            <a:r>
              <a:rPr lang="pl-PL" altLang="pl-PL" sz="1800" smtClean="0"/>
              <a:t> e.g. calendar of local events</a:t>
            </a:r>
          </a:p>
          <a:p>
            <a:pPr eaLnBrk="1" hangingPunct="1">
              <a:lnSpc>
                <a:spcPct val="80000"/>
              </a:lnSpc>
              <a:buFont typeface="Wingdings" pitchFamily="2" charset="2"/>
              <a:buNone/>
              <a:defRPr/>
            </a:pPr>
            <a:r>
              <a:rPr lang="pl-PL" altLang="pl-PL" sz="1800" smtClean="0"/>
              <a:t>(From April to October)</a:t>
            </a:r>
          </a:p>
        </p:txBody>
      </p:sp>
      <p:pic>
        <p:nvPicPr>
          <p:cNvPr id="10244" name="Picture 16" descr="stoisko-jablka"/>
          <p:cNvPicPr>
            <a:picLocks noChangeAspect="1" noChangeArrowheads="1"/>
          </p:cNvPicPr>
          <p:nvPr/>
        </p:nvPicPr>
        <p:blipFill>
          <a:blip r:embed="rId2" cstate="print"/>
          <a:srcRect/>
          <a:stretch>
            <a:fillRect/>
          </a:stretch>
        </p:blipFill>
        <p:spPr bwMode="auto">
          <a:xfrm>
            <a:off x="6372225" y="0"/>
            <a:ext cx="2771775" cy="1847850"/>
          </a:xfrm>
          <a:prstGeom prst="rect">
            <a:avLst/>
          </a:prstGeom>
          <a:noFill/>
          <a:ln w="9525">
            <a:noFill/>
            <a:miter lim="800000"/>
            <a:headEnd/>
            <a:tailEnd/>
          </a:ln>
        </p:spPr>
      </p:pic>
      <p:pic>
        <p:nvPicPr>
          <p:cNvPr id="10245" name="Picture 10" descr="01">
            <a:hlinkClick r:id="rId3"/>
          </p:cNvPr>
          <p:cNvPicPr>
            <a:picLocks noChangeAspect="1" noChangeArrowheads="1"/>
          </p:cNvPicPr>
          <p:nvPr/>
        </p:nvPicPr>
        <p:blipFill>
          <a:blip r:embed="rId4" cstate="print"/>
          <a:srcRect/>
          <a:stretch>
            <a:fillRect/>
          </a:stretch>
        </p:blipFill>
        <p:spPr bwMode="auto">
          <a:xfrm>
            <a:off x="0" y="30163"/>
            <a:ext cx="2393950" cy="1817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Symbol zastępczy numeru slajdu 2"/>
          <p:cNvSpPr txBox="1">
            <a:spLocks noGrp="1"/>
          </p:cNvSpPr>
          <p:nvPr/>
        </p:nvSpPr>
        <p:spPr bwMode="auto">
          <a:xfrm>
            <a:off x="6553200" y="6248400"/>
            <a:ext cx="2133600" cy="476250"/>
          </a:xfrm>
          <a:prstGeom prst="rect">
            <a:avLst/>
          </a:prstGeom>
          <a:noFill/>
          <a:ln w="9525">
            <a:noFill/>
            <a:miter lim="800000"/>
            <a:headEnd/>
            <a:tailEnd/>
          </a:ln>
          <a:effectLst/>
        </p:spPr>
        <p:txBody>
          <a:bodyPr anchor="b"/>
          <a:lstStyle/>
          <a:p>
            <a:pPr algn="r"/>
            <a:fld id="{2548A182-68B7-4139-9783-71BCBD9BD5C5}" type="slidenum">
              <a:rPr lang="pl-PL" altLang="pl-PL" sz="1200">
                <a:latin typeface="Arial" charset="0"/>
              </a:rPr>
              <a:pPr algn="r"/>
              <a:t>62</a:t>
            </a:fld>
            <a:endParaRPr lang="pl-PL" altLang="pl-PL" sz="1200">
              <a:latin typeface="Arial" charset="0"/>
            </a:endParaRPr>
          </a:p>
        </p:txBody>
      </p:sp>
      <p:sp>
        <p:nvSpPr>
          <p:cNvPr id="18" name="Symbol zastępczy stopki 1"/>
          <p:cNvSpPr txBox="1">
            <a:spLocks noGrp="1"/>
          </p:cNvSpPr>
          <p:nvPr/>
        </p:nvSpPr>
        <p:spPr bwMode="auto">
          <a:xfrm>
            <a:off x="4108450" y="6602413"/>
            <a:ext cx="4572000" cy="179387"/>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Ins="0"/>
          <a:lstStyle/>
          <a:p>
            <a:pPr algn="r" eaLnBrk="0" hangingPunct="0">
              <a:defRPr/>
            </a:pPr>
            <a:r>
              <a:rPr lang="en-US" sz="800">
                <a:solidFill>
                  <a:schemeClr val="bg2"/>
                </a:solidFill>
                <a:latin typeface="+mn-lt"/>
              </a:rPr>
              <a:t>Name of your presentation</a:t>
            </a:r>
          </a:p>
        </p:txBody>
      </p:sp>
      <p:sp>
        <p:nvSpPr>
          <p:cNvPr id="71682" name="Rectangle 2"/>
          <p:cNvSpPr>
            <a:spLocks noGrp="1" noChangeArrowheads="1"/>
          </p:cNvSpPr>
          <p:nvPr>
            <p:ph type="title" idx="4294967295"/>
          </p:nvPr>
        </p:nvSpPr>
        <p:spPr>
          <a:xfrm>
            <a:off x="323850" y="188913"/>
            <a:ext cx="8424863"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a:normAutofit/>
          </a:bodyPr>
          <a:lstStyle/>
          <a:p>
            <a:pPr eaLnBrk="1" hangingPunct="1">
              <a:defRPr/>
            </a:pPr>
            <a:r>
              <a:rPr lang="pl-PL" altLang="pl-PL" sz="3200" b="0" smtClean="0">
                <a:latin typeface="Arial" charset="0"/>
              </a:rPr>
              <a:t>SMART Agriculture</a:t>
            </a:r>
          </a:p>
        </p:txBody>
      </p:sp>
      <p:sp>
        <p:nvSpPr>
          <p:cNvPr id="71683" name="AutoShape 3"/>
          <p:cNvSpPr>
            <a:spLocks noChangeArrowheads="1"/>
          </p:cNvSpPr>
          <p:nvPr/>
        </p:nvSpPr>
        <p:spPr bwMode="auto">
          <a:xfrm>
            <a:off x="1752600" y="2819400"/>
            <a:ext cx="2667000" cy="914400"/>
          </a:xfrm>
          <a:prstGeom prst="roundRect">
            <a:avLst>
              <a:gd name="adj" fmla="val 16667"/>
            </a:avLst>
          </a:prstGeom>
          <a:solidFill>
            <a:srgbClr val="663300"/>
          </a:solidFill>
          <a:ln w="9525">
            <a:noFill/>
            <a:round/>
            <a:headEnd/>
            <a:tailEnd/>
          </a:ln>
        </p:spPr>
        <p:txBody>
          <a:bodyPr/>
          <a:lstStyle/>
          <a:p>
            <a:pPr algn="ctr" eaLnBrk="0" hangingPunct="0"/>
            <a:r>
              <a:rPr lang="pl-PL" altLang="pl-PL" sz="1600" b="1">
                <a:solidFill>
                  <a:srgbClr val="FFFF00"/>
                </a:solidFill>
                <a:latin typeface="Century Gothic" pitchFamily="34" charset="0"/>
              </a:rPr>
              <a:t>System of institutions +</a:t>
            </a:r>
          </a:p>
          <a:p>
            <a:pPr algn="ctr" eaLnBrk="0" hangingPunct="0"/>
            <a:r>
              <a:rPr lang="pl-PL" altLang="pl-PL" sz="1600" b="1">
                <a:solidFill>
                  <a:srgbClr val="FFFF00"/>
                </a:solidFill>
                <a:latin typeface="Century Gothic" pitchFamily="34" charset="0"/>
              </a:rPr>
              <a:t>Networking</a:t>
            </a:r>
          </a:p>
          <a:p>
            <a:pPr algn="ctr" eaLnBrk="0" hangingPunct="0"/>
            <a:r>
              <a:rPr lang="pl-PL" altLang="pl-PL" sz="1600" b="1">
                <a:solidFill>
                  <a:srgbClr val="FFFF00"/>
                </a:solidFill>
                <a:latin typeface="Century Gothic" pitchFamily="34" charset="0"/>
              </a:rPr>
              <a:t>(external / internal)</a:t>
            </a:r>
          </a:p>
        </p:txBody>
      </p:sp>
      <p:sp>
        <p:nvSpPr>
          <p:cNvPr id="71686" name="Oval 6"/>
          <p:cNvSpPr>
            <a:spLocks noChangeArrowheads="1"/>
          </p:cNvSpPr>
          <p:nvPr/>
        </p:nvSpPr>
        <p:spPr bwMode="auto">
          <a:xfrm>
            <a:off x="468313" y="1412875"/>
            <a:ext cx="2617787" cy="1223963"/>
          </a:xfrm>
          <a:prstGeom prst="ellipse">
            <a:avLst/>
          </a:prstGeom>
          <a:solidFill>
            <a:srgbClr val="FF0000"/>
          </a:solidFill>
          <a:ln w="9525">
            <a:noFill/>
            <a:round/>
            <a:headEnd/>
            <a:tailEnd/>
          </a:ln>
          <a:effectLst/>
        </p:spPr>
        <p:txBody>
          <a:bodyPr/>
          <a:lstStyle/>
          <a:p>
            <a:pPr algn="ctr" eaLnBrk="0" hangingPunct="0">
              <a:defRPr/>
            </a:pPr>
            <a:r>
              <a:rPr lang="pl-PL" b="1">
                <a:solidFill>
                  <a:srgbClr val="FFFF00"/>
                </a:solidFill>
                <a:effectLst>
                  <a:outerShdw blurRad="38100" dist="38100" dir="2700000" algn="tl">
                    <a:srgbClr val="000000"/>
                  </a:outerShdw>
                </a:effectLst>
                <a:latin typeface="Century Gothic" pitchFamily="34" charset="0"/>
              </a:rPr>
              <a:t>Long-term</a:t>
            </a:r>
          </a:p>
          <a:p>
            <a:pPr algn="ctr" eaLnBrk="0" hangingPunct="0">
              <a:defRPr/>
            </a:pPr>
            <a:r>
              <a:rPr lang="pl-PL" b="1">
                <a:solidFill>
                  <a:srgbClr val="FFFF00"/>
                </a:solidFill>
                <a:effectLst>
                  <a:outerShdw blurRad="38100" dist="38100" dir="2700000" algn="tl">
                    <a:srgbClr val="000000"/>
                  </a:outerShdw>
                </a:effectLst>
                <a:latin typeface="Century Gothic" pitchFamily="34" charset="0"/>
              </a:rPr>
              <a:t>Development</a:t>
            </a:r>
          </a:p>
          <a:p>
            <a:pPr algn="ctr" eaLnBrk="0" hangingPunct="0">
              <a:defRPr/>
            </a:pPr>
            <a:r>
              <a:rPr lang="pl-PL" b="1">
                <a:solidFill>
                  <a:srgbClr val="FFFF00"/>
                </a:solidFill>
                <a:effectLst>
                  <a:outerShdw blurRad="38100" dist="38100" dir="2700000" algn="tl">
                    <a:srgbClr val="000000"/>
                  </a:outerShdw>
                </a:effectLst>
                <a:latin typeface="Century Gothic" pitchFamily="34" charset="0"/>
              </a:rPr>
              <a:t>Strategy</a:t>
            </a:r>
            <a:endParaRPr lang="pl-PL" sz="2400" b="1">
              <a:solidFill>
                <a:srgbClr val="FFFF00"/>
              </a:solidFill>
              <a:latin typeface="Century Gothic" pitchFamily="34" charset="0"/>
            </a:endParaRPr>
          </a:p>
        </p:txBody>
      </p:sp>
      <p:grpSp>
        <p:nvGrpSpPr>
          <p:cNvPr id="2" name="Group 8"/>
          <p:cNvGrpSpPr>
            <a:grpSpLocks/>
          </p:cNvGrpSpPr>
          <p:nvPr/>
        </p:nvGrpSpPr>
        <p:grpSpPr bwMode="auto">
          <a:xfrm>
            <a:off x="1776413" y="2638425"/>
            <a:ext cx="4227512" cy="2197100"/>
            <a:chOff x="1119" y="1662"/>
            <a:chExt cx="2663" cy="1384"/>
          </a:xfrm>
        </p:grpSpPr>
        <p:grpSp>
          <p:nvGrpSpPr>
            <p:cNvPr id="3" name="Group 9"/>
            <p:cNvGrpSpPr>
              <a:grpSpLocks/>
            </p:cNvGrpSpPr>
            <p:nvPr/>
          </p:nvGrpSpPr>
          <p:grpSpPr bwMode="auto">
            <a:xfrm>
              <a:off x="2290" y="2448"/>
              <a:ext cx="1492" cy="598"/>
              <a:chOff x="2482" y="1728"/>
              <a:chExt cx="1492" cy="598"/>
            </a:xfrm>
          </p:grpSpPr>
          <p:sp>
            <p:nvSpPr>
              <p:cNvPr id="11282" name="AutoShape 10"/>
              <p:cNvSpPr>
                <a:spLocks noChangeArrowheads="1"/>
              </p:cNvSpPr>
              <p:nvPr/>
            </p:nvSpPr>
            <p:spPr bwMode="auto">
              <a:xfrm>
                <a:off x="2592" y="1728"/>
                <a:ext cx="1382" cy="598"/>
              </a:xfrm>
              <a:prstGeom prst="flowChartPunchedTape">
                <a:avLst/>
              </a:prstGeom>
              <a:solidFill>
                <a:srgbClr val="000099"/>
              </a:solidFill>
              <a:ln w="9525">
                <a:noFill/>
                <a:miter lim="800000"/>
                <a:headEnd/>
                <a:tailEnd/>
              </a:ln>
            </p:spPr>
            <p:txBody>
              <a:bodyPr/>
              <a:lstStyle/>
              <a:p>
                <a:endParaRPr lang="en-US" altLang="pl-PL" sz="2400">
                  <a:latin typeface="Times New Roman" pitchFamily="18" charset="0"/>
                </a:endParaRPr>
              </a:p>
            </p:txBody>
          </p:sp>
          <p:sp>
            <p:nvSpPr>
              <p:cNvPr id="11283" name="Text Box 11"/>
              <p:cNvSpPr txBox="1">
                <a:spLocks noChangeArrowheads="1"/>
              </p:cNvSpPr>
              <p:nvPr/>
            </p:nvSpPr>
            <p:spPr bwMode="auto">
              <a:xfrm>
                <a:off x="2482" y="1728"/>
                <a:ext cx="1367" cy="515"/>
              </a:xfrm>
              <a:prstGeom prst="rect">
                <a:avLst/>
              </a:prstGeom>
              <a:solidFill>
                <a:srgbClr val="000099"/>
              </a:solidFill>
              <a:ln w="9525">
                <a:noFill/>
                <a:miter lim="800000"/>
                <a:headEnd/>
                <a:tailEnd/>
              </a:ln>
            </p:spPr>
            <p:txBody>
              <a:bodyPr/>
              <a:lstStyle/>
              <a:p>
                <a:pPr algn="ctr" eaLnBrk="0" hangingPunct="0"/>
                <a:r>
                  <a:rPr lang="pl-PL" altLang="pl-PL" sz="1600" b="1">
                    <a:solidFill>
                      <a:srgbClr val="FFFF00"/>
                    </a:solidFill>
                    <a:latin typeface="Century Gothic" pitchFamily="34" charset="0"/>
                  </a:rPr>
                  <a:t>Strategic programmes </a:t>
                </a:r>
                <a:r>
                  <a:rPr lang="pl-PL" altLang="pl-PL" sz="1600" b="1">
                    <a:solidFill>
                      <a:srgbClr val="FFFF00"/>
                    </a:solidFill>
                  </a:rPr>
                  <a:t>→</a:t>
                </a:r>
              </a:p>
              <a:p>
                <a:pPr algn="ctr" eaLnBrk="0" hangingPunct="0"/>
                <a:r>
                  <a:rPr lang="pl-PL" altLang="pl-PL" sz="1600" b="1">
                    <a:solidFill>
                      <a:srgbClr val="FFFF00"/>
                    </a:solidFill>
                    <a:latin typeface="Century Gothic" pitchFamily="34" charset="0"/>
                  </a:rPr>
                  <a:t>Key Projects</a:t>
                </a:r>
                <a:endParaRPr lang="pl-PL" altLang="pl-PL" sz="1200" b="1">
                  <a:solidFill>
                    <a:srgbClr val="FFFF00"/>
                  </a:solidFill>
                  <a:latin typeface="Century Gothic" pitchFamily="34" charset="0"/>
                </a:endParaRPr>
              </a:p>
            </p:txBody>
          </p:sp>
        </p:grpSp>
        <p:cxnSp>
          <p:nvCxnSpPr>
            <p:cNvPr id="11281" name="AutoShape 12"/>
            <p:cNvCxnSpPr>
              <a:cxnSpLocks noChangeShapeType="1"/>
              <a:stCxn id="71686" idx="4"/>
              <a:endCxn id="11283" idx="1"/>
            </p:cNvCxnSpPr>
            <p:nvPr/>
          </p:nvCxnSpPr>
          <p:spPr bwMode="auto">
            <a:xfrm rot="16200000" flipH="1">
              <a:off x="1183" y="1598"/>
              <a:ext cx="1044" cy="1171"/>
            </a:xfrm>
            <a:prstGeom prst="bentConnector2">
              <a:avLst/>
            </a:prstGeom>
            <a:noFill/>
            <a:ln w="9525">
              <a:solidFill>
                <a:schemeClr val="tx1"/>
              </a:solidFill>
              <a:miter lim="800000"/>
              <a:headEnd/>
              <a:tailEnd type="triangle" w="med" len="med"/>
            </a:ln>
          </p:spPr>
        </p:cxnSp>
      </p:grpSp>
      <p:grpSp>
        <p:nvGrpSpPr>
          <p:cNvPr id="4" name="Group 13"/>
          <p:cNvGrpSpPr>
            <a:grpSpLocks/>
          </p:cNvGrpSpPr>
          <p:nvPr/>
        </p:nvGrpSpPr>
        <p:grpSpPr bwMode="auto">
          <a:xfrm>
            <a:off x="4721225" y="4702175"/>
            <a:ext cx="2517775" cy="784225"/>
            <a:chOff x="2974" y="2962"/>
            <a:chExt cx="1586" cy="494"/>
          </a:xfrm>
        </p:grpSpPr>
        <p:sp>
          <p:nvSpPr>
            <p:cNvPr id="11278" name="Text Box 14"/>
            <p:cNvSpPr txBox="1">
              <a:spLocks noChangeArrowheads="1"/>
            </p:cNvSpPr>
            <p:nvPr/>
          </p:nvSpPr>
          <p:spPr bwMode="auto">
            <a:xfrm>
              <a:off x="3216" y="3168"/>
              <a:ext cx="1344" cy="288"/>
            </a:xfrm>
            <a:prstGeom prst="rect">
              <a:avLst/>
            </a:prstGeom>
            <a:solidFill>
              <a:srgbClr val="FFFF00"/>
            </a:solidFill>
            <a:ln w="9525">
              <a:noFill/>
              <a:miter lim="800000"/>
              <a:headEnd/>
              <a:tailEnd/>
            </a:ln>
          </p:spPr>
          <p:txBody>
            <a:bodyPr/>
            <a:lstStyle/>
            <a:p>
              <a:pPr algn="ctr" eaLnBrk="0" hangingPunct="0"/>
              <a:r>
                <a:rPr lang="pl-PL" altLang="pl-PL" sz="2000" b="1">
                  <a:solidFill>
                    <a:schemeClr val="bg1"/>
                  </a:solidFill>
                  <a:latin typeface="Century Gothic" pitchFamily="34" charset="0"/>
                </a:rPr>
                <a:t>Implementation</a:t>
              </a:r>
            </a:p>
            <a:p>
              <a:pPr eaLnBrk="0" hangingPunct="0"/>
              <a:endParaRPr lang="pl-PL" altLang="pl-PL" sz="1000" b="1">
                <a:latin typeface="Century Gothic" pitchFamily="34" charset="0"/>
              </a:endParaRPr>
            </a:p>
            <a:p>
              <a:pPr algn="ctr" eaLnBrk="0" hangingPunct="0"/>
              <a:endParaRPr lang="pl-PL" altLang="pl-PL" sz="1000" b="1" i="1">
                <a:latin typeface="Century Gothic" pitchFamily="34" charset="0"/>
              </a:endParaRPr>
            </a:p>
          </p:txBody>
        </p:sp>
        <p:cxnSp>
          <p:nvCxnSpPr>
            <p:cNvPr id="11279" name="AutoShape 15"/>
            <p:cNvCxnSpPr>
              <a:cxnSpLocks noChangeShapeType="1"/>
              <a:stCxn id="11283" idx="2"/>
              <a:endCxn id="11278" idx="1"/>
            </p:cNvCxnSpPr>
            <p:nvPr/>
          </p:nvCxnSpPr>
          <p:spPr bwMode="auto">
            <a:xfrm rot="16200000" flipH="1">
              <a:off x="2920" y="3016"/>
              <a:ext cx="349" cy="242"/>
            </a:xfrm>
            <a:prstGeom prst="bentConnector2">
              <a:avLst/>
            </a:prstGeom>
            <a:noFill/>
            <a:ln w="9525">
              <a:solidFill>
                <a:schemeClr val="tx1"/>
              </a:solidFill>
              <a:miter lim="800000"/>
              <a:headEnd/>
              <a:tailEnd type="triangle" w="med" len="med"/>
            </a:ln>
          </p:spPr>
        </p:cxnSp>
      </p:grpSp>
      <p:grpSp>
        <p:nvGrpSpPr>
          <p:cNvPr id="5" name="Group 16"/>
          <p:cNvGrpSpPr>
            <a:grpSpLocks/>
          </p:cNvGrpSpPr>
          <p:nvPr/>
        </p:nvGrpSpPr>
        <p:grpSpPr bwMode="auto">
          <a:xfrm>
            <a:off x="6172200" y="5486400"/>
            <a:ext cx="2590800" cy="1143000"/>
            <a:chOff x="3888" y="3456"/>
            <a:chExt cx="1632" cy="720"/>
          </a:xfrm>
        </p:grpSpPr>
        <p:sp>
          <p:nvSpPr>
            <p:cNvPr id="11276" name="AutoShape 17"/>
            <p:cNvSpPr>
              <a:spLocks noChangeArrowheads="1"/>
            </p:cNvSpPr>
            <p:nvPr/>
          </p:nvSpPr>
          <p:spPr bwMode="auto">
            <a:xfrm>
              <a:off x="3984" y="3552"/>
              <a:ext cx="1536" cy="624"/>
            </a:xfrm>
            <a:prstGeom prst="octagon">
              <a:avLst>
                <a:gd name="adj" fmla="val 29287"/>
              </a:avLst>
            </a:prstGeom>
            <a:solidFill>
              <a:srgbClr val="006600"/>
            </a:solidFill>
            <a:ln w="9525">
              <a:noFill/>
              <a:miter lim="800000"/>
              <a:headEnd/>
              <a:tailEnd/>
            </a:ln>
          </p:spPr>
          <p:txBody>
            <a:bodyPr/>
            <a:lstStyle/>
            <a:p>
              <a:pPr algn="ctr" eaLnBrk="0" hangingPunct="0"/>
              <a:r>
                <a:rPr lang="pl-PL" altLang="pl-PL" b="1">
                  <a:solidFill>
                    <a:srgbClr val="FFFF00"/>
                  </a:solidFill>
                  <a:latin typeface="Century Gothic" pitchFamily="34" charset="0"/>
                </a:rPr>
                <a:t>MONITORING </a:t>
              </a:r>
            </a:p>
            <a:p>
              <a:pPr algn="ctr" eaLnBrk="0" hangingPunct="0"/>
              <a:r>
                <a:rPr lang="pl-PL" altLang="pl-PL" b="1">
                  <a:solidFill>
                    <a:srgbClr val="FFFF00"/>
                  </a:solidFill>
                  <a:latin typeface="Century Gothic" pitchFamily="34" charset="0"/>
                </a:rPr>
                <a:t>&amp; UPDATING</a:t>
              </a:r>
            </a:p>
          </p:txBody>
        </p:sp>
        <p:cxnSp>
          <p:nvCxnSpPr>
            <p:cNvPr id="11277" name="AutoShape 18"/>
            <p:cNvCxnSpPr>
              <a:cxnSpLocks noChangeShapeType="1"/>
              <a:stCxn id="11278" idx="2"/>
              <a:endCxn id="11276" idx="2"/>
            </p:cNvCxnSpPr>
            <p:nvPr/>
          </p:nvCxnSpPr>
          <p:spPr bwMode="auto">
            <a:xfrm rot="16200000" flipH="1">
              <a:off x="3732" y="3612"/>
              <a:ext cx="408" cy="96"/>
            </a:xfrm>
            <a:prstGeom prst="bentConnector2">
              <a:avLst/>
            </a:prstGeom>
            <a:noFill/>
            <a:ln w="9525">
              <a:solidFill>
                <a:schemeClr val="tx1"/>
              </a:solidFill>
              <a:miter lim="800000"/>
              <a:headEnd/>
              <a:tailEnd type="triangle" w="med" len="med"/>
            </a:ln>
          </p:spPr>
        </p:cxnSp>
      </p:grpSp>
      <p:cxnSp>
        <p:nvCxnSpPr>
          <p:cNvPr id="11274" name="AutoShape 19"/>
          <p:cNvCxnSpPr>
            <a:cxnSpLocks noChangeShapeType="1"/>
          </p:cNvCxnSpPr>
          <p:nvPr/>
        </p:nvCxnSpPr>
        <p:spPr bwMode="auto">
          <a:xfrm rot="5400000">
            <a:off x="1456532" y="2944019"/>
            <a:ext cx="639762" cy="25400"/>
          </a:xfrm>
          <a:prstGeom prst="bentConnector4">
            <a:avLst>
              <a:gd name="adj1" fmla="val 14264"/>
              <a:gd name="adj2" fmla="val 1029005"/>
            </a:avLst>
          </a:prstGeom>
          <a:noFill/>
          <a:ln w="12700" cap="sq">
            <a:solidFill>
              <a:schemeClr val="tx1"/>
            </a:solidFill>
            <a:miter lim="800000"/>
            <a:headEnd type="none" w="sm" len="sm"/>
            <a:tailEnd type="triangle" w="sm" len="sm"/>
          </a:ln>
        </p:spPr>
      </p:cxnSp>
      <p:cxnSp>
        <p:nvCxnSpPr>
          <p:cNvPr id="25604" name="AutoShape 4"/>
          <p:cNvCxnSpPr>
            <a:cxnSpLocks noChangeShapeType="1"/>
          </p:cNvCxnSpPr>
          <p:nvPr/>
        </p:nvCxnSpPr>
        <p:spPr bwMode="auto">
          <a:xfrm flipH="1" flipV="1">
            <a:off x="2916238" y="1700213"/>
            <a:ext cx="5257800" cy="3924300"/>
          </a:xfrm>
          <a:prstGeom prst="curvedConnector3">
            <a:avLst>
              <a:gd name="adj1" fmla="val -4347"/>
            </a:avLst>
          </a:prstGeom>
          <a:noFill/>
          <a:ln w="38100">
            <a:solidFill>
              <a:srgbClr val="FF0000"/>
            </a:solidFill>
            <a:round/>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6"/>
                                        </p:tgtEl>
                                        <p:attrNameLst>
                                          <p:attrName>style.visibility</p:attrName>
                                        </p:attrNameLst>
                                      </p:cBhvr>
                                      <p:to>
                                        <p:strVal val="visible"/>
                                      </p:to>
                                    </p:set>
                                    <p:animEffect transition="in" filter="box(out)">
                                      <p:cBhvr>
                                        <p:cTn id="7" dur="500"/>
                                        <p:tgtEl>
                                          <p:spTgt spid="71686"/>
                                        </p:tgtEl>
                                      </p:cBhvr>
                                    </p:animEffect>
                                  </p:childTnLst>
                                  <p:subTnLst>
                                    <p:audio>
                                      <p:cMediaNode>
                                        <p:cTn display="0" masterRel="sameClick">
                                          <p:stCondLst>
                                            <p:cond evt="begin" delay="0">
                                              <p:tn val="5"/>
                                            </p:cond>
                                          </p:stCondLst>
                                          <p:endCondLst>
                                            <p:cond evt="onStopAudio" delay="0">
                                              <p:tgtEl>
                                                <p:sldTgt/>
                                              </p:tgtEl>
                                            </p:cond>
                                          </p:endCondLst>
                                        </p:cTn>
                                        <p:tgtEl>
                                          <p:sndTgt r:embed="rId2" name="APARA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3"/>
                                        </p:tgtEl>
                                        <p:attrNameLst>
                                          <p:attrName>style.visibility</p:attrName>
                                        </p:attrNameLst>
                                      </p:cBhvr>
                                      <p:to>
                                        <p:strVal val="visible"/>
                                      </p:to>
                                    </p:set>
                                    <p:animEffect transition="in" filter="box(out)">
                                      <p:cBhvr>
                                        <p:cTn id="12" dur="500"/>
                                        <p:tgtEl>
                                          <p:spTgt spid="71683"/>
                                        </p:tgtEl>
                                      </p:cBhvr>
                                    </p:animEffect>
                                  </p:childTnLst>
                                  <p:subTnLst>
                                    <p:audio>
                                      <p:cMediaNode>
                                        <p:cTn display="0" masterRel="sameClick">
                                          <p:stCondLst>
                                            <p:cond evt="begin" delay="0">
                                              <p:tn val="10"/>
                                            </p:cond>
                                          </p:stCondLst>
                                          <p:endCondLst>
                                            <p:cond evt="onStopAudio" delay="0">
                                              <p:tgtEl>
                                                <p:sldTgt/>
                                              </p:tgtEl>
                                            </p:cond>
                                          </p:endCondLst>
                                        </p:cTn>
                                        <p:tgtEl>
                                          <p:sndTgt r:embed="rId2" name="APARAT.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out)">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APARAT.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APARAT.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out)">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APARAT.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25604"/>
                                        </p:tgtEl>
                                        <p:attrNameLst>
                                          <p:attrName>style.visibility</p:attrName>
                                        </p:attrNameLst>
                                      </p:cBhvr>
                                      <p:to>
                                        <p:strVal val="visible"/>
                                      </p:to>
                                    </p:set>
                                    <p:animEffect transition="in" filter="box(out)">
                                      <p:cBhvr>
                                        <p:cTn id="32" dur="500"/>
                                        <p:tgtEl>
                                          <p:spTgt spid="25604"/>
                                        </p:tgtEl>
                                      </p:cBhvr>
                                    </p:animEffect>
                                  </p:childTnLst>
                                  <p:subTnLst>
                                    <p:audio>
                                      <p:cMediaNode>
                                        <p:cTn display="0" masterRel="sameClick">
                                          <p:stCondLst>
                                            <p:cond evt="begin" delay="0">
                                              <p:tn val="30"/>
                                            </p:cond>
                                          </p:stCondLst>
                                          <p:endCondLst>
                                            <p:cond evt="onStopAudio" delay="0">
                                              <p:tgtEl>
                                                <p:sldTgt/>
                                              </p:tgtEl>
                                            </p:cond>
                                          </p:endCondLst>
                                        </p:cTn>
                                        <p:tgtEl>
                                          <p:sndTgt r:embed="rId2" name="APAR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P spid="71686"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2050" name="Titolo 4"/>
          <p:cNvSpPr>
            <a:spLocks noGrp="1"/>
          </p:cNvSpPr>
          <p:nvPr>
            <p:ph type="title"/>
          </p:nvPr>
        </p:nvSpPr>
        <p:spPr>
          <a:xfrm>
            <a:off x="3563938" y="549275"/>
            <a:ext cx="4537075" cy="889000"/>
          </a:xfrm>
        </p:spPr>
        <p:txBody>
          <a:bodyPr/>
          <a:lstStyle/>
          <a:p>
            <a:pPr algn="r" eaLnBrk="1" hangingPunct="1"/>
            <a:r>
              <a:rPr lang="it-IT" sz="2400" smtClean="0">
                <a:latin typeface="Times New Roman" pitchFamily="18" charset="0"/>
                <a:cs typeface="Times New Roman" pitchFamily="18" charset="0"/>
              </a:rPr>
              <a:t>Regione Autonoma Valle d’Aosta</a:t>
            </a:r>
            <a:br>
              <a:rPr lang="it-IT" sz="2400" smtClean="0">
                <a:latin typeface="Times New Roman" pitchFamily="18" charset="0"/>
                <a:cs typeface="Times New Roman" pitchFamily="18" charset="0"/>
              </a:rPr>
            </a:br>
            <a:r>
              <a:rPr lang="it-IT" sz="2400" smtClean="0">
                <a:latin typeface="Times New Roman" pitchFamily="18" charset="0"/>
                <a:cs typeface="Times New Roman" pitchFamily="18" charset="0"/>
              </a:rPr>
              <a:t>Région Autonome Vallée d’Aoste</a:t>
            </a:r>
            <a:endParaRPr lang="it-IT" sz="2400" smtClean="0"/>
          </a:p>
        </p:txBody>
      </p:sp>
      <p:sp>
        <p:nvSpPr>
          <p:cNvPr id="2051" name="Rectangle 3"/>
          <p:cNvSpPr>
            <a:spLocks noGrp="1" noChangeArrowheads="1"/>
          </p:cNvSpPr>
          <p:nvPr>
            <p:ph idx="1"/>
          </p:nvPr>
        </p:nvSpPr>
        <p:spPr>
          <a:xfrm>
            <a:off x="3824288" y="1341438"/>
            <a:ext cx="4176712" cy="407987"/>
          </a:xfrm>
        </p:spPr>
        <p:txBody>
          <a:bodyPr lIns="92075" tIns="46038" rIns="92075" bIns="46038"/>
          <a:lstStyle/>
          <a:p>
            <a:pPr algn="r" eaLnBrk="1" hangingPunct="1">
              <a:lnSpc>
                <a:spcPct val="90000"/>
              </a:lnSpc>
              <a:spcBef>
                <a:spcPct val="0"/>
              </a:spcBef>
              <a:buFont typeface="Wingdings" pitchFamily="2" charset="2"/>
              <a:buNone/>
            </a:pPr>
            <a:r>
              <a:rPr lang="it-IT" sz="1800" smtClean="0">
                <a:latin typeface="Times New Roman" pitchFamily="18" charset="0"/>
              </a:rPr>
              <a:t>Assessorato Agricoltura e Risorse naturali</a:t>
            </a:r>
          </a:p>
        </p:txBody>
      </p:sp>
      <p:sp>
        <p:nvSpPr>
          <p:cNvPr id="2052" name="Rectangle 212"/>
          <p:cNvSpPr>
            <a:spLocks noChangeArrowheads="1"/>
          </p:cNvSpPr>
          <p:nvPr/>
        </p:nvSpPr>
        <p:spPr bwMode="auto">
          <a:xfrm>
            <a:off x="900113" y="2349500"/>
            <a:ext cx="8101012" cy="1255713"/>
          </a:xfrm>
          <a:prstGeom prst="rect">
            <a:avLst/>
          </a:prstGeom>
          <a:noFill/>
          <a:ln w="25400">
            <a:solidFill>
              <a:schemeClr val="folHlink"/>
            </a:solidFill>
            <a:miter lim="800000"/>
            <a:headEnd/>
            <a:tailEnd/>
          </a:ln>
          <a:effectLst/>
        </p:spPr>
        <p:txBody>
          <a:bodyPr lIns="92075" tIns="46038" rIns="92075" bIns="46038">
            <a:spAutoFit/>
          </a:bodyPr>
          <a:lstStyle/>
          <a:p>
            <a:pPr marL="342900" indent="-342900" algn="ctr" eaLnBrk="0" hangingPunct="0">
              <a:lnSpc>
                <a:spcPct val="75000"/>
              </a:lnSpc>
              <a:spcBef>
                <a:spcPts val="600"/>
              </a:spcBef>
              <a:spcAft>
                <a:spcPts val="600"/>
              </a:spcAft>
            </a:pPr>
            <a:endParaRPr lang="it-IT" sz="900">
              <a:solidFill>
                <a:schemeClr val="hlink"/>
              </a:solidFill>
              <a:latin typeface="Times New Roman" pitchFamily="18" charset="0"/>
            </a:endParaRPr>
          </a:p>
          <a:p>
            <a:pPr marL="342900" indent="-342900" algn="ctr" eaLnBrk="0" hangingPunct="0">
              <a:lnSpc>
                <a:spcPct val="75000"/>
              </a:lnSpc>
              <a:spcBef>
                <a:spcPts val="600"/>
              </a:spcBef>
              <a:spcAft>
                <a:spcPts val="600"/>
              </a:spcAft>
            </a:pPr>
            <a:r>
              <a:rPr lang="it-IT" sz="3200">
                <a:solidFill>
                  <a:schemeClr val="hlink"/>
                </a:solidFill>
                <a:latin typeface="Times New Roman" pitchFamily="18" charset="0"/>
              </a:rPr>
              <a:t>Innovation and tradition:</a:t>
            </a:r>
          </a:p>
          <a:p>
            <a:pPr marL="342900" indent="-342900" algn="ctr" eaLnBrk="0" hangingPunct="0">
              <a:lnSpc>
                <a:spcPct val="75000"/>
              </a:lnSpc>
              <a:spcBef>
                <a:spcPts val="600"/>
              </a:spcBef>
              <a:spcAft>
                <a:spcPts val="600"/>
              </a:spcAft>
            </a:pPr>
            <a:r>
              <a:rPr lang="it-IT" sz="3200">
                <a:solidFill>
                  <a:schemeClr val="hlink"/>
                </a:solidFill>
                <a:latin typeface="Times New Roman" pitchFamily="18" charset="0"/>
              </a:rPr>
              <a:t>Case study – “La Biopanetteria”</a:t>
            </a:r>
            <a:endParaRPr lang="it-IT" sz="900">
              <a:solidFill>
                <a:schemeClr val="hlink"/>
              </a:solidFill>
              <a:latin typeface="Times New Roman" pitchFamily="18" charset="0"/>
            </a:endParaRPr>
          </a:p>
        </p:txBody>
      </p:sp>
      <p:sp>
        <p:nvSpPr>
          <p:cNvPr id="2053" name="Rectangle 216"/>
          <p:cNvSpPr>
            <a:spLocks noChangeArrowheads="1"/>
          </p:cNvSpPr>
          <p:nvPr/>
        </p:nvSpPr>
        <p:spPr bwMode="auto">
          <a:xfrm>
            <a:off x="0" y="0"/>
            <a:ext cx="9144000" cy="0"/>
          </a:xfrm>
          <a:prstGeom prst="rect">
            <a:avLst/>
          </a:prstGeom>
          <a:noFill/>
          <a:ln w="25400">
            <a:noFill/>
            <a:miter lim="800000"/>
            <a:headEnd/>
            <a:tailEnd/>
          </a:ln>
          <a:effectLst/>
        </p:spPr>
        <p:txBody>
          <a:bodyPr wrap="none" lIns="92075" tIns="46038" rIns="92075" bIns="46038" anchor="ctr">
            <a:spAutoFit/>
          </a:bodyPr>
          <a:lstStyle/>
          <a:p>
            <a:endParaRPr lang="it-IT"/>
          </a:p>
        </p:txBody>
      </p:sp>
      <p:graphicFrame>
        <p:nvGraphicFramePr>
          <p:cNvPr id="2054" name="Oggetto 2"/>
          <p:cNvGraphicFramePr>
            <a:graphicFrameLocks noChangeAspect="1"/>
          </p:cNvGraphicFramePr>
          <p:nvPr/>
        </p:nvGraphicFramePr>
        <p:xfrm>
          <a:off x="8193088" y="549275"/>
          <a:ext cx="919162" cy="1128713"/>
        </p:xfrm>
        <a:graphic>
          <a:graphicData uri="http://schemas.openxmlformats.org/presentationml/2006/ole">
            <p:oleObj spid="_x0000_s78850" r:id="rId5" imgW="5200000" imgH="6335009" progId="">
              <p:embed/>
            </p:oleObj>
          </a:graphicData>
        </a:graphic>
      </p:graphicFrame>
      <p:sp>
        <p:nvSpPr>
          <p:cNvPr id="2055" name="Rectangle 213"/>
          <p:cNvSpPr>
            <a:spLocks noChangeArrowheads="1"/>
          </p:cNvSpPr>
          <p:nvPr/>
        </p:nvSpPr>
        <p:spPr bwMode="auto">
          <a:xfrm>
            <a:off x="3132138" y="6092825"/>
            <a:ext cx="5700712" cy="560388"/>
          </a:xfrm>
          <a:prstGeom prst="rect">
            <a:avLst/>
          </a:prstGeom>
          <a:noFill/>
          <a:ln w="25400">
            <a:noFill/>
            <a:miter lim="800000"/>
            <a:headEnd/>
            <a:tailEnd/>
          </a:ln>
          <a:effectLst/>
        </p:spPr>
        <p:txBody>
          <a:bodyPr lIns="92075" tIns="46038" rIns="92075" bIns="46038">
            <a:spAutoFit/>
          </a:bodyPr>
          <a:lstStyle/>
          <a:p>
            <a:pPr marL="342900" indent="-342900" algn="r" eaLnBrk="0" hangingPunct="0">
              <a:lnSpc>
                <a:spcPct val="75000"/>
              </a:lnSpc>
              <a:spcBef>
                <a:spcPct val="20000"/>
              </a:spcBef>
            </a:pPr>
            <a:r>
              <a:rPr lang="it-IT">
                <a:solidFill>
                  <a:schemeClr val="hlink"/>
                </a:solidFill>
                <a:latin typeface="Times New Roman" pitchFamily="18" charset="0"/>
              </a:rPr>
              <a:t>Claudio Brédy </a:t>
            </a:r>
          </a:p>
          <a:p>
            <a:pPr marL="342900" indent="-342900" algn="r" eaLnBrk="0" hangingPunct="0">
              <a:lnSpc>
                <a:spcPct val="75000"/>
              </a:lnSpc>
              <a:spcBef>
                <a:spcPct val="20000"/>
              </a:spcBef>
            </a:pPr>
            <a:r>
              <a:rPr lang="it-IT">
                <a:solidFill>
                  <a:schemeClr val="hlink"/>
                </a:solidFill>
                <a:latin typeface="Times New Roman" pitchFamily="18" charset="0"/>
              </a:rPr>
              <a:t>Unit for Regional Policy for Rural Development</a:t>
            </a:r>
            <a:endParaRPr lang="it-IT" i="1">
              <a:solidFill>
                <a:schemeClr val="hlink"/>
              </a:solidFill>
              <a:latin typeface="Times New Roman" pitchFamily="18" charset="0"/>
            </a:endParaRPr>
          </a:p>
        </p:txBody>
      </p:sp>
      <p:pic>
        <p:nvPicPr>
          <p:cNvPr id="2056" name="Picture 1" descr="Logo OD2013 horiz"/>
          <p:cNvPicPr>
            <a:picLocks noChangeAspect="1" noChangeArrowheads="1"/>
          </p:cNvPicPr>
          <p:nvPr/>
        </p:nvPicPr>
        <p:blipFill>
          <a:blip r:embed="rId6" cstate="print"/>
          <a:srcRect/>
          <a:stretch>
            <a:fillRect/>
          </a:stretch>
        </p:blipFill>
        <p:spPr bwMode="auto">
          <a:xfrm>
            <a:off x="1925638" y="4005263"/>
            <a:ext cx="6049962" cy="1655762"/>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0838" y="1052513"/>
            <a:ext cx="8650287" cy="1016000"/>
          </a:xfrm>
          <a:prstGeom prst="rect">
            <a:avLst/>
          </a:prstGeom>
          <a:noFill/>
          <a:ln w="12700">
            <a:noFill/>
            <a:miter lim="800000"/>
            <a:headEnd type="none" w="sm" len="sm"/>
            <a:tailEnd type="none" w="sm" len="sm"/>
          </a:ln>
          <a:effectLst/>
        </p:spPr>
        <p:txBody>
          <a:bodyPr>
            <a:spAutoFit/>
          </a:bodyPr>
          <a:lstStyle/>
          <a:p>
            <a:pPr eaLnBrk="0" hangingPunct="0">
              <a:spcBef>
                <a:spcPct val="25000"/>
              </a:spcBef>
            </a:pPr>
            <a:r>
              <a:rPr lang="en-GB" sz="2000">
                <a:latin typeface="Times New Roman" pitchFamily="18" charset="0"/>
              </a:rPr>
              <a:t>Project was born in 1994 as a way to promote and disseminate knowledge and consumption of naturally leavened bread, produced using the crops of organic plantations.</a:t>
            </a:r>
            <a:endParaRPr lang="it-IT" sz="2000">
              <a:latin typeface="Times New Roman" pitchFamily="18" charset="0"/>
            </a:endParaRPr>
          </a:p>
        </p:txBody>
      </p:sp>
      <p:sp>
        <p:nvSpPr>
          <p:cNvPr id="484355" name="Rectangle 3"/>
          <p:cNvSpPr>
            <a:spLocks noChangeArrowheads="1"/>
          </p:cNvSpPr>
          <p:nvPr/>
        </p:nvSpPr>
        <p:spPr bwMode="auto">
          <a:xfrm>
            <a:off x="250825" y="260350"/>
            <a:ext cx="8686800" cy="504825"/>
          </a:xfrm>
          <a:prstGeom prst="rect">
            <a:avLst/>
          </a:prstGeom>
          <a:solidFill>
            <a:schemeClr val="hlink">
              <a:alpha val="50000"/>
            </a:schemeClr>
          </a:solidFill>
          <a:ln w="12700">
            <a:solidFill>
              <a:srgbClr val="3366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eaLnBrk="0" hangingPunct="0">
              <a:defRPr/>
            </a:pPr>
            <a:r>
              <a:rPr lang="it-IT" sz="3200" b="1">
                <a:solidFill>
                  <a:schemeClr val="tx2"/>
                </a:solidFill>
                <a:effectLst>
                  <a:outerShdw blurRad="38100" dist="38100" dir="2700000" algn="tl">
                    <a:srgbClr val="000000"/>
                  </a:outerShdw>
                </a:effectLst>
                <a:latin typeface="Times New Roman" pitchFamily="18" charset="0"/>
              </a:rPr>
              <a:t>“La Biopanetteria”: an ambitious project</a:t>
            </a:r>
          </a:p>
        </p:txBody>
      </p:sp>
      <p:pic>
        <p:nvPicPr>
          <p:cNvPr id="3076" name="Picture 5" descr="R:\Prog-PSR\Alessandro Rota\Open_Days_2013\LA BIOPANETTERIA\Foto Biopanetteria_29ago13\IMG_3665.JPG"/>
          <p:cNvPicPr>
            <a:picLocks noChangeAspect="1" noChangeArrowheads="1"/>
          </p:cNvPicPr>
          <p:nvPr/>
        </p:nvPicPr>
        <p:blipFill>
          <a:blip r:embed="rId3" cstate="print"/>
          <a:srcRect/>
          <a:stretch>
            <a:fillRect/>
          </a:stretch>
        </p:blipFill>
        <p:spPr bwMode="auto">
          <a:xfrm>
            <a:off x="4470400" y="2151063"/>
            <a:ext cx="4100513" cy="2430462"/>
          </a:xfrm>
          <a:prstGeom prst="rect">
            <a:avLst/>
          </a:prstGeom>
          <a:noFill/>
          <a:ln w="9525">
            <a:noFill/>
            <a:miter lim="800000"/>
            <a:headEnd/>
            <a:tailEnd/>
          </a:ln>
        </p:spPr>
      </p:pic>
      <p:sp>
        <p:nvSpPr>
          <p:cNvPr id="3077" name="Rectangle 2"/>
          <p:cNvSpPr>
            <a:spLocks noChangeArrowheads="1"/>
          </p:cNvSpPr>
          <p:nvPr/>
        </p:nvSpPr>
        <p:spPr bwMode="auto">
          <a:xfrm>
            <a:off x="228600" y="2420938"/>
            <a:ext cx="4068763" cy="1631950"/>
          </a:xfrm>
          <a:prstGeom prst="rect">
            <a:avLst/>
          </a:prstGeom>
          <a:noFill/>
          <a:ln w="12700">
            <a:noFill/>
            <a:miter lim="800000"/>
            <a:headEnd type="none" w="sm" len="sm"/>
            <a:tailEnd type="none" w="sm" len="sm"/>
          </a:ln>
          <a:effectLst/>
        </p:spPr>
        <p:txBody>
          <a:bodyPr>
            <a:spAutoFit/>
          </a:bodyPr>
          <a:lstStyle/>
          <a:p>
            <a:pPr algn="just" eaLnBrk="0" hangingPunct="0">
              <a:spcBef>
                <a:spcPct val="25000"/>
              </a:spcBef>
            </a:pPr>
            <a:r>
              <a:rPr lang="en-GB" sz="2000">
                <a:latin typeface="Times New Roman" pitchFamily="18" charset="0"/>
              </a:rPr>
              <a:t>The project’s ambitious goal was to create a sole transformation chain that would go from growing cereals to the retail sale of a “special” and organic bread.</a:t>
            </a:r>
            <a:endParaRPr lang="it-IT" sz="2000">
              <a:latin typeface="Times New Roman" pitchFamily="18" charset="0"/>
            </a:endParaRPr>
          </a:p>
        </p:txBody>
      </p:sp>
      <p:sp>
        <p:nvSpPr>
          <p:cNvPr id="3078" name="Rectangle 2"/>
          <p:cNvSpPr>
            <a:spLocks noChangeArrowheads="1"/>
          </p:cNvSpPr>
          <p:nvPr/>
        </p:nvSpPr>
        <p:spPr bwMode="auto">
          <a:xfrm>
            <a:off x="193675" y="4767263"/>
            <a:ext cx="8785225" cy="1014412"/>
          </a:xfrm>
          <a:prstGeom prst="rect">
            <a:avLst/>
          </a:prstGeom>
          <a:noFill/>
          <a:ln w="12700">
            <a:noFill/>
            <a:miter lim="800000"/>
            <a:headEnd type="none" w="sm" len="sm"/>
            <a:tailEnd type="none" w="sm" len="sm"/>
          </a:ln>
          <a:effectLst/>
        </p:spPr>
        <p:txBody>
          <a:bodyPr>
            <a:spAutoFit/>
          </a:bodyPr>
          <a:lstStyle/>
          <a:p>
            <a:r>
              <a:rPr lang="en-GB" sz="2000">
                <a:latin typeface="Times New Roman" pitchFamily="18" charset="0"/>
              </a:rPr>
              <a:t>During the first years of the 2000’s, “La Biopanetteria” turns into a farm, the objective of which is to reintroduce cereal plantations in high-mountain territories.</a:t>
            </a:r>
          </a:p>
          <a:p>
            <a:r>
              <a:rPr lang="en-GB" sz="2000">
                <a:latin typeface="Times New Roman" pitchFamily="18" charset="0"/>
              </a:rPr>
              <a:t>Therefore some local varieties have been reintroduced</a:t>
            </a:r>
            <a:r>
              <a:rPr lang="en-GB">
                <a:latin typeface="Times New Roman" pitchFamily="18" charset="0"/>
              </a:rPr>
              <a:t>.</a:t>
            </a:r>
            <a:endParaRPr lang="it-IT">
              <a:latin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051"/>
          <p:cNvSpPr>
            <a:spLocks noChangeArrowheads="1"/>
          </p:cNvSpPr>
          <p:nvPr/>
        </p:nvSpPr>
        <p:spPr bwMode="auto">
          <a:xfrm>
            <a:off x="250825" y="260350"/>
            <a:ext cx="8686800" cy="504825"/>
          </a:xfrm>
          <a:prstGeom prst="rect">
            <a:avLst/>
          </a:prstGeom>
          <a:solidFill>
            <a:schemeClr val="hlink">
              <a:alpha val="50000"/>
            </a:schemeClr>
          </a:solidFill>
          <a:ln w="12700">
            <a:solidFill>
              <a:srgbClr val="3366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eaLnBrk="0" hangingPunct="0">
              <a:defRPr/>
            </a:pPr>
            <a:r>
              <a:rPr lang="it-IT" sz="3200" b="1">
                <a:solidFill>
                  <a:schemeClr val="tx2"/>
                </a:solidFill>
                <a:effectLst>
                  <a:outerShdw blurRad="38100" dist="38100" dir="2700000" algn="tl">
                    <a:srgbClr val="000000"/>
                  </a:outerShdw>
                </a:effectLst>
                <a:latin typeface="Times New Roman" pitchFamily="18" charset="0"/>
              </a:rPr>
              <a:t>Growing plantations</a:t>
            </a:r>
          </a:p>
        </p:txBody>
      </p:sp>
      <p:sp>
        <p:nvSpPr>
          <p:cNvPr id="4099" name="Rectangle 2"/>
          <p:cNvSpPr>
            <a:spLocks noChangeArrowheads="1"/>
          </p:cNvSpPr>
          <p:nvPr/>
        </p:nvSpPr>
        <p:spPr bwMode="auto">
          <a:xfrm>
            <a:off x="3059113" y="957263"/>
            <a:ext cx="5878512" cy="2554287"/>
          </a:xfrm>
          <a:prstGeom prst="rect">
            <a:avLst/>
          </a:prstGeom>
          <a:noFill/>
          <a:ln w="12700">
            <a:noFill/>
            <a:miter lim="800000"/>
            <a:headEnd type="none" w="sm" len="sm"/>
            <a:tailEnd type="none" w="sm" len="sm"/>
          </a:ln>
          <a:effectLst/>
        </p:spPr>
        <p:txBody>
          <a:bodyPr>
            <a:spAutoFit/>
          </a:bodyPr>
          <a:lstStyle/>
          <a:p>
            <a:pPr eaLnBrk="0" hangingPunct="0">
              <a:spcBef>
                <a:spcPct val="25000"/>
              </a:spcBef>
            </a:pPr>
            <a:r>
              <a:rPr lang="en-GB" sz="2000">
                <a:latin typeface="Times New Roman" pitchFamily="18" charset="0"/>
              </a:rPr>
              <a:t>The cultivated surface amounts to approximately 8 hectares, 5 of which are devoted to rye. </a:t>
            </a:r>
          </a:p>
          <a:p>
            <a:pPr eaLnBrk="0" hangingPunct="0">
              <a:spcBef>
                <a:spcPct val="25000"/>
              </a:spcBef>
            </a:pPr>
            <a:endParaRPr lang="en-GB" sz="2000">
              <a:latin typeface="Times New Roman" pitchFamily="18" charset="0"/>
            </a:endParaRPr>
          </a:p>
          <a:p>
            <a:pPr eaLnBrk="0" hangingPunct="0">
              <a:spcBef>
                <a:spcPct val="25000"/>
              </a:spcBef>
            </a:pPr>
            <a:r>
              <a:rPr lang="en-GB" sz="2000">
                <a:latin typeface="Times New Roman" pitchFamily="18" charset="0"/>
              </a:rPr>
              <a:t>The maximum height of cultivation is 1800 meters.</a:t>
            </a:r>
          </a:p>
          <a:p>
            <a:pPr eaLnBrk="0" hangingPunct="0">
              <a:spcBef>
                <a:spcPct val="25000"/>
              </a:spcBef>
            </a:pPr>
            <a:endParaRPr lang="en-GB" sz="2000">
              <a:latin typeface="Times New Roman" pitchFamily="18" charset="0"/>
            </a:endParaRPr>
          </a:p>
          <a:p>
            <a:pPr eaLnBrk="0" hangingPunct="0">
              <a:spcBef>
                <a:spcPct val="25000"/>
              </a:spcBef>
            </a:pPr>
            <a:r>
              <a:rPr lang="en-GB" sz="2000">
                <a:latin typeface="Times New Roman" pitchFamily="18" charset="0"/>
              </a:rPr>
              <a:t> The thresh is operated with a Japanese threshing machine</a:t>
            </a:r>
            <a:r>
              <a:rPr lang="en-GB">
                <a:latin typeface="Times New Roman" pitchFamily="18" charset="0"/>
              </a:rPr>
              <a:t>.</a:t>
            </a:r>
            <a:endParaRPr lang="it-IT">
              <a:latin typeface="Times New Roman" pitchFamily="18" charset="0"/>
            </a:endParaRPr>
          </a:p>
        </p:txBody>
      </p:sp>
      <p:pic>
        <p:nvPicPr>
          <p:cNvPr id="4100" name="Picture 4" descr="R:\Prog-PSR\Alessandro Rota\Open_Days_2013\LA BIOPANETTERIA\Foto Biopanetteria_29ago13\IMG_3656.JPG"/>
          <p:cNvPicPr>
            <a:picLocks noChangeAspect="1" noChangeArrowheads="1"/>
          </p:cNvPicPr>
          <p:nvPr/>
        </p:nvPicPr>
        <p:blipFill>
          <a:blip r:embed="rId3" cstate="print"/>
          <a:srcRect/>
          <a:stretch>
            <a:fillRect/>
          </a:stretch>
        </p:blipFill>
        <p:spPr bwMode="auto">
          <a:xfrm>
            <a:off x="4800600" y="3617913"/>
            <a:ext cx="4319588" cy="3240087"/>
          </a:xfrm>
          <a:prstGeom prst="rect">
            <a:avLst/>
          </a:prstGeom>
          <a:noFill/>
          <a:ln w="9525">
            <a:noFill/>
            <a:miter lim="800000"/>
            <a:headEnd/>
            <a:tailEnd/>
          </a:ln>
        </p:spPr>
      </p:pic>
      <p:sp>
        <p:nvSpPr>
          <p:cNvPr id="4101" name="Rectangle 2"/>
          <p:cNvSpPr>
            <a:spLocks noChangeArrowheads="1"/>
          </p:cNvSpPr>
          <p:nvPr/>
        </p:nvSpPr>
        <p:spPr bwMode="auto">
          <a:xfrm>
            <a:off x="250825" y="4581525"/>
            <a:ext cx="4344988" cy="1016000"/>
          </a:xfrm>
          <a:prstGeom prst="rect">
            <a:avLst/>
          </a:prstGeom>
          <a:noFill/>
          <a:ln w="12700">
            <a:noFill/>
            <a:miter lim="800000"/>
            <a:headEnd type="none" w="sm" len="sm"/>
            <a:tailEnd type="none" w="sm" len="sm"/>
          </a:ln>
          <a:effectLst/>
        </p:spPr>
        <p:txBody>
          <a:bodyPr>
            <a:spAutoFit/>
          </a:bodyPr>
          <a:lstStyle/>
          <a:p>
            <a:pPr eaLnBrk="0" hangingPunct="0">
              <a:spcBef>
                <a:spcPct val="25000"/>
              </a:spcBef>
            </a:pPr>
            <a:r>
              <a:rPr lang="en-GB" sz="2000">
                <a:latin typeface="Times New Roman" pitchFamily="18" charset="0"/>
              </a:rPr>
              <a:t>The production costs are high because of the fragmentation and small dimensions of the terrains.</a:t>
            </a:r>
            <a:endParaRPr lang="it-IT" sz="2000">
              <a:latin typeface="Times New Roman" pitchFamily="18" charset="0"/>
            </a:endParaRPr>
          </a:p>
        </p:txBody>
      </p:sp>
      <p:pic>
        <p:nvPicPr>
          <p:cNvPr id="4102" name="Picture 5" descr="R:\Prog-PSR\Alessandro Rota\Open_Days_2013\LA BIOPANETTERIA\Foto Biopanetteria_29ago13\IMG_3651.JPG"/>
          <p:cNvPicPr>
            <a:picLocks noChangeAspect="1" noChangeArrowheads="1"/>
          </p:cNvPicPr>
          <p:nvPr/>
        </p:nvPicPr>
        <p:blipFill>
          <a:blip r:embed="rId4" cstate="print"/>
          <a:srcRect/>
          <a:stretch>
            <a:fillRect/>
          </a:stretch>
        </p:blipFill>
        <p:spPr bwMode="auto">
          <a:xfrm>
            <a:off x="250825" y="950913"/>
            <a:ext cx="2447925" cy="3263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50825" y="908050"/>
            <a:ext cx="8686800" cy="708025"/>
          </a:xfrm>
          <a:prstGeom prst="rect">
            <a:avLst/>
          </a:prstGeom>
          <a:noFill/>
          <a:ln w="12700">
            <a:noFill/>
            <a:miter lim="800000"/>
            <a:headEnd type="none" w="sm" len="sm"/>
            <a:tailEnd type="none" w="sm" len="sm"/>
          </a:ln>
          <a:effectLst/>
        </p:spPr>
        <p:txBody>
          <a:bodyPr>
            <a:spAutoFit/>
          </a:bodyPr>
          <a:lstStyle/>
          <a:p>
            <a:pPr eaLnBrk="0" hangingPunct="0">
              <a:spcBef>
                <a:spcPct val="25000"/>
              </a:spcBef>
            </a:pPr>
            <a:r>
              <a:rPr lang="en-GB" sz="2000">
                <a:latin typeface="Times New Roman" pitchFamily="18" charset="0"/>
              </a:rPr>
              <a:t>In 2008 realization of two rural buildings for storage, handling and transformation of the flours.</a:t>
            </a:r>
            <a:endParaRPr lang="it-IT" sz="2000">
              <a:latin typeface="Times New Roman" pitchFamily="18" charset="0"/>
            </a:endParaRPr>
          </a:p>
        </p:txBody>
      </p:sp>
      <p:sp>
        <p:nvSpPr>
          <p:cNvPr id="484355" name="Rectangle 3"/>
          <p:cNvSpPr>
            <a:spLocks noChangeArrowheads="1"/>
          </p:cNvSpPr>
          <p:nvPr/>
        </p:nvSpPr>
        <p:spPr bwMode="auto">
          <a:xfrm>
            <a:off x="250825" y="260350"/>
            <a:ext cx="8686800" cy="504825"/>
          </a:xfrm>
          <a:prstGeom prst="rect">
            <a:avLst/>
          </a:prstGeom>
          <a:solidFill>
            <a:schemeClr val="hlink">
              <a:alpha val="50000"/>
            </a:schemeClr>
          </a:solidFill>
          <a:ln w="12700">
            <a:solidFill>
              <a:srgbClr val="3366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eaLnBrk="0" hangingPunct="0">
              <a:defRPr/>
            </a:pPr>
            <a:r>
              <a:rPr lang="it-IT" sz="3200" b="1">
                <a:solidFill>
                  <a:schemeClr val="tx2"/>
                </a:solidFill>
                <a:effectLst>
                  <a:outerShdw blurRad="38100" dist="38100" dir="2700000" algn="tl">
                    <a:srgbClr val="000000"/>
                  </a:outerShdw>
                </a:effectLst>
                <a:latin typeface="Times New Roman" pitchFamily="18" charset="0"/>
              </a:rPr>
              <a:t>The production buildings</a:t>
            </a:r>
          </a:p>
        </p:txBody>
      </p:sp>
      <p:pic>
        <p:nvPicPr>
          <p:cNvPr id="5124" name="Picture 2" descr="R:\Prog-PSR\Alessandro Rota\Open_Days_2013\LA BIOPANETTERIA\Foto Biopanetteria_29ago13\IMG_0918.jpg"/>
          <p:cNvPicPr>
            <a:picLocks noChangeAspect="1" noChangeArrowheads="1"/>
          </p:cNvPicPr>
          <p:nvPr/>
        </p:nvPicPr>
        <p:blipFill>
          <a:blip r:embed="rId3" cstate="print"/>
          <a:srcRect/>
          <a:stretch>
            <a:fillRect/>
          </a:stretch>
        </p:blipFill>
        <p:spPr bwMode="auto">
          <a:xfrm>
            <a:off x="4427538" y="2027238"/>
            <a:ext cx="4321175" cy="3240087"/>
          </a:xfrm>
          <a:prstGeom prst="rect">
            <a:avLst/>
          </a:prstGeom>
          <a:noFill/>
          <a:ln w="9525">
            <a:noFill/>
            <a:miter lim="800000"/>
            <a:headEnd/>
            <a:tailEnd/>
          </a:ln>
        </p:spPr>
      </p:pic>
      <p:sp>
        <p:nvSpPr>
          <p:cNvPr id="5125" name="Rectangle 2"/>
          <p:cNvSpPr>
            <a:spLocks noChangeArrowheads="1"/>
          </p:cNvSpPr>
          <p:nvPr/>
        </p:nvSpPr>
        <p:spPr bwMode="auto">
          <a:xfrm>
            <a:off x="228600" y="2017713"/>
            <a:ext cx="3898900" cy="4000500"/>
          </a:xfrm>
          <a:prstGeom prst="rect">
            <a:avLst/>
          </a:prstGeom>
          <a:noFill/>
          <a:ln w="12700">
            <a:noFill/>
            <a:miter lim="800000"/>
            <a:headEnd type="none" w="sm" len="sm"/>
            <a:tailEnd type="none" w="sm" len="sm"/>
          </a:ln>
          <a:effectLst/>
        </p:spPr>
        <p:txBody>
          <a:bodyPr>
            <a:spAutoFit/>
          </a:bodyPr>
          <a:lstStyle/>
          <a:p>
            <a:r>
              <a:rPr lang="en-GB" sz="2000">
                <a:latin typeface="Times New Roman" pitchFamily="18" charset="0"/>
              </a:rPr>
              <a:t>Investment of  972.000 Euros, entirely financed with a cut-rate loan in the respect of the maximum aid limit of 40%.</a:t>
            </a:r>
          </a:p>
          <a:p>
            <a:endParaRPr lang="en-GB" sz="2000">
              <a:latin typeface="Times New Roman" pitchFamily="18" charset="0"/>
            </a:endParaRPr>
          </a:p>
          <a:p>
            <a:endParaRPr lang="en-GB" sz="2000">
              <a:latin typeface="Times New Roman" pitchFamily="18" charset="0"/>
            </a:endParaRPr>
          </a:p>
          <a:p>
            <a:r>
              <a:rPr lang="en-GB" sz="2000">
                <a:latin typeface="Times New Roman" pitchFamily="18" charset="0"/>
              </a:rPr>
              <a:t>This amount does not include the energy-saving plants which where financed through other regional funds</a:t>
            </a:r>
            <a:r>
              <a:rPr lang="en-GB">
                <a:latin typeface="Times New Roman" pitchFamily="18" charset="0"/>
              </a:rPr>
              <a:t>.</a:t>
            </a:r>
            <a:r>
              <a:rPr lang="it-IT">
                <a:latin typeface="Times New Roman" pitchFamily="18" charset="0"/>
              </a:rPr>
              <a:t> </a:t>
            </a:r>
          </a:p>
          <a:p>
            <a:endParaRPr lang="it-IT">
              <a:latin typeface="Times New Roman" pitchFamily="18" charset="0"/>
            </a:endParaRPr>
          </a:p>
          <a:p>
            <a:endParaRPr lang="it-IT">
              <a:latin typeface="Times New Roman" pitchFamily="18" charset="0"/>
            </a:endParaRPr>
          </a:p>
          <a:p>
            <a:r>
              <a:rPr lang="en-US" sz="2000">
                <a:latin typeface="Times New Roman" pitchFamily="18" charset="0"/>
              </a:rPr>
              <a:t>The activity begun in may 2012</a:t>
            </a:r>
            <a:endParaRPr lang="it-IT" sz="2000">
              <a:latin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30188" y="908050"/>
            <a:ext cx="8686800" cy="708025"/>
          </a:xfrm>
          <a:prstGeom prst="rect">
            <a:avLst/>
          </a:prstGeom>
          <a:noFill/>
          <a:ln w="12700">
            <a:noFill/>
            <a:miter lim="800000"/>
            <a:headEnd type="none" w="sm" len="sm"/>
            <a:tailEnd type="none" w="sm" len="sm"/>
          </a:ln>
          <a:effectLst/>
        </p:spPr>
        <p:txBody>
          <a:bodyPr>
            <a:spAutoFit/>
          </a:bodyPr>
          <a:lstStyle/>
          <a:p>
            <a:pPr eaLnBrk="0" hangingPunct="0">
              <a:spcBef>
                <a:spcPct val="25000"/>
              </a:spcBef>
            </a:pPr>
            <a:r>
              <a:rPr lang="en-GB" sz="2000">
                <a:latin typeface="Times New Roman" pitchFamily="18" charset="0"/>
              </a:rPr>
              <a:t>The milling and selection of the flours follows the tradition and uses natural materials (such as wood and stone milling machines).</a:t>
            </a:r>
            <a:endParaRPr lang="it-IT" sz="2000">
              <a:latin typeface="Times New Roman" pitchFamily="18" charset="0"/>
            </a:endParaRPr>
          </a:p>
        </p:txBody>
      </p:sp>
      <p:sp>
        <p:nvSpPr>
          <p:cNvPr id="484355" name="Rectangle 3"/>
          <p:cNvSpPr>
            <a:spLocks noChangeArrowheads="1"/>
          </p:cNvSpPr>
          <p:nvPr/>
        </p:nvSpPr>
        <p:spPr bwMode="auto">
          <a:xfrm>
            <a:off x="239713" y="260350"/>
            <a:ext cx="8686800" cy="504825"/>
          </a:xfrm>
          <a:prstGeom prst="rect">
            <a:avLst/>
          </a:prstGeom>
          <a:solidFill>
            <a:schemeClr val="hlink">
              <a:alpha val="50000"/>
            </a:schemeClr>
          </a:solidFill>
          <a:ln w="12700">
            <a:solidFill>
              <a:srgbClr val="3366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eaLnBrk="0" hangingPunct="0">
              <a:defRPr/>
            </a:pPr>
            <a:r>
              <a:rPr lang="it-IT" sz="3200" b="1" dirty="0" err="1">
                <a:solidFill>
                  <a:schemeClr val="tx2"/>
                </a:solidFill>
                <a:effectLst>
                  <a:outerShdw blurRad="38100" dist="38100" dir="2700000" algn="tl">
                    <a:srgbClr val="000000"/>
                  </a:outerShdw>
                </a:effectLst>
                <a:latin typeface="Times New Roman" pitchFamily="18" charset="0"/>
              </a:rPr>
              <a:t>Traditional</a:t>
            </a:r>
            <a:r>
              <a:rPr lang="it-IT" sz="3200" b="1" dirty="0">
                <a:solidFill>
                  <a:schemeClr val="tx2"/>
                </a:solidFill>
                <a:effectLst>
                  <a:outerShdw blurRad="38100" dist="38100" dir="2700000" algn="tl">
                    <a:srgbClr val="000000"/>
                  </a:outerShdw>
                </a:effectLst>
                <a:latin typeface="Times New Roman" pitchFamily="18" charset="0"/>
              </a:rPr>
              <a:t> </a:t>
            </a:r>
            <a:r>
              <a:rPr lang="it-IT" sz="3200" b="1" dirty="0" err="1">
                <a:solidFill>
                  <a:schemeClr val="tx2"/>
                </a:solidFill>
                <a:effectLst>
                  <a:outerShdw blurRad="38100" dist="38100" dir="2700000" algn="tl">
                    <a:srgbClr val="000000"/>
                  </a:outerShdw>
                </a:effectLst>
                <a:latin typeface="Times New Roman" pitchFamily="18" charset="0"/>
              </a:rPr>
              <a:t>equipment</a:t>
            </a:r>
            <a:r>
              <a:rPr lang="it-IT" sz="3200" b="1" dirty="0">
                <a:solidFill>
                  <a:schemeClr val="tx2"/>
                </a:solidFill>
                <a:effectLst>
                  <a:outerShdw blurRad="38100" dist="38100" dir="2700000" algn="tl">
                    <a:srgbClr val="000000"/>
                  </a:outerShdw>
                </a:effectLst>
                <a:latin typeface="Times New Roman" pitchFamily="18" charset="0"/>
              </a:rPr>
              <a:t> and innovative </a:t>
            </a:r>
            <a:r>
              <a:rPr lang="it-IT" sz="3200" b="1" dirty="0" err="1">
                <a:solidFill>
                  <a:schemeClr val="tx2"/>
                </a:solidFill>
                <a:effectLst>
                  <a:outerShdw blurRad="38100" dist="38100" dir="2700000" algn="tl">
                    <a:srgbClr val="000000"/>
                  </a:outerShdw>
                </a:effectLst>
                <a:latin typeface="Times New Roman" pitchFamily="18" charset="0"/>
              </a:rPr>
              <a:t>plants</a:t>
            </a:r>
            <a:endParaRPr lang="it-IT" sz="3200" b="1" dirty="0">
              <a:solidFill>
                <a:schemeClr val="tx2"/>
              </a:solidFill>
              <a:effectLst>
                <a:outerShdw blurRad="38100" dist="38100" dir="2700000" algn="tl">
                  <a:srgbClr val="000000"/>
                </a:outerShdw>
              </a:effectLst>
              <a:latin typeface="Times New Roman" pitchFamily="18" charset="0"/>
            </a:endParaRPr>
          </a:p>
        </p:txBody>
      </p:sp>
      <p:pic>
        <p:nvPicPr>
          <p:cNvPr id="6148" name="Picture 2" descr="R:\Prog-PSR\Alessandro Rota\Open_Days_2013\LA BIOPANETTERIA\Foto Biopanetteria_29ago13\IMG_3660.JPG"/>
          <p:cNvPicPr>
            <a:picLocks noChangeAspect="1" noChangeArrowheads="1"/>
          </p:cNvPicPr>
          <p:nvPr/>
        </p:nvPicPr>
        <p:blipFill>
          <a:blip r:embed="rId3" cstate="print"/>
          <a:srcRect/>
          <a:stretch>
            <a:fillRect/>
          </a:stretch>
        </p:blipFill>
        <p:spPr bwMode="auto">
          <a:xfrm>
            <a:off x="323850" y="2781300"/>
            <a:ext cx="1316038" cy="1754188"/>
          </a:xfrm>
          <a:prstGeom prst="rect">
            <a:avLst/>
          </a:prstGeom>
          <a:noFill/>
          <a:ln w="9525">
            <a:noFill/>
            <a:miter lim="800000"/>
            <a:headEnd/>
            <a:tailEnd/>
          </a:ln>
        </p:spPr>
      </p:pic>
      <p:sp>
        <p:nvSpPr>
          <p:cNvPr id="6149" name="Rectangle 2"/>
          <p:cNvSpPr>
            <a:spLocks noChangeArrowheads="1"/>
          </p:cNvSpPr>
          <p:nvPr/>
        </p:nvSpPr>
        <p:spPr bwMode="auto">
          <a:xfrm>
            <a:off x="176213" y="1773238"/>
            <a:ext cx="8523287" cy="708025"/>
          </a:xfrm>
          <a:prstGeom prst="rect">
            <a:avLst/>
          </a:prstGeom>
          <a:noFill/>
          <a:ln w="12700">
            <a:noFill/>
            <a:miter lim="800000"/>
            <a:headEnd type="none" w="sm" len="sm"/>
            <a:tailEnd type="none" w="sm" len="sm"/>
          </a:ln>
          <a:effectLst/>
        </p:spPr>
        <p:txBody>
          <a:bodyPr>
            <a:spAutoFit/>
          </a:bodyPr>
          <a:lstStyle/>
          <a:p>
            <a:pPr eaLnBrk="0" hangingPunct="0">
              <a:spcBef>
                <a:spcPct val="25000"/>
              </a:spcBef>
            </a:pPr>
            <a:r>
              <a:rPr lang="en-GB" sz="2000">
                <a:latin typeface="Times New Roman" pitchFamily="18" charset="0"/>
              </a:rPr>
              <a:t>The production follows an organic process: the bread has a longer preservation time than the industrial product.</a:t>
            </a:r>
            <a:endParaRPr lang="it-IT" sz="2000">
              <a:latin typeface="Times New Roman" pitchFamily="18" charset="0"/>
            </a:endParaRPr>
          </a:p>
        </p:txBody>
      </p:sp>
      <p:pic>
        <p:nvPicPr>
          <p:cNvPr id="6150" name="Picture 2" descr="R:\Prog-PSR\Alessandro Rota\Open_Days_2013\LA BIOPANETTERIA\Foto Biopanetteria_29ago13\IMG_3649.JPG"/>
          <p:cNvPicPr>
            <a:picLocks noChangeAspect="1" noChangeArrowheads="1"/>
          </p:cNvPicPr>
          <p:nvPr/>
        </p:nvPicPr>
        <p:blipFill>
          <a:blip r:embed="rId4" cstate="print"/>
          <a:srcRect/>
          <a:stretch>
            <a:fillRect/>
          </a:stretch>
        </p:blipFill>
        <p:spPr bwMode="auto">
          <a:xfrm>
            <a:off x="7235825" y="3078163"/>
            <a:ext cx="1751013" cy="1311275"/>
          </a:xfrm>
          <a:prstGeom prst="rect">
            <a:avLst/>
          </a:prstGeom>
          <a:noFill/>
          <a:ln w="9525">
            <a:noFill/>
            <a:miter lim="800000"/>
            <a:headEnd/>
            <a:tailEnd/>
          </a:ln>
        </p:spPr>
      </p:pic>
      <p:sp>
        <p:nvSpPr>
          <p:cNvPr id="6151" name="Rettangolo 1"/>
          <p:cNvSpPr>
            <a:spLocks noChangeArrowheads="1"/>
          </p:cNvSpPr>
          <p:nvPr/>
        </p:nvSpPr>
        <p:spPr bwMode="auto">
          <a:xfrm>
            <a:off x="1639888" y="2755900"/>
            <a:ext cx="5595937" cy="1631950"/>
          </a:xfrm>
          <a:prstGeom prst="rect">
            <a:avLst/>
          </a:prstGeom>
          <a:noFill/>
          <a:ln w="9525">
            <a:noFill/>
            <a:miter lim="800000"/>
            <a:headEnd/>
            <a:tailEnd/>
          </a:ln>
        </p:spPr>
        <p:txBody>
          <a:bodyPr>
            <a:spAutoFit/>
          </a:bodyPr>
          <a:lstStyle/>
          <a:p>
            <a:r>
              <a:rPr lang="en-GB" sz="2000">
                <a:latin typeface="Times New Roman" pitchFamily="18" charset="0"/>
              </a:rPr>
              <a:t>The wood oven is fuelled by residues of the wood manufacturing processes of local companies.</a:t>
            </a:r>
          </a:p>
          <a:p>
            <a:endParaRPr lang="en-GB" sz="2000">
              <a:latin typeface="Times New Roman" pitchFamily="18" charset="0"/>
            </a:endParaRPr>
          </a:p>
          <a:p>
            <a:r>
              <a:rPr lang="en-GB" sz="2000">
                <a:latin typeface="Times New Roman" pitchFamily="18" charset="0"/>
              </a:rPr>
              <a:t>The heat generated by the oven is reused for the production of hot water.</a:t>
            </a:r>
            <a:endParaRPr lang="it-IT" sz="2000">
              <a:latin typeface="Times New Roman" pitchFamily="18" charset="0"/>
            </a:endParaRPr>
          </a:p>
        </p:txBody>
      </p:sp>
      <p:sp>
        <p:nvSpPr>
          <p:cNvPr id="2" name="CasellaDiTesto 1"/>
          <p:cNvSpPr txBox="1"/>
          <p:nvPr/>
        </p:nvSpPr>
        <p:spPr>
          <a:xfrm>
            <a:off x="268288" y="4549775"/>
            <a:ext cx="8820150" cy="1938338"/>
          </a:xfrm>
          <a:prstGeom prst="rect">
            <a:avLst/>
          </a:prstGeom>
          <a:noFill/>
        </p:spPr>
        <p:txBody>
          <a:bodyPr>
            <a:spAutoFit/>
          </a:bodyPr>
          <a:lstStyle/>
          <a:p>
            <a:pPr>
              <a:defRPr/>
            </a:pPr>
            <a:r>
              <a:rPr lang="en-US" sz="2000" dirty="0">
                <a:latin typeface="Times New Roman" pitchFamily="18" charset="0"/>
                <a:cs typeface="Times New Roman" pitchFamily="18" charset="0"/>
              </a:rPr>
              <a:t>The environmental choice has brought about a series of sustainable solutions in the field of energy:</a:t>
            </a:r>
          </a:p>
          <a:p>
            <a:pPr marL="342900" indent="-342900">
              <a:buFont typeface="Arial" pitchFamily="34" charset="0"/>
              <a:buChar char="•"/>
              <a:defRPr/>
            </a:pPr>
            <a:r>
              <a:rPr lang="en-US" sz="2000" dirty="0">
                <a:latin typeface="Times New Roman" pitchFamily="18" charset="0"/>
                <a:cs typeface="Times New Roman" pitchFamily="18" charset="0"/>
              </a:rPr>
              <a:t>  solar plants for the production of electricity (reused and sold to the local network);</a:t>
            </a:r>
          </a:p>
          <a:p>
            <a:pPr marL="342900" indent="-342900">
              <a:buFont typeface="Arial" pitchFamily="34" charset="0"/>
              <a:buChar char="•"/>
              <a:defRPr/>
            </a:pPr>
            <a:r>
              <a:rPr lang="en-US" sz="2000" dirty="0">
                <a:latin typeface="Times New Roman" pitchFamily="18" charset="0"/>
                <a:cs typeface="Times New Roman" pitchFamily="18" charset="0"/>
              </a:rPr>
              <a:t>  insulating building materials: wood, insulating doors and windows, caulked external walls for the buildings.</a:t>
            </a:r>
            <a:endParaRPr lang="it-IT" sz="2000" dirty="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Rectangle 3"/>
          <p:cNvSpPr>
            <a:spLocks noChangeArrowheads="1"/>
          </p:cNvSpPr>
          <p:nvPr/>
        </p:nvSpPr>
        <p:spPr bwMode="auto">
          <a:xfrm>
            <a:off x="250825" y="260350"/>
            <a:ext cx="8686800" cy="504825"/>
          </a:xfrm>
          <a:prstGeom prst="rect">
            <a:avLst/>
          </a:prstGeom>
          <a:solidFill>
            <a:schemeClr val="hlink">
              <a:alpha val="50000"/>
            </a:schemeClr>
          </a:solidFill>
          <a:ln w="12700">
            <a:solidFill>
              <a:srgbClr val="3366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eaLnBrk="0" hangingPunct="0">
              <a:tabLst>
                <a:tab pos="3136900" algn="l"/>
              </a:tabLst>
              <a:defRPr/>
            </a:pPr>
            <a:r>
              <a:rPr lang="it-IT" sz="3200" b="1">
                <a:solidFill>
                  <a:schemeClr val="tx2"/>
                </a:solidFill>
                <a:effectLst>
                  <a:outerShdw blurRad="38100" dist="38100" dir="2700000" algn="tl">
                    <a:srgbClr val="000000"/>
                  </a:outerShdw>
                </a:effectLst>
                <a:latin typeface="Times New Roman" pitchFamily="18" charset="0"/>
              </a:rPr>
              <a:t>Conclusive remarks</a:t>
            </a:r>
          </a:p>
        </p:txBody>
      </p:sp>
      <p:sp>
        <p:nvSpPr>
          <p:cNvPr id="7171" name="Rectangle 2"/>
          <p:cNvSpPr>
            <a:spLocks noChangeArrowheads="1"/>
          </p:cNvSpPr>
          <p:nvPr/>
        </p:nvSpPr>
        <p:spPr bwMode="auto">
          <a:xfrm>
            <a:off x="250825" y="942975"/>
            <a:ext cx="8569325" cy="4400550"/>
          </a:xfrm>
          <a:prstGeom prst="rect">
            <a:avLst/>
          </a:prstGeom>
          <a:noFill/>
          <a:ln w="12700">
            <a:noFill/>
            <a:miter lim="800000"/>
            <a:headEnd type="none" w="sm" len="sm"/>
            <a:tailEnd type="none" w="sm" len="sm"/>
          </a:ln>
          <a:effectLst/>
        </p:spPr>
        <p:txBody>
          <a:bodyPr>
            <a:spAutoFit/>
          </a:bodyPr>
          <a:lstStyle/>
          <a:p>
            <a:pPr marL="342900" indent="-342900">
              <a:buFontTx/>
              <a:buChar char="-"/>
            </a:pPr>
            <a:r>
              <a:rPr lang="en-GB"/>
              <a:t> </a:t>
            </a:r>
            <a:r>
              <a:rPr lang="en-GB" sz="2000">
                <a:latin typeface="Times New Roman" pitchFamily="18" charset="0"/>
              </a:rPr>
              <a:t>Public aid has to support pilot projects such as “La Biopanetteria” that implicate additional costs and/or a smaller revenue that need to be balanced with higher percentages of help.</a:t>
            </a:r>
          </a:p>
          <a:p>
            <a:pPr marL="342900" indent="-342900">
              <a:buFontTx/>
              <a:buChar char="-"/>
            </a:pPr>
            <a:endParaRPr lang="en-GB" sz="2000">
              <a:latin typeface="Times New Roman" pitchFamily="18" charset="0"/>
            </a:endParaRPr>
          </a:p>
          <a:p>
            <a:pPr marL="342900" indent="-342900">
              <a:buFontTx/>
              <a:buChar char="-"/>
            </a:pPr>
            <a:r>
              <a:rPr lang="en-GB" sz="2000">
                <a:latin typeface="Times New Roman" pitchFamily="18" charset="0"/>
              </a:rPr>
              <a:t> The project is very interesting because it ensures the settlement of a family unit, thanks to which marginal mountain areas are brought back to life.</a:t>
            </a:r>
          </a:p>
          <a:p>
            <a:pPr marL="342900" indent="-342900">
              <a:buFontTx/>
              <a:buChar char="-"/>
            </a:pPr>
            <a:endParaRPr lang="en-GB" sz="2000">
              <a:latin typeface="Times New Roman" pitchFamily="18" charset="0"/>
            </a:endParaRPr>
          </a:p>
          <a:p>
            <a:pPr marL="342900" indent="-342900">
              <a:buFontTx/>
              <a:buChar char="-"/>
            </a:pPr>
            <a:r>
              <a:rPr lang="en-GB" sz="2000">
                <a:latin typeface="Times New Roman" pitchFamily="18" charset="0"/>
              </a:rPr>
              <a:t> The link between tradition and innovation is the winning factor for the development of high-mountain agriculture, because it guarantees tipicality, clean products, customer loyalty, touristic attractiveness. </a:t>
            </a:r>
          </a:p>
          <a:p>
            <a:pPr marL="342900" indent="-342900">
              <a:buFontTx/>
              <a:buChar char="-"/>
            </a:pPr>
            <a:endParaRPr lang="en-GB" sz="2000">
              <a:latin typeface="Times New Roman" pitchFamily="18" charset="0"/>
            </a:endParaRPr>
          </a:p>
          <a:p>
            <a:pPr marL="342900" indent="-342900">
              <a:buFontTx/>
              <a:buChar char="-"/>
            </a:pPr>
            <a:r>
              <a:rPr lang="en-GB" sz="2000">
                <a:latin typeface="Times New Roman" pitchFamily="18" charset="0"/>
              </a:rPr>
              <a:t>These transformation chains need to be promoted throughout advertising campaigns and brands that protect local production (e.g. “mountain product” – “prodotto di montagna”).</a:t>
            </a:r>
            <a:endParaRPr lang="en-GB" sz="2000"/>
          </a:p>
        </p:txBody>
      </p:sp>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9135224" cy="6067425"/>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72142" y="3501008"/>
            <a:ext cx="1807629" cy="17008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Alt Başlık 2"/>
          <p:cNvSpPr>
            <a:spLocks noGrp="1"/>
          </p:cNvSpPr>
          <p:nvPr>
            <p:ph type="subTitle" idx="1"/>
          </p:nvPr>
        </p:nvSpPr>
        <p:spPr>
          <a:xfrm>
            <a:off x="3521694" y="5274390"/>
            <a:ext cx="5637010" cy="792088"/>
          </a:xfrm>
        </p:spPr>
        <p:style>
          <a:lnRef idx="0">
            <a:schemeClr val="accent6"/>
          </a:lnRef>
          <a:fillRef idx="3">
            <a:schemeClr val="accent6"/>
          </a:fillRef>
          <a:effectRef idx="3">
            <a:schemeClr val="accent6"/>
          </a:effectRef>
          <a:fontRef idx="minor">
            <a:schemeClr val="lt1"/>
          </a:fontRef>
        </p:style>
        <p:txBody>
          <a:bodyPr>
            <a:normAutofit fontScale="62500" lnSpcReduction="20000"/>
          </a:bodyPr>
          <a:lstStyle/>
          <a:p>
            <a:pPr algn="ct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Prof.Dr</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Kamil Okyay SINDIR</a:t>
            </a:r>
          </a:p>
          <a:p>
            <a:pPr algn="ct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Mayor</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Bornova –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Vice</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President</a:t>
            </a: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of Energy </a:t>
            </a:r>
            <a:r>
              <a:rPr lang="tr-T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Cities</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Veri Yer Tutucusu 6"/>
          <p:cNvSpPr>
            <a:spLocks noGrp="1"/>
          </p:cNvSpPr>
          <p:nvPr>
            <p:ph type="dt" sz="half" idx="10"/>
          </p:nvPr>
        </p:nvSpPr>
        <p:spPr>
          <a:xfrm>
            <a:off x="6624329" y="6469211"/>
            <a:ext cx="2514600" cy="365125"/>
          </a:xfrm>
        </p:spPr>
        <p:txBody>
          <a:bodyPr/>
          <a:lstStyle/>
          <a:p>
            <a:fld id="{40C6455D-B91A-49ED-888E-467DDE9BA1A5}" type="datetime1">
              <a:rPr lang="tr-TR" smtClean="0"/>
              <a:pPr/>
              <a:t>09.10.2013</a:t>
            </a:fld>
            <a:endParaRPr lang="tr-TR" dirty="0"/>
          </a:p>
        </p:txBody>
      </p:sp>
      <p:graphicFrame>
        <p:nvGraphicFramePr>
          <p:cNvPr id="4" name="Diyagram 3"/>
          <p:cNvGraphicFramePr/>
          <p:nvPr>
            <p:extLst>
              <p:ext uri="{D42A27DB-BD31-4B8C-83A1-F6EECF244321}">
                <p14:modId xmlns:p14="http://schemas.microsoft.com/office/powerpoint/2010/main" xmlns="" val="1517658776"/>
              </p:ext>
            </p:extLst>
          </p:nvPr>
        </p:nvGraphicFramePr>
        <p:xfrm>
          <a:off x="354508" y="116632"/>
          <a:ext cx="7175351" cy="1008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Resim 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525749" y="116632"/>
            <a:ext cx="1632955" cy="1632955"/>
          </a:xfrm>
          <a:prstGeom prst="ellipse">
            <a:avLst/>
          </a:prstGeom>
          <a:ln>
            <a:noFill/>
          </a:ln>
          <a:effectLst>
            <a:softEdge rad="112500"/>
          </a:effectLst>
        </p:spPr>
      </p:pic>
      <p:pic>
        <p:nvPicPr>
          <p:cNvPr id="2" name="Resim 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911017" y="1146505"/>
            <a:ext cx="4401141" cy="668443"/>
          </a:xfrm>
          <a:prstGeom prst="rect">
            <a:avLst/>
          </a:prstGeom>
        </p:spPr>
      </p:pic>
      <p:pic>
        <p:nvPicPr>
          <p:cNvPr id="8" name="Resim 8"/>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6067425"/>
            <a:ext cx="7884368"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Resim 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887953" y="6067424"/>
            <a:ext cx="1263688" cy="790575"/>
          </a:xfrm>
          <a:prstGeom prst="rect">
            <a:avLst/>
          </a:prstGeom>
        </p:spPr>
      </p:pic>
      <p:sp>
        <p:nvSpPr>
          <p:cNvPr id="10" name="Metin kutusu 9"/>
          <p:cNvSpPr txBox="1"/>
          <p:nvPr/>
        </p:nvSpPr>
        <p:spPr>
          <a:xfrm>
            <a:off x="827584" y="2348880"/>
            <a:ext cx="5976664" cy="369332"/>
          </a:xfrm>
          <a:prstGeom prst="rect">
            <a:avLst/>
          </a:prstGeom>
          <a:noFill/>
        </p:spPr>
        <p:txBody>
          <a:bodyPr wrap="square" rtlCol="0">
            <a:spAutoFit/>
          </a:bodyPr>
          <a:lstStyle/>
          <a:p>
            <a:endParaRPr lang="tr-TR" dirty="0"/>
          </a:p>
        </p:txBody>
      </p:sp>
    </p:spTree>
    <p:extLst>
      <p:ext uri="{BB962C8B-B14F-4D97-AF65-F5344CB8AC3E}">
        <p14:creationId xmlns:p14="http://schemas.microsoft.com/office/powerpoint/2010/main" xmlns="" val="3443645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rot="164562">
            <a:off x="971600" y="923910"/>
            <a:ext cx="2232248" cy="4968552"/>
            <a:chOff x="2051720" y="836712"/>
            <a:chExt cx="1368152" cy="3384376"/>
          </a:xfrm>
        </p:grpSpPr>
        <p:sp>
          <p:nvSpPr>
            <p:cNvPr id="7" name="Moon 6"/>
            <p:cNvSpPr/>
            <p:nvPr/>
          </p:nvSpPr>
          <p:spPr>
            <a:xfrm>
              <a:off x="2051720" y="836712"/>
              <a:ext cx="1368152" cy="3384376"/>
            </a:xfrm>
            <a:prstGeom prst="moon">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464201" y="2293937"/>
              <a:ext cx="2071073" cy="320683"/>
            </a:xfrm>
            <a:prstGeom prst="rect">
              <a:avLst/>
            </a:prstGeom>
            <a:noFill/>
          </p:spPr>
          <p:txBody>
            <a:bodyPr wrap="none" rtlCol="0">
              <a:spAutoFit/>
            </a:bodyPr>
            <a:lstStyle/>
            <a:p>
              <a:r>
                <a:rPr lang="en-GB" sz="2800" b="1" dirty="0" smtClean="0">
                  <a:solidFill>
                    <a:schemeClr val="accent1">
                      <a:lumMod val="40000"/>
                      <a:lumOff val="60000"/>
                    </a:schemeClr>
                  </a:solidFill>
                  <a:effectLst>
                    <a:outerShdw blurRad="38100" dist="38100" dir="2700000" algn="tl">
                      <a:srgbClr val="000000">
                        <a:alpha val="43137"/>
                      </a:srgbClr>
                    </a:outerShdw>
                  </a:effectLst>
                </a:rPr>
                <a:t>Resource Efficiency</a:t>
              </a:r>
              <a:endParaRPr lang="en-US" sz="3200" b="1" dirty="0">
                <a:solidFill>
                  <a:schemeClr val="accent1">
                    <a:lumMod val="40000"/>
                    <a:lumOff val="60000"/>
                  </a:schemeClr>
                </a:solidFill>
                <a:effectLst>
                  <a:outerShdw blurRad="38100" dist="38100" dir="2700000" algn="tl">
                    <a:srgbClr val="000000">
                      <a:alpha val="43137"/>
                    </a:srgbClr>
                  </a:outerShdw>
                </a:effectLst>
              </a:endParaRPr>
            </a:p>
          </p:txBody>
        </p:sp>
      </p:grpSp>
      <p:grpSp>
        <p:nvGrpSpPr>
          <p:cNvPr id="3" name="Group 12"/>
          <p:cNvGrpSpPr/>
          <p:nvPr/>
        </p:nvGrpSpPr>
        <p:grpSpPr>
          <a:xfrm rot="7231336">
            <a:off x="4924896" y="-902512"/>
            <a:ext cx="1758574" cy="4660957"/>
            <a:chOff x="1951508" y="937757"/>
            <a:chExt cx="1368152" cy="3384376"/>
          </a:xfrm>
          <a:solidFill>
            <a:srgbClr val="008000"/>
          </a:solidFill>
        </p:grpSpPr>
        <p:sp>
          <p:nvSpPr>
            <p:cNvPr id="14" name="Moon 13"/>
            <p:cNvSpPr/>
            <p:nvPr/>
          </p:nvSpPr>
          <p:spPr>
            <a:xfrm>
              <a:off x="1951508" y="937757"/>
              <a:ext cx="1368152" cy="3384376"/>
            </a:xfrm>
            <a:prstGeom prst="moon">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1630255" y="2401929"/>
              <a:ext cx="1482279" cy="550728"/>
            </a:xfrm>
            <a:prstGeom prst="rect">
              <a:avLst/>
            </a:prstGeom>
            <a:noFill/>
          </p:spPr>
          <p:txBody>
            <a:bodyPr wrap="none" rtlCol="0">
              <a:spAutoFit/>
            </a:bodyPr>
            <a:lstStyle/>
            <a:p>
              <a:pPr algn="ctr"/>
              <a:r>
                <a:rPr lang="en-GB" sz="2000" b="1" dirty="0" smtClean="0">
                  <a:solidFill>
                    <a:srgbClr val="FFFF00"/>
                  </a:solidFill>
                  <a:effectLst>
                    <a:outerShdw blurRad="38100" dist="38100" dir="2700000" algn="tl">
                      <a:srgbClr val="000000">
                        <a:alpha val="43137"/>
                      </a:srgbClr>
                    </a:outerShdw>
                  </a:effectLst>
                </a:rPr>
                <a:t>Healthy Livestock</a:t>
              </a:r>
            </a:p>
            <a:p>
              <a:pPr algn="ctr"/>
              <a:r>
                <a:rPr lang="en-GB" sz="2000" b="1" dirty="0" smtClean="0">
                  <a:solidFill>
                    <a:srgbClr val="FFFF00"/>
                  </a:solidFill>
                  <a:effectLst>
                    <a:outerShdw blurRad="38100" dist="38100" dir="2700000" algn="tl">
                      <a:srgbClr val="000000">
                        <a:alpha val="43137"/>
                      </a:srgbClr>
                    </a:outerShdw>
                  </a:effectLst>
                </a:rPr>
                <a:t>and People</a:t>
              </a:r>
              <a:endParaRPr lang="en-US" sz="2000" b="1" dirty="0">
                <a:solidFill>
                  <a:srgbClr val="FFFF00"/>
                </a:solidFill>
                <a:effectLst>
                  <a:outerShdw blurRad="38100" dist="38100" dir="2700000" algn="tl">
                    <a:srgbClr val="000000">
                      <a:alpha val="43137"/>
                    </a:srgbClr>
                  </a:outerShdw>
                </a:effectLst>
              </a:endParaRPr>
            </a:p>
          </p:txBody>
        </p:sp>
      </p:grpSp>
      <p:grpSp>
        <p:nvGrpSpPr>
          <p:cNvPr id="4" name="Group 15"/>
          <p:cNvGrpSpPr/>
          <p:nvPr/>
        </p:nvGrpSpPr>
        <p:grpSpPr>
          <a:xfrm rot="14310803">
            <a:off x="4758633" y="3077890"/>
            <a:ext cx="1976955" cy="4860840"/>
            <a:chOff x="2051720" y="836712"/>
            <a:chExt cx="1368152" cy="3384376"/>
          </a:xfrm>
        </p:grpSpPr>
        <p:sp>
          <p:nvSpPr>
            <p:cNvPr id="17" name="Moon 16"/>
            <p:cNvSpPr/>
            <p:nvPr/>
          </p:nvSpPr>
          <p:spPr>
            <a:xfrm>
              <a:off x="2051720" y="836712"/>
              <a:ext cx="1368152" cy="3384376"/>
            </a:xfrm>
            <a:prstGeom prst="moon">
              <a:avLst/>
            </a:prstGeom>
            <a:solidFill>
              <a:srgbClr val="0066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5391066">
              <a:off x="1454959" y="2247700"/>
              <a:ext cx="2144959" cy="447293"/>
            </a:xfrm>
            <a:prstGeom prst="rect">
              <a:avLst/>
            </a:prstGeom>
            <a:noFill/>
          </p:spPr>
          <p:txBody>
            <a:bodyPr wrap="none" rtlCol="0">
              <a:spAutoFit/>
            </a:bodyPr>
            <a:lstStyle/>
            <a:p>
              <a:pPr algn="ctr"/>
              <a:r>
                <a:rPr lang="en-GB" b="1" dirty="0" smtClean="0">
                  <a:solidFill>
                    <a:schemeClr val="accent6">
                      <a:lumMod val="40000"/>
                      <a:lumOff val="60000"/>
                    </a:schemeClr>
                  </a:solidFill>
                  <a:effectLst>
                    <a:outerShdw blurRad="38100" dist="38100" dir="2700000" algn="tl">
                      <a:srgbClr val="000000">
                        <a:alpha val="43137"/>
                      </a:srgbClr>
                    </a:outerShdw>
                  </a:effectLst>
                </a:rPr>
                <a:t>Socially and Environmentally</a:t>
              </a:r>
            </a:p>
            <a:p>
              <a:pPr algn="ctr"/>
              <a:r>
                <a:rPr lang="en-GB" b="1" dirty="0" smtClean="0">
                  <a:solidFill>
                    <a:schemeClr val="accent6">
                      <a:lumMod val="40000"/>
                      <a:lumOff val="60000"/>
                    </a:schemeClr>
                  </a:solidFill>
                  <a:effectLst>
                    <a:outerShdw blurRad="38100" dist="38100" dir="2700000" algn="tl">
                      <a:srgbClr val="000000">
                        <a:alpha val="43137"/>
                      </a:srgbClr>
                    </a:outerShdw>
                  </a:effectLst>
                </a:rPr>
                <a:t>Responsible Livestock Farming</a:t>
              </a:r>
              <a:endParaRPr lang="en-US" b="1" dirty="0">
                <a:solidFill>
                  <a:schemeClr val="accent6">
                    <a:lumMod val="40000"/>
                    <a:lumOff val="60000"/>
                  </a:schemeClr>
                </a:solidFill>
                <a:effectLst>
                  <a:outerShdw blurRad="38100" dist="38100" dir="2700000" algn="tl">
                    <a:srgbClr val="000000">
                      <a:alpha val="43137"/>
                    </a:srgbClr>
                  </a:outerShdw>
                </a:effectLst>
              </a:endParaRPr>
            </a:p>
          </p:txBody>
        </p:sp>
      </p:grpSp>
      <p:grpSp>
        <p:nvGrpSpPr>
          <p:cNvPr id="5" name="Group 21"/>
          <p:cNvGrpSpPr/>
          <p:nvPr/>
        </p:nvGrpSpPr>
        <p:grpSpPr>
          <a:xfrm>
            <a:off x="3143804" y="2081352"/>
            <a:ext cx="2828924" cy="2725774"/>
            <a:chOff x="7308304" y="548680"/>
            <a:chExt cx="1269726" cy="1280954"/>
          </a:xfrm>
        </p:grpSpPr>
        <p:sp>
          <p:nvSpPr>
            <p:cNvPr id="19" name="Oval 18"/>
            <p:cNvSpPr/>
            <p:nvPr/>
          </p:nvSpPr>
          <p:spPr>
            <a:xfrm>
              <a:off x="7308304" y="548680"/>
              <a:ext cx="1269726" cy="1280954"/>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449061" y="674693"/>
              <a:ext cx="1013494" cy="1038758"/>
            </a:xfrm>
            <a:prstGeom prst="rect">
              <a:avLst/>
            </a:prstGeom>
            <a:noFill/>
          </p:spPr>
          <p:txBody>
            <a:bodyPr wrap="none" rtlCol="0">
              <a:spAutoFit/>
            </a:bodyPr>
            <a:lstStyle/>
            <a:p>
              <a:pPr algn="ctr"/>
              <a:r>
                <a:rPr lang="en-GB" sz="3200" b="1" dirty="0" smtClean="0">
                  <a:solidFill>
                    <a:schemeClr val="tx2">
                      <a:lumMod val="20000"/>
                      <a:lumOff val="80000"/>
                    </a:schemeClr>
                  </a:solidFill>
                  <a:effectLst>
                    <a:outerShdw blurRad="38100" dist="38100" dir="2700000" algn="tl">
                      <a:srgbClr val="000000">
                        <a:alpha val="43137"/>
                      </a:srgbClr>
                    </a:outerShdw>
                  </a:effectLst>
                </a:rPr>
                <a:t>Knowledge</a:t>
              </a:r>
            </a:p>
            <a:p>
              <a:pPr algn="ctr"/>
              <a:r>
                <a:rPr lang="en-GB" sz="3200" b="1" dirty="0" smtClean="0">
                  <a:solidFill>
                    <a:schemeClr val="tx2">
                      <a:lumMod val="20000"/>
                      <a:lumOff val="80000"/>
                    </a:schemeClr>
                  </a:solidFill>
                  <a:effectLst>
                    <a:outerShdw blurRad="38100" dist="38100" dir="2700000" algn="tl">
                      <a:srgbClr val="000000">
                        <a:alpha val="43137"/>
                      </a:srgbClr>
                    </a:outerShdw>
                  </a:effectLst>
                </a:rPr>
                <a:t>Exchange</a:t>
              </a:r>
            </a:p>
            <a:p>
              <a:pPr algn="ctr"/>
              <a:endParaRPr lang="en-GB" sz="3200" b="1" dirty="0" smtClean="0">
                <a:solidFill>
                  <a:schemeClr val="tx2">
                    <a:lumMod val="20000"/>
                    <a:lumOff val="80000"/>
                  </a:schemeClr>
                </a:solidFill>
                <a:effectLst>
                  <a:outerShdw blurRad="38100" dist="38100" dir="2700000" algn="tl">
                    <a:srgbClr val="000000">
                      <a:alpha val="43137"/>
                    </a:srgbClr>
                  </a:outerShdw>
                </a:effectLst>
              </a:endParaRPr>
            </a:p>
            <a:p>
              <a:pPr algn="ctr"/>
              <a:r>
                <a:rPr lang="en-GB" sz="3200" b="1" dirty="0" smtClean="0">
                  <a:solidFill>
                    <a:schemeClr val="tx2">
                      <a:lumMod val="20000"/>
                      <a:lumOff val="80000"/>
                    </a:schemeClr>
                  </a:solidFill>
                  <a:effectLst>
                    <a:outerShdw blurRad="38100" dist="38100" dir="2700000" algn="tl">
                      <a:srgbClr val="000000">
                        <a:alpha val="43137"/>
                      </a:srgbClr>
                    </a:outerShdw>
                  </a:effectLst>
                </a:rPr>
                <a:t>Innovation</a:t>
              </a:r>
              <a:endParaRPr lang="en-US" sz="4000" b="1" dirty="0">
                <a:solidFill>
                  <a:schemeClr val="tx2">
                    <a:lumMod val="20000"/>
                    <a:lumOff val="80000"/>
                  </a:schemeClr>
                </a:solidFill>
                <a:effectLst>
                  <a:outerShdw blurRad="38100" dist="38100" dir="2700000" algn="tl">
                    <a:srgbClr val="000000">
                      <a:alpha val="43137"/>
                    </a:srgbClr>
                  </a:outerShdw>
                </a:effectLst>
              </a:endParaRPr>
            </a:p>
          </p:txBody>
        </p:sp>
        <p:sp>
          <p:nvSpPr>
            <p:cNvPr id="21" name="Up-Down Arrow 20"/>
            <p:cNvSpPr/>
            <p:nvPr/>
          </p:nvSpPr>
          <p:spPr>
            <a:xfrm>
              <a:off x="7857949" y="1134112"/>
              <a:ext cx="216024" cy="288032"/>
            </a:xfrm>
            <a:prstGeom prst="upDownArrow">
              <a:avLst/>
            </a:prstGeom>
            <a:solidFill>
              <a:schemeClr val="accent6">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1"/>
          <p:cNvGrpSpPr/>
          <p:nvPr/>
        </p:nvGrpSpPr>
        <p:grpSpPr>
          <a:xfrm>
            <a:off x="0" y="1"/>
            <a:ext cx="1619672" cy="507831"/>
            <a:chOff x="0" y="0"/>
            <a:chExt cx="1619672" cy="507831"/>
          </a:xfrm>
        </p:grpSpPr>
        <p:sp>
          <p:nvSpPr>
            <p:cNvPr id="23" name="Rectangle 22"/>
            <p:cNvSpPr>
              <a:spLocks noChangeArrowheads="1"/>
            </p:cNvSpPr>
            <p:nvPr/>
          </p:nvSpPr>
          <p:spPr bwMode="auto">
            <a:xfrm>
              <a:off x="0" y="0"/>
              <a:ext cx="971600" cy="476672"/>
            </a:xfrm>
            <a:prstGeom prst="rect">
              <a:avLst/>
            </a:prstGeom>
            <a:solidFill>
              <a:srgbClr val="00408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en-GB" sz="2000" b="1" dirty="0">
                  <a:solidFill>
                    <a:srgbClr val="FFFFFF"/>
                  </a:solidFill>
                  <a:latin typeface="Tahoma" charset="0"/>
                  <a:ea typeface="Tahoma" charset="0"/>
                  <a:cs typeface="Tahoma" charset="0"/>
                </a:rPr>
                <a:t>atf</a:t>
              </a:r>
            </a:p>
          </p:txBody>
        </p:sp>
        <p:sp>
          <p:nvSpPr>
            <p:cNvPr id="24" name="TextBox 7"/>
            <p:cNvSpPr txBox="1">
              <a:spLocks noChangeArrowheads="1"/>
            </p:cNvSpPr>
            <p:nvPr/>
          </p:nvSpPr>
          <p:spPr bwMode="auto">
            <a:xfrm>
              <a:off x="971600" y="0"/>
              <a:ext cx="648072"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4080"/>
                  </a:solidFill>
                  <a:latin typeface="Tahoma" charset="0"/>
                  <a:cs typeface="Tahoma" charset="0"/>
                </a:rPr>
                <a:t>a</a:t>
              </a:r>
              <a:r>
                <a:rPr lang="en-GB" sz="900" b="1" dirty="0" smtClean="0">
                  <a:solidFill>
                    <a:srgbClr val="004080"/>
                  </a:solidFill>
                  <a:latin typeface="Tahoma" charset="0"/>
                  <a:cs typeface="Tahoma" charset="0"/>
                </a:rPr>
                <a:t>nimal</a:t>
              </a:r>
            </a:p>
            <a:p>
              <a:pPr eaLnBrk="1" hangingPunct="1">
                <a:defRPr/>
              </a:pPr>
              <a:r>
                <a:rPr lang="en-US" sz="900" b="1" dirty="0" smtClean="0">
                  <a:solidFill>
                    <a:srgbClr val="004080"/>
                  </a:solidFill>
                  <a:latin typeface="Tahoma" charset="0"/>
                  <a:cs typeface="Tahoma" charset="0"/>
                </a:rPr>
                <a:t>t</a:t>
              </a:r>
              <a:r>
                <a:rPr lang="en-GB" sz="900" b="1" dirty="0" smtClean="0">
                  <a:solidFill>
                    <a:srgbClr val="004080"/>
                  </a:solidFill>
                  <a:latin typeface="Tahoma" charset="0"/>
                  <a:cs typeface="Tahoma" charset="0"/>
                </a:rPr>
                <a:t>ask</a:t>
              </a:r>
            </a:p>
            <a:p>
              <a:pPr eaLnBrk="1" hangingPunct="1">
                <a:defRPr/>
              </a:pPr>
              <a:r>
                <a:rPr lang="en-GB" sz="900" b="1" dirty="0" smtClean="0">
                  <a:solidFill>
                    <a:srgbClr val="004080"/>
                  </a:solidFill>
                  <a:latin typeface="Tahoma" charset="0"/>
                  <a:cs typeface="Tahoma" charset="0"/>
                </a:rPr>
                <a:t>force</a:t>
              </a:r>
            </a:p>
          </p:txBody>
        </p:sp>
      </p:grpSp>
    </p:spTree>
    <p:extLst>
      <p:ext uri="{BB962C8B-B14F-4D97-AF65-F5344CB8AC3E}">
        <p14:creationId xmlns:p14="http://schemas.microsoft.com/office/powerpoint/2010/main" xmlns="" val="132853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sz="quarter" idx="4294967295"/>
          </p:nvPr>
        </p:nvPicPr>
        <p:blipFill>
          <a:blip r:embed="rId2" cstate="print">
            <a:extLst>
              <a:ext uri="{28A0092B-C50C-407E-A947-70E740481C1C}">
                <a14:useLocalDpi xmlns:a14="http://schemas.microsoft.com/office/drawing/2010/main" xmlns="" val="0"/>
              </a:ext>
            </a:extLst>
          </a:blip>
          <a:stretch>
            <a:fillRect/>
          </a:stretch>
        </p:blipFill>
        <p:spPr>
          <a:xfrm>
            <a:off x="-1" y="0"/>
            <a:ext cx="9150941" cy="6858000"/>
          </a:xfrm>
          <a:prstGeom prst="rect">
            <a:avLst/>
          </a:prstGeom>
        </p:spPr>
      </p:pic>
      <p:sp>
        <p:nvSpPr>
          <p:cNvPr id="2" name="Veri Yer Tutucusu 1"/>
          <p:cNvSpPr>
            <a:spLocks noGrp="1"/>
          </p:cNvSpPr>
          <p:nvPr>
            <p:ph type="dt" sz="half" idx="10"/>
          </p:nvPr>
        </p:nvSpPr>
        <p:spPr/>
        <p:txBody>
          <a:bodyPr/>
          <a:lstStyle/>
          <a:p>
            <a:fld id="{3C6B6517-52D2-480F-A968-712F4F2E051B}" type="datetime1">
              <a:rPr lang="tr-TR" smtClean="0"/>
              <a:pPr/>
              <a:t>09.10.2013</a:t>
            </a:fld>
            <a:endParaRPr lang="tr-TR"/>
          </a:p>
        </p:txBody>
      </p:sp>
      <p:graphicFrame>
        <p:nvGraphicFramePr>
          <p:cNvPr id="7" name="Diyagram 6"/>
          <p:cNvGraphicFramePr/>
          <p:nvPr>
            <p:extLst>
              <p:ext uri="{D42A27DB-BD31-4B8C-83A1-F6EECF244321}">
                <p14:modId xmlns:p14="http://schemas.microsoft.com/office/powerpoint/2010/main" xmlns="" val="2219836336"/>
              </p:ext>
            </p:extLst>
          </p:nvPr>
        </p:nvGraphicFramePr>
        <p:xfrm>
          <a:off x="395536" y="188640"/>
          <a:ext cx="5832648"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Düz Ok Bağlayıcısı 8"/>
          <p:cNvCxnSpPr/>
          <p:nvPr/>
        </p:nvCxnSpPr>
        <p:spPr>
          <a:xfrm>
            <a:off x="2195736" y="548680"/>
            <a:ext cx="1872208" cy="446449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aphicFrame>
        <p:nvGraphicFramePr>
          <p:cNvPr id="12" name="Diyagram 11"/>
          <p:cNvGraphicFramePr/>
          <p:nvPr>
            <p:extLst>
              <p:ext uri="{D42A27DB-BD31-4B8C-83A1-F6EECF244321}">
                <p14:modId xmlns:p14="http://schemas.microsoft.com/office/powerpoint/2010/main" xmlns="" val="3686747636"/>
              </p:ext>
            </p:extLst>
          </p:nvPr>
        </p:nvGraphicFramePr>
        <p:xfrm>
          <a:off x="5364088" y="0"/>
          <a:ext cx="3672408" cy="685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Resim 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668344" y="0"/>
            <a:ext cx="1632955" cy="1632955"/>
          </a:xfrm>
          <a:prstGeom prst="ellipse">
            <a:avLst/>
          </a:prstGeom>
          <a:ln>
            <a:noFill/>
          </a:ln>
          <a:effectLst>
            <a:softEdge rad="112500"/>
          </a:effectLst>
        </p:spPr>
      </p:pic>
    </p:spTree>
    <p:extLst>
      <p:ext uri="{BB962C8B-B14F-4D97-AF65-F5344CB8AC3E}">
        <p14:creationId xmlns:p14="http://schemas.microsoft.com/office/powerpoint/2010/main" xmlns="" val="2139192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49" y="13725"/>
            <a:ext cx="9119619" cy="6852050"/>
          </a:xfrm>
          <a:prstGeom prst="rect">
            <a:avLst/>
          </a:prstGeom>
        </p:spPr>
      </p:pic>
      <p:graphicFrame>
        <p:nvGraphicFramePr>
          <p:cNvPr id="3" name="Diyagram 2"/>
          <p:cNvGraphicFramePr/>
          <p:nvPr>
            <p:extLst>
              <p:ext uri="{D42A27DB-BD31-4B8C-83A1-F6EECF244321}">
                <p14:modId xmlns:p14="http://schemas.microsoft.com/office/powerpoint/2010/main" xmlns="" val="1007187563"/>
              </p:ext>
            </p:extLst>
          </p:nvPr>
        </p:nvGraphicFramePr>
        <p:xfrm>
          <a:off x="0" y="31170"/>
          <a:ext cx="9144000" cy="949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yagram 8"/>
          <p:cNvGraphicFramePr/>
          <p:nvPr>
            <p:extLst>
              <p:ext uri="{D42A27DB-BD31-4B8C-83A1-F6EECF244321}">
                <p14:modId xmlns:p14="http://schemas.microsoft.com/office/powerpoint/2010/main" xmlns="" val="2031706628"/>
              </p:ext>
            </p:extLst>
          </p:nvPr>
        </p:nvGraphicFramePr>
        <p:xfrm>
          <a:off x="4383806" y="2042592"/>
          <a:ext cx="4760194" cy="48154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1226961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sz="quarter" idx="4294967295"/>
          </p:nvPr>
        </p:nvPicPr>
        <p:blipFill>
          <a:blip r:embed="rId2" cstate="print">
            <a:extLst>
              <a:ext uri="{28A0092B-C50C-407E-A947-70E740481C1C}">
                <a14:useLocalDpi xmlns:a14="http://schemas.microsoft.com/office/drawing/2010/main" xmlns="" val="0"/>
              </a:ext>
            </a:extLst>
          </a:blip>
          <a:stretch>
            <a:fillRect/>
          </a:stretch>
        </p:blipFill>
        <p:spPr>
          <a:xfrm>
            <a:off x="-15822" y="0"/>
            <a:ext cx="9178790" cy="6858000"/>
          </a:xfrm>
          <a:prstGeom prst="rect">
            <a:avLst/>
          </a:prstGeom>
        </p:spPr>
      </p:pic>
      <p:graphicFrame>
        <p:nvGraphicFramePr>
          <p:cNvPr id="9" name="Diyagram 8"/>
          <p:cNvGraphicFramePr/>
          <p:nvPr>
            <p:extLst>
              <p:ext uri="{D42A27DB-BD31-4B8C-83A1-F6EECF244321}">
                <p14:modId xmlns:p14="http://schemas.microsoft.com/office/powerpoint/2010/main" xmlns="" val="1330123361"/>
              </p:ext>
            </p:extLst>
          </p:nvPr>
        </p:nvGraphicFramePr>
        <p:xfrm>
          <a:off x="-31102" y="0"/>
          <a:ext cx="9175102"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yagram 13"/>
          <p:cNvGraphicFramePr/>
          <p:nvPr>
            <p:extLst>
              <p:ext uri="{D42A27DB-BD31-4B8C-83A1-F6EECF244321}">
                <p14:modId xmlns:p14="http://schemas.microsoft.com/office/powerpoint/2010/main" xmlns="" val="268083542"/>
              </p:ext>
            </p:extLst>
          </p:nvPr>
        </p:nvGraphicFramePr>
        <p:xfrm>
          <a:off x="-24341" y="1484784"/>
          <a:ext cx="4380317" cy="5373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15190953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5882"/>
            <a:ext cx="9136645" cy="6852118"/>
          </a:xfrm>
          <a:prstGeom prst="rect">
            <a:avLst/>
          </a:prstGeom>
        </p:spPr>
      </p:pic>
      <p:sp>
        <p:nvSpPr>
          <p:cNvPr id="2" name="Veri Yer Tutucusu 1"/>
          <p:cNvSpPr>
            <a:spLocks noGrp="1"/>
          </p:cNvSpPr>
          <p:nvPr>
            <p:ph type="dt" sz="half" idx="10"/>
          </p:nvPr>
        </p:nvSpPr>
        <p:spPr/>
        <p:txBody>
          <a:bodyPr/>
          <a:lstStyle/>
          <a:p>
            <a:fld id="{3C6B6517-52D2-480F-A968-712F4F2E051B}" type="datetime1">
              <a:rPr lang="tr-TR" smtClean="0"/>
              <a:pPr/>
              <a:t>09.10.2013</a:t>
            </a:fld>
            <a:endParaRPr lang="tr-TR"/>
          </a:p>
        </p:txBody>
      </p:sp>
      <p:graphicFrame>
        <p:nvGraphicFramePr>
          <p:cNvPr id="6" name="Diyagram 5"/>
          <p:cNvGraphicFramePr/>
          <p:nvPr>
            <p:extLst>
              <p:ext uri="{D42A27DB-BD31-4B8C-83A1-F6EECF244321}">
                <p14:modId xmlns:p14="http://schemas.microsoft.com/office/powerpoint/2010/main" xmlns="" val="930691817"/>
              </p:ext>
            </p:extLst>
          </p:nvPr>
        </p:nvGraphicFramePr>
        <p:xfrm>
          <a:off x="0" y="10818"/>
          <a:ext cx="9144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İçerik Yer Tutucusu 10"/>
          <p:cNvGraphicFramePr>
            <a:graphicFrameLocks noGrp="1"/>
          </p:cNvGraphicFramePr>
          <p:nvPr>
            <p:ph sz="quarter" idx="4294967295"/>
            <p:extLst>
              <p:ext uri="{D42A27DB-BD31-4B8C-83A1-F6EECF244321}">
                <p14:modId xmlns:p14="http://schemas.microsoft.com/office/powerpoint/2010/main" xmlns="" val="3562191078"/>
              </p:ext>
            </p:extLst>
          </p:nvPr>
        </p:nvGraphicFramePr>
        <p:xfrm>
          <a:off x="-2" y="3861048"/>
          <a:ext cx="9144001" cy="29969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27647786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44423"/>
            <a:ext cx="9144000" cy="6613577"/>
          </a:xfrm>
          <a:prstGeom prst="rect">
            <a:avLst/>
          </a:prstGeom>
        </p:spPr>
      </p:pic>
      <p:graphicFrame>
        <p:nvGraphicFramePr>
          <p:cNvPr id="4" name="Diyagram 3"/>
          <p:cNvGraphicFramePr/>
          <p:nvPr>
            <p:extLst>
              <p:ext uri="{D42A27DB-BD31-4B8C-83A1-F6EECF244321}">
                <p14:modId xmlns:p14="http://schemas.microsoft.com/office/powerpoint/2010/main" xmlns="" val="4291328695"/>
              </p:ext>
            </p:extLst>
          </p:nvPr>
        </p:nvGraphicFramePr>
        <p:xfrm>
          <a:off x="9061" y="21704"/>
          <a:ext cx="9134939" cy="959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İçerik Yer Tutucusu 5"/>
          <p:cNvGraphicFramePr>
            <a:graphicFrameLocks noGrp="1"/>
          </p:cNvGraphicFramePr>
          <p:nvPr>
            <p:ph sz="quarter" idx="4294967295"/>
            <p:extLst>
              <p:ext uri="{D42A27DB-BD31-4B8C-83A1-F6EECF244321}">
                <p14:modId xmlns:p14="http://schemas.microsoft.com/office/powerpoint/2010/main" xmlns="" val="3423741303"/>
              </p:ext>
            </p:extLst>
          </p:nvPr>
        </p:nvGraphicFramePr>
        <p:xfrm>
          <a:off x="0" y="980728"/>
          <a:ext cx="5508104" cy="5877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38802062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0934" cy="6858000"/>
          </a:xfrm>
          <a:prstGeom prst="rect">
            <a:avLst/>
          </a:prstGeom>
        </p:spPr>
      </p:pic>
      <p:graphicFrame>
        <p:nvGraphicFramePr>
          <p:cNvPr id="4" name="Diyagram 3"/>
          <p:cNvGraphicFramePr/>
          <p:nvPr>
            <p:extLst>
              <p:ext uri="{D42A27DB-BD31-4B8C-83A1-F6EECF244321}">
                <p14:modId xmlns:p14="http://schemas.microsoft.com/office/powerpoint/2010/main" xmlns="" val="91906856"/>
              </p:ext>
            </p:extLst>
          </p:nvPr>
        </p:nvGraphicFramePr>
        <p:xfrm>
          <a:off x="-6761" y="0"/>
          <a:ext cx="9150761"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İçerik Yer Tutucusu 6"/>
          <p:cNvGraphicFramePr>
            <a:graphicFrameLocks noGrp="1"/>
          </p:cNvGraphicFramePr>
          <p:nvPr>
            <p:ph sz="quarter" idx="4294967295"/>
            <p:extLst>
              <p:ext uri="{D42A27DB-BD31-4B8C-83A1-F6EECF244321}">
                <p14:modId xmlns:p14="http://schemas.microsoft.com/office/powerpoint/2010/main" xmlns="" val="922480994"/>
              </p:ext>
            </p:extLst>
          </p:nvPr>
        </p:nvGraphicFramePr>
        <p:xfrm>
          <a:off x="3930419" y="3369216"/>
          <a:ext cx="5222574" cy="34747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37782654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sz="quarter" idx="4294967295"/>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83559"/>
          </a:xfrm>
          <a:prstGeom prst="rect">
            <a:avLst/>
          </a:prstGeom>
        </p:spPr>
      </p:pic>
      <p:sp>
        <p:nvSpPr>
          <p:cNvPr id="2" name="Veri Yer Tutucusu 1"/>
          <p:cNvSpPr>
            <a:spLocks noGrp="1"/>
          </p:cNvSpPr>
          <p:nvPr>
            <p:ph type="dt" sz="half" idx="10"/>
          </p:nvPr>
        </p:nvSpPr>
        <p:spPr/>
        <p:txBody>
          <a:bodyPr/>
          <a:lstStyle/>
          <a:p>
            <a:fld id="{3C6B6517-52D2-480F-A968-712F4F2E051B}" type="datetime1">
              <a:rPr lang="tr-TR" smtClean="0"/>
              <a:pPr/>
              <a:t>09.10.2013</a:t>
            </a:fld>
            <a:endParaRPr lang="tr-TR"/>
          </a:p>
        </p:txBody>
      </p:sp>
      <p:graphicFrame>
        <p:nvGraphicFramePr>
          <p:cNvPr id="6" name="Diyagram 5"/>
          <p:cNvGraphicFramePr/>
          <p:nvPr>
            <p:extLst>
              <p:ext uri="{D42A27DB-BD31-4B8C-83A1-F6EECF244321}">
                <p14:modId xmlns:p14="http://schemas.microsoft.com/office/powerpoint/2010/main" xmlns="" val="1569940170"/>
              </p:ext>
            </p:extLst>
          </p:nvPr>
        </p:nvGraphicFramePr>
        <p:xfrm>
          <a:off x="-5950" y="5661248"/>
          <a:ext cx="9149950" cy="1196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yagram 6"/>
          <p:cNvGraphicFramePr/>
          <p:nvPr>
            <p:extLst>
              <p:ext uri="{D42A27DB-BD31-4B8C-83A1-F6EECF244321}">
                <p14:modId xmlns:p14="http://schemas.microsoft.com/office/powerpoint/2010/main" xmlns="" val="645455634"/>
              </p:ext>
            </p:extLst>
          </p:nvPr>
        </p:nvGraphicFramePr>
        <p:xfrm>
          <a:off x="2915816" y="21771"/>
          <a:ext cx="4727848" cy="31191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9482061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C6B6517-52D2-480F-A968-712F4F2E051B}" type="datetime1">
              <a:rPr lang="tr-TR" smtClean="0"/>
              <a:pPr/>
              <a:t>09.10.2013</a:t>
            </a:fld>
            <a:endParaRPr lang="tr-TR"/>
          </a:p>
        </p:txBody>
      </p:sp>
      <p:sp>
        <p:nvSpPr>
          <p:cNvPr id="3" name="Başlık 2"/>
          <p:cNvSpPr>
            <a:spLocks noGrp="1"/>
          </p:cNvSpPr>
          <p:nvPr>
            <p:ph type="title"/>
          </p:nvPr>
        </p:nvSpPr>
        <p:spPr/>
        <p:txBody>
          <a:bodyPr/>
          <a:lstStyle/>
          <a:p>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63" y="5071"/>
            <a:ext cx="9140703" cy="6858000"/>
          </a:xfrm>
          <a:prstGeom prst="rect">
            <a:avLst/>
          </a:prstGeom>
        </p:spPr>
      </p:pic>
      <p:graphicFrame>
        <p:nvGraphicFramePr>
          <p:cNvPr id="8" name="Diyagram 7"/>
          <p:cNvGraphicFramePr/>
          <p:nvPr>
            <p:extLst>
              <p:ext uri="{D42A27DB-BD31-4B8C-83A1-F6EECF244321}">
                <p14:modId xmlns:p14="http://schemas.microsoft.com/office/powerpoint/2010/main" xmlns="" val="2383122032"/>
              </p:ext>
            </p:extLst>
          </p:nvPr>
        </p:nvGraphicFramePr>
        <p:xfrm>
          <a:off x="-12560" y="0"/>
          <a:ext cx="9144000" cy="980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Resim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28184" y="5149017"/>
            <a:ext cx="2736720" cy="1731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75856" y="5149017"/>
            <a:ext cx="2724137" cy="1754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Resim 1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23528" y="5137646"/>
            <a:ext cx="2713484" cy="1777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6025684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80338" y="1040160"/>
            <a:ext cx="3863662" cy="5877272"/>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08311" y="1196195"/>
            <a:ext cx="2143125" cy="214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544" y="1196195"/>
            <a:ext cx="2142000" cy="214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8" name="Diyagram 7"/>
          <p:cNvGraphicFramePr/>
          <p:nvPr>
            <p:extLst>
              <p:ext uri="{D42A27DB-BD31-4B8C-83A1-F6EECF244321}">
                <p14:modId xmlns:p14="http://schemas.microsoft.com/office/powerpoint/2010/main" xmlns="" val="4009334363"/>
              </p:ext>
            </p:extLst>
          </p:nvPr>
        </p:nvGraphicFramePr>
        <p:xfrm>
          <a:off x="0" y="0"/>
          <a:ext cx="9137915" cy="10238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yagram 8"/>
          <p:cNvGraphicFramePr/>
          <p:nvPr>
            <p:extLst>
              <p:ext uri="{D42A27DB-BD31-4B8C-83A1-F6EECF244321}">
                <p14:modId xmlns:p14="http://schemas.microsoft.com/office/powerpoint/2010/main" xmlns="" val="1374791424"/>
              </p:ext>
            </p:extLst>
          </p:nvPr>
        </p:nvGraphicFramePr>
        <p:xfrm>
          <a:off x="20216" y="3501008"/>
          <a:ext cx="5126407" cy="29523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0" name="Diyagram 9"/>
          <p:cNvGraphicFramePr/>
          <p:nvPr>
            <p:extLst>
              <p:ext uri="{D42A27DB-BD31-4B8C-83A1-F6EECF244321}">
                <p14:modId xmlns:p14="http://schemas.microsoft.com/office/powerpoint/2010/main" xmlns="" val="1826119236"/>
              </p:ext>
            </p:extLst>
          </p:nvPr>
        </p:nvGraphicFramePr>
        <p:xfrm>
          <a:off x="5272" y="6474199"/>
          <a:ext cx="5275065" cy="36933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xmlns="" val="22028764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180" y="0"/>
            <a:ext cx="9104628" cy="6797420"/>
          </a:xfrm>
          <a:prstGeom prst="rect">
            <a:avLst/>
          </a:prstGeom>
        </p:spPr>
      </p:pic>
      <p:sp>
        <p:nvSpPr>
          <p:cNvPr id="6" name="Metin kutusu 5"/>
          <p:cNvSpPr txBox="1"/>
          <p:nvPr/>
        </p:nvSpPr>
        <p:spPr>
          <a:xfrm>
            <a:off x="27180" y="0"/>
            <a:ext cx="5099227" cy="830997"/>
          </a:xfrm>
          <a:prstGeom prst="rect">
            <a:avLst/>
          </a:prstGeom>
          <a:effectLst>
            <a:innerShdw blurRad="63500" dist="50800" dir="13500000">
              <a:prstClr val="black">
                <a:alpha val="50000"/>
              </a:prstClr>
            </a:innerShdw>
            <a:reflection blurRad="38100" stA="26000" endPos="23000" dist="25400" dir="5400000" sy="-100000" rotWithShape="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tr-TR" sz="2400" dirty="0" err="1" smtClean="0"/>
              <a:t>Thank</a:t>
            </a:r>
            <a:r>
              <a:rPr lang="tr-TR" sz="2400" dirty="0" smtClean="0"/>
              <a:t> </a:t>
            </a:r>
            <a:r>
              <a:rPr lang="tr-TR" sz="2400" dirty="0" err="1" smtClean="0"/>
              <a:t>you</a:t>
            </a:r>
            <a:r>
              <a:rPr lang="tr-TR" sz="2400" dirty="0" smtClean="0"/>
              <a:t> </a:t>
            </a:r>
            <a:r>
              <a:rPr lang="tr-TR" sz="2400" dirty="0" err="1" smtClean="0"/>
              <a:t>for</a:t>
            </a:r>
            <a:r>
              <a:rPr lang="tr-TR" sz="2400" dirty="0" smtClean="0"/>
              <a:t> </a:t>
            </a:r>
            <a:r>
              <a:rPr lang="tr-TR" sz="2400" dirty="0" err="1" smtClean="0"/>
              <a:t>your</a:t>
            </a:r>
            <a:r>
              <a:rPr lang="tr-TR" sz="2400" dirty="0" smtClean="0"/>
              <a:t> </a:t>
            </a:r>
            <a:r>
              <a:rPr lang="tr-TR" sz="2400" dirty="0" err="1" smtClean="0"/>
              <a:t>attendance</a:t>
            </a:r>
            <a:endParaRPr lang="tr-TR" sz="2400" dirty="0" smtClean="0"/>
          </a:p>
          <a:p>
            <a:pPr algn="ctr"/>
            <a:r>
              <a:rPr lang="tr-TR" sz="2400" dirty="0" err="1" smtClean="0"/>
              <a:t>Hope</a:t>
            </a:r>
            <a:r>
              <a:rPr lang="tr-TR" sz="2400" dirty="0" smtClean="0"/>
              <a:t> </a:t>
            </a:r>
            <a:r>
              <a:rPr lang="tr-TR" sz="2400" dirty="0" err="1" smtClean="0"/>
              <a:t>to</a:t>
            </a:r>
            <a:r>
              <a:rPr lang="tr-TR" sz="2400" dirty="0" smtClean="0"/>
              <a:t> </a:t>
            </a:r>
            <a:r>
              <a:rPr lang="tr-TR" sz="2400" dirty="0" err="1" smtClean="0"/>
              <a:t>see</a:t>
            </a:r>
            <a:r>
              <a:rPr lang="tr-TR" sz="2400" dirty="0" smtClean="0"/>
              <a:t> </a:t>
            </a:r>
            <a:r>
              <a:rPr lang="tr-TR" sz="2400" dirty="0" err="1" smtClean="0"/>
              <a:t>you</a:t>
            </a:r>
            <a:r>
              <a:rPr lang="tr-TR" sz="2400" dirty="0" smtClean="0"/>
              <a:t> in Bornova.</a:t>
            </a:r>
            <a:endParaRPr lang="tr-TR" sz="2400" dirty="0"/>
          </a:p>
        </p:txBody>
      </p:sp>
      <p:graphicFrame>
        <p:nvGraphicFramePr>
          <p:cNvPr id="7" name="Diyagram 6"/>
          <p:cNvGraphicFramePr/>
          <p:nvPr>
            <p:extLst>
              <p:ext uri="{D42A27DB-BD31-4B8C-83A1-F6EECF244321}">
                <p14:modId xmlns:p14="http://schemas.microsoft.com/office/powerpoint/2010/main" xmlns="" val="2390202386"/>
              </p:ext>
            </p:extLst>
          </p:nvPr>
        </p:nvGraphicFramePr>
        <p:xfrm>
          <a:off x="2915816" y="6428088"/>
          <a:ext cx="4104456"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001446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csbl.bmb.uga.edu/Wpictures/genomics.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428750" y="1890713"/>
            <a:ext cx="1492250" cy="1466850"/>
          </a:xfrm>
          <a:prstGeom prst="rect">
            <a:avLst/>
          </a:prstGeom>
          <a:noFill/>
          <a:effectLst>
            <a:outerShdw blurRad="50800" dist="38100" dir="2700000" algn="tl" rotWithShape="0">
              <a:prstClr val="black">
                <a:alpha val="40000"/>
              </a:prstClr>
            </a:outerShdw>
          </a:effectLst>
        </p:spPr>
      </p:pic>
      <p:pic>
        <p:nvPicPr>
          <p:cNvPr id="306180" name="Picture 4" descr="http://bp2.blogger.com/_iJP_wg6Tnag/R6nzUePSscI/AAAAAAAAA4g/3lwnCx5T4NQ/s400/manicule.pn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rot="2468273">
            <a:off x="1781175" y="4989513"/>
            <a:ext cx="1150938" cy="639762"/>
          </a:xfrm>
          <a:prstGeom prst="rect">
            <a:avLst/>
          </a:prstGeom>
          <a:noFill/>
          <a:ln w="9525">
            <a:noFill/>
            <a:miter lim="800000"/>
            <a:headEnd/>
            <a:tailEnd/>
          </a:ln>
        </p:spPr>
      </p:pic>
      <p:sp>
        <p:nvSpPr>
          <p:cNvPr id="777219" name="Slide Number Placeholder 1"/>
          <p:cNvSpPr>
            <a:spLocks noGrp="1"/>
          </p:cNvSpPr>
          <p:nvPr>
            <p:ph type="sldNum" sz="quarter" idx="4294967295"/>
          </p:nvPr>
        </p:nvSpPr>
        <p:spPr>
          <a:xfrm>
            <a:off x="8416925" y="6454775"/>
            <a:ext cx="692150" cy="358775"/>
          </a:xfrm>
          <a:prstGeom prst="rect">
            <a:avLst/>
          </a:prstGeom>
          <a:noFill/>
        </p:spPr>
        <p:txBody>
          <a:bodyPr/>
          <a:lstStyle/>
          <a:p>
            <a:fld id="{032CBB2A-56C5-4E85-BBCA-FC0B813DF749}" type="slidenum">
              <a:rPr lang="en-US" smtClean="0">
                <a:latin typeface="Arial" pitchFamily="34" charset="0"/>
              </a:rPr>
              <a:pPr/>
              <a:t>8</a:t>
            </a:fld>
            <a:endParaRPr lang="en-US" smtClean="0">
              <a:latin typeface="Arial" pitchFamily="34" charset="0"/>
            </a:endParaRPr>
          </a:p>
        </p:txBody>
      </p:sp>
      <p:grpSp>
        <p:nvGrpSpPr>
          <p:cNvPr id="2" name="Group 14"/>
          <p:cNvGrpSpPr>
            <a:grpSpLocks/>
          </p:cNvGrpSpPr>
          <p:nvPr/>
        </p:nvGrpSpPr>
        <p:grpSpPr bwMode="auto">
          <a:xfrm>
            <a:off x="214313" y="4068763"/>
            <a:ext cx="8286124" cy="646331"/>
            <a:chOff x="214282" y="3857627"/>
            <a:chExt cx="8286620" cy="646769"/>
          </a:xfrm>
        </p:grpSpPr>
        <p:sp>
          <p:nvSpPr>
            <p:cNvPr id="4" name="TextBox 3"/>
            <p:cNvSpPr txBox="1"/>
            <p:nvPr/>
          </p:nvSpPr>
          <p:spPr>
            <a:xfrm>
              <a:off x="214282" y="3857627"/>
              <a:ext cx="2903533" cy="646769"/>
            </a:xfrm>
            <a:prstGeom prst="rect">
              <a:avLst/>
            </a:prstGeom>
            <a:noFill/>
          </p:spPr>
          <p:txBody>
            <a:bodyPr wrap="none">
              <a:spAutoFit/>
            </a:bodyPr>
            <a:lstStyle/>
            <a:p>
              <a:pPr>
                <a:defRPr/>
              </a:pPr>
              <a:r>
                <a:rPr lang="en-GB" sz="3600" b="1" dirty="0" smtClean="0">
                  <a:effectLst>
                    <a:outerShdw blurRad="38100" dist="38100" dir="2700000" algn="tl">
                      <a:srgbClr val="000000">
                        <a:alpha val="43137"/>
                      </a:srgbClr>
                    </a:outerShdw>
                  </a:effectLst>
                  <a:latin typeface="Arial" charset="0"/>
                </a:rPr>
                <a:t>    Discovery</a:t>
              </a:r>
              <a:endParaRPr lang="en-GB" sz="3600" b="1" dirty="0">
                <a:effectLst>
                  <a:outerShdw blurRad="38100" dist="38100" dir="2700000" algn="tl">
                    <a:srgbClr val="000000">
                      <a:alpha val="43137"/>
                    </a:srgbClr>
                  </a:outerShdw>
                </a:effectLst>
                <a:latin typeface="Arial" charset="0"/>
              </a:endParaRPr>
            </a:p>
          </p:txBody>
        </p:sp>
        <p:sp>
          <p:nvSpPr>
            <p:cNvPr id="5" name="TextBox 4"/>
            <p:cNvSpPr txBox="1"/>
            <p:nvPr/>
          </p:nvSpPr>
          <p:spPr>
            <a:xfrm>
              <a:off x="6136011" y="3857627"/>
              <a:ext cx="2364891" cy="646769"/>
            </a:xfrm>
            <a:prstGeom prst="rect">
              <a:avLst/>
            </a:prstGeom>
            <a:noFill/>
          </p:spPr>
          <p:txBody>
            <a:bodyPr wrap="none">
              <a:spAutoFit/>
            </a:bodyPr>
            <a:lstStyle/>
            <a:p>
              <a:pPr>
                <a:defRPr/>
              </a:pPr>
              <a:r>
                <a:rPr lang="en-GB" sz="3600" b="1" dirty="0" smtClean="0">
                  <a:effectLst>
                    <a:outerShdw blurRad="38100" dist="38100" dir="2700000" algn="tl">
                      <a:srgbClr val="000000">
                        <a:alpha val="43137"/>
                      </a:srgbClr>
                    </a:outerShdw>
                  </a:effectLst>
                  <a:latin typeface="Arial" charset="0"/>
                </a:rPr>
                <a:t>  Delivery </a:t>
              </a:r>
              <a:endParaRPr lang="en-GB" sz="3600" b="1" dirty="0">
                <a:effectLst>
                  <a:outerShdw blurRad="38100" dist="38100" dir="2700000" algn="tl">
                    <a:srgbClr val="000000">
                      <a:alpha val="43137"/>
                    </a:srgbClr>
                  </a:outerShdw>
                </a:effectLst>
                <a:latin typeface="Arial" charset="0"/>
              </a:endParaRPr>
            </a:p>
          </p:txBody>
        </p:sp>
      </p:grpSp>
      <p:sp>
        <p:nvSpPr>
          <p:cNvPr id="10" name="Rectangle 9"/>
          <p:cNvSpPr/>
          <p:nvPr/>
        </p:nvSpPr>
        <p:spPr>
          <a:xfrm>
            <a:off x="714375" y="5715000"/>
            <a:ext cx="7643813" cy="142875"/>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2857500" y="5429250"/>
            <a:ext cx="642938" cy="642938"/>
          </a:xfrm>
          <a:prstGeom prst="ellipse">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TextBox 16"/>
          <p:cNvSpPr txBox="1"/>
          <p:nvPr/>
        </p:nvSpPr>
        <p:spPr>
          <a:xfrm>
            <a:off x="571500" y="214313"/>
            <a:ext cx="7167347" cy="707886"/>
          </a:xfrm>
          <a:prstGeom prst="rect">
            <a:avLst/>
          </a:prstGeom>
          <a:noFill/>
        </p:spPr>
        <p:txBody>
          <a:bodyPr wrap="none">
            <a:spAutoFit/>
          </a:bodyPr>
          <a:lstStyle/>
          <a:p>
            <a:pPr>
              <a:defRPr/>
            </a:pPr>
            <a:r>
              <a:rPr lang="en-GB" sz="4000" b="1" dirty="0" smtClean="0">
                <a:solidFill>
                  <a:schemeClr val="accent6">
                    <a:lumMod val="50000"/>
                  </a:schemeClr>
                </a:solidFill>
                <a:effectLst>
                  <a:outerShdw blurRad="38100" dist="38100" dir="2700000" algn="tl">
                    <a:srgbClr val="000000">
                      <a:alpha val="43137"/>
                    </a:srgbClr>
                  </a:outerShdw>
                </a:effectLst>
                <a:latin typeface="Arial" charset="0"/>
              </a:rPr>
              <a:t>     Getting </a:t>
            </a:r>
            <a:r>
              <a:rPr lang="en-GB" sz="4000" b="1" dirty="0">
                <a:solidFill>
                  <a:schemeClr val="accent6">
                    <a:lumMod val="50000"/>
                  </a:schemeClr>
                </a:solidFill>
                <a:effectLst>
                  <a:outerShdw blurRad="38100" dist="38100" dir="2700000" algn="tl">
                    <a:srgbClr val="000000">
                      <a:alpha val="43137"/>
                    </a:srgbClr>
                  </a:outerShdw>
                </a:effectLst>
                <a:latin typeface="Arial" charset="0"/>
              </a:rPr>
              <a:t>the Balance Right</a:t>
            </a:r>
          </a:p>
        </p:txBody>
      </p:sp>
      <p:pic>
        <p:nvPicPr>
          <p:cNvPr id="18" name="Picture 2" descr="http://www.super-science-fair-projects.com/image-files/kayla.gif"/>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642938" y="2076450"/>
            <a:ext cx="1166812" cy="1995488"/>
          </a:xfrm>
          <a:prstGeom prst="rect">
            <a:avLst/>
          </a:prstGeom>
          <a:noFill/>
          <a:effectLst>
            <a:outerShdw blurRad="50800" dist="38100" dir="2700000" algn="tl" rotWithShape="0">
              <a:prstClr val="black">
                <a:alpha val="40000"/>
              </a:prstClr>
            </a:outerShdw>
          </a:effectLst>
        </p:spPr>
      </p:pic>
      <p:pic>
        <p:nvPicPr>
          <p:cNvPr id="19" name="Picture 10" descr="http://www.snh.org.uk/images/ncms/0008b.jpg"/>
          <p:cNvPicPr>
            <a:picLocks noChangeAspect="1" noChangeArrowheads="1"/>
          </p:cNvPicPr>
          <p:nvPr/>
        </p:nvPicPr>
        <p:blipFill>
          <a:blip r:embed="rId5" cstate="print"/>
          <a:srcRect/>
          <a:stretch>
            <a:fillRect/>
          </a:stretch>
        </p:blipFill>
        <p:spPr bwMode="auto">
          <a:xfrm>
            <a:off x="6072188" y="1935163"/>
            <a:ext cx="2643187" cy="1779587"/>
          </a:xfrm>
          <a:prstGeom prst="rect">
            <a:avLst/>
          </a:prstGeom>
          <a:noFill/>
          <a:effectLst>
            <a:outerShdw blurRad="50800" dist="38100" dir="2700000" algn="tl" rotWithShape="0">
              <a:prstClr val="black">
                <a:alpha val="40000"/>
              </a:prstClr>
            </a:outerShdw>
          </a:effectLst>
        </p:spPr>
      </p:pic>
      <p:sp>
        <p:nvSpPr>
          <p:cNvPr id="20" name="TextBox 19"/>
          <p:cNvSpPr txBox="1"/>
          <p:nvPr/>
        </p:nvSpPr>
        <p:spPr>
          <a:xfrm>
            <a:off x="3214688" y="2286000"/>
            <a:ext cx="2516187" cy="830263"/>
          </a:xfrm>
          <a:prstGeom prst="rect">
            <a:avLst/>
          </a:prstGeom>
          <a:noFill/>
        </p:spPr>
        <p:txBody>
          <a:bodyPr wrap="none">
            <a:spAutoFit/>
          </a:bodyPr>
          <a:lstStyle/>
          <a:p>
            <a:pPr>
              <a:defRPr/>
            </a:pPr>
            <a:r>
              <a:rPr lang="en-GB" sz="4800" b="1" dirty="0">
                <a:solidFill>
                  <a:srgbClr val="006600"/>
                </a:solidFill>
                <a:effectLst>
                  <a:outerShdw blurRad="38100" dist="38100" dir="2700000" algn="tl">
                    <a:srgbClr val="000000">
                      <a:alpha val="43137"/>
                    </a:srgbClr>
                  </a:outerShdw>
                </a:effectLst>
                <a:latin typeface="Arial" charset="0"/>
              </a:rPr>
              <a:t>Science</a:t>
            </a:r>
          </a:p>
        </p:txBody>
      </p:sp>
    </p:spTree>
    <p:extLst>
      <p:ext uri="{BB962C8B-B14F-4D97-AF65-F5344CB8AC3E}">
        <p14:creationId xmlns="" xmlns:p14="http://schemas.microsoft.com/office/powerpoint/2010/main" val="23033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06180"/>
                                        </p:tgtEl>
                                        <p:attrNameLst>
                                          <p:attrName>style.visibility</p:attrName>
                                        </p:attrNameLst>
                                      </p:cBhvr>
                                      <p:to>
                                        <p:strVal val="visible"/>
                                      </p:to>
                                    </p:set>
                                    <p:anim calcmode="lin" valueType="num">
                                      <p:cBhvr additive="base">
                                        <p:cTn id="14" dur="500" fill="hold"/>
                                        <p:tgtEl>
                                          <p:spTgt spid="306180"/>
                                        </p:tgtEl>
                                        <p:attrNameLst>
                                          <p:attrName>ppt_x</p:attrName>
                                        </p:attrNameLst>
                                      </p:cBhvr>
                                      <p:tavLst>
                                        <p:tav tm="0">
                                          <p:val>
                                            <p:strVal val="0-#ppt_w/2"/>
                                          </p:val>
                                        </p:tav>
                                        <p:tav tm="100000">
                                          <p:val>
                                            <p:strVal val="#ppt_x"/>
                                          </p:val>
                                        </p:tav>
                                      </p:tavLst>
                                    </p:anim>
                                    <p:anim calcmode="lin" valueType="num">
                                      <p:cBhvr additive="base">
                                        <p:cTn id="15" dur="500" fill="hold"/>
                                        <p:tgtEl>
                                          <p:spTgt spid="30618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63" presetClass="path" presetSubtype="0" accel="50000" decel="50000" fill="hold" grpId="0" nodeType="afterEffect">
                                  <p:stCondLst>
                                    <p:cond delay="0"/>
                                  </p:stCondLst>
                                  <p:childTnLst>
                                    <p:animMotion origin="layout" path="M 5.55556E-7 3.3526E-6 L 0.17604 -0.00232 " pathEditMode="relative" rAng="0" ptsTypes="AA">
                                      <p:cBhvr>
                                        <p:cTn id="18" dur="2000" fill="hold"/>
                                        <p:tgtEl>
                                          <p:spTgt spid="11"/>
                                        </p:tgtEl>
                                        <p:attrNameLst>
                                          <p:attrName>ppt_x</p:attrName>
                                          <p:attrName>ppt_y</p:attrName>
                                        </p:attrNameLst>
                                      </p:cBhvr>
                                      <p:rCtr x="8800" y="-100"/>
                                    </p:animMotion>
                                  </p:childTnLst>
                                </p:cTn>
                              </p:par>
                              <p:par>
                                <p:cTn id="19" presetID="63" presetClass="path" presetSubtype="0" accel="50000" decel="50000" fill="hold" nodeType="withEffect">
                                  <p:stCondLst>
                                    <p:cond delay="0"/>
                                  </p:stCondLst>
                                  <p:childTnLst>
                                    <p:animMotion origin="layout" path="M 1.11111E-6 8.09249E-7 L 0.17153 -0.00116 " pathEditMode="relative" rAng="0" ptsTypes="AA">
                                      <p:cBhvr>
                                        <p:cTn id="20" dur="2000" fill="hold"/>
                                        <p:tgtEl>
                                          <p:spTgt spid="306180"/>
                                        </p:tgtEl>
                                        <p:attrNameLst>
                                          <p:attrName>ppt_x</p:attrName>
                                          <p:attrName>ppt_y</p:attrName>
                                        </p:attrNameLst>
                                      </p:cBhvr>
                                      <p:rCtr x="8600" y="-100"/>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2000"/>
                                        <p:tgtEl>
                                          <p:spTgt spid="306180"/>
                                        </p:tgtEl>
                                      </p:cBhvr>
                                    </p:animEffect>
                                    <p:set>
                                      <p:cBhvr>
                                        <p:cTn id="24" dur="1" fill="hold">
                                          <p:stCondLst>
                                            <p:cond delay="1999"/>
                                          </p:stCondLst>
                                        </p:cTn>
                                        <p:tgtEl>
                                          <p:spTgt spid="30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95537" y="2132856"/>
            <a:ext cx="8424936" cy="3312368"/>
          </a:xfrm>
        </p:spPr>
        <p:txBody>
          <a:bodyPr>
            <a:normAutofit fontScale="90000"/>
          </a:bodyPr>
          <a:lstStyle/>
          <a:p>
            <a:pPr eaLnBrk="1" hangingPunct="1"/>
            <a:r>
              <a:rPr lang="en-GB" sz="3200" b="1" i="1" dirty="0" smtClean="0">
                <a:solidFill>
                  <a:srgbClr val="009999"/>
                </a:solidFill>
              </a:rPr>
              <a:t/>
            </a:r>
            <a:br>
              <a:rPr lang="en-GB" sz="3200" b="1" i="1" dirty="0" smtClean="0">
                <a:solidFill>
                  <a:srgbClr val="009999"/>
                </a:solidFill>
              </a:rPr>
            </a:br>
            <a:r>
              <a:rPr lang="en-GB" sz="3200" b="1" dirty="0" smtClean="0">
                <a:solidFill>
                  <a:srgbClr val="009999"/>
                </a:solidFill>
              </a:rPr>
              <a:t>Reducing Greenhouse Gas Emissions From Grass-Based Livestock Production</a:t>
            </a:r>
            <a:br>
              <a:rPr lang="en-GB" sz="3200" b="1" dirty="0" smtClean="0">
                <a:solidFill>
                  <a:srgbClr val="009999"/>
                </a:solidFill>
              </a:rPr>
            </a:br>
            <a:r>
              <a:rPr lang="en-GB" sz="3200" b="1" i="1" dirty="0" smtClean="0">
                <a:solidFill>
                  <a:schemeClr val="tx1"/>
                </a:solidFill>
              </a:rPr>
              <a:t/>
            </a:r>
            <a:br>
              <a:rPr lang="en-GB" sz="3200" b="1" i="1" dirty="0" smtClean="0">
                <a:solidFill>
                  <a:schemeClr val="tx1"/>
                </a:solidFill>
              </a:rPr>
            </a:br>
            <a:r>
              <a:rPr lang="en-GB" sz="3200" b="1" i="1" dirty="0" smtClean="0">
                <a:solidFill>
                  <a:schemeClr val="tx1"/>
                </a:solidFill>
              </a:rPr>
              <a:t>Dr Catherine Watson</a:t>
            </a:r>
            <a:r>
              <a:rPr lang="en-GB" sz="3200" b="1" dirty="0" smtClean="0">
                <a:solidFill>
                  <a:schemeClr val="tx1"/>
                </a:solidFill>
              </a:rPr>
              <a:t> </a:t>
            </a:r>
            <a:br>
              <a:rPr lang="en-GB" sz="3200" b="1" dirty="0" smtClean="0">
                <a:solidFill>
                  <a:schemeClr val="tx1"/>
                </a:solidFill>
              </a:rPr>
            </a:br>
            <a:r>
              <a:rPr lang="en-GB" sz="3200" b="1" dirty="0" smtClean="0">
                <a:solidFill>
                  <a:srgbClr val="009999"/>
                </a:solidFill>
              </a:rPr>
              <a:t/>
            </a:r>
            <a:br>
              <a:rPr lang="en-GB" sz="3200" b="1" dirty="0" smtClean="0">
                <a:solidFill>
                  <a:srgbClr val="009999"/>
                </a:solidFill>
              </a:rPr>
            </a:br>
            <a:r>
              <a:rPr lang="en-GB" sz="2800" b="1" dirty="0" smtClean="0">
                <a:solidFill>
                  <a:srgbClr val="009999"/>
                </a:solidFill>
              </a:rPr>
              <a:t>EU Open Day 9</a:t>
            </a:r>
            <a:r>
              <a:rPr lang="en-GB" sz="2800" b="1" baseline="30000" dirty="0" smtClean="0">
                <a:solidFill>
                  <a:srgbClr val="009999"/>
                </a:solidFill>
              </a:rPr>
              <a:t>th</a:t>
            </a:r>
            <a:r>
              <a:rPr lang="en-GB" sz="2800" b="1" dirty="0" smtClean="0">
                <a:solidFill>
                  <a:srgbClr val="009999"/>
                </a:solidFill>
              </a:rPr>
              <a:t> October, Brussels</a:t>
            </a:r>
            <a:endParaRPr lang="en-GB" sz="2800" b="1" dirty="0" smtClean="0">
              <a:solidFill>
                <a:srgbClr val="006666"/>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50800" y="1168400"/>
          <a:ext cx="84328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3"/>
          <p:cNvSpPr>
            <a:spLocks noChangeArrowheads="1"/>
          </p:cNvSpPr>
          <p:nvPr/>
        </p:nvSpPr>
        <p:spPr bwMode="auto">
          <a:xfrm>
            <a:off x="685800" y="260648"/>
            <a:ext cx="7772400" cy="1143000"/>
          </a:xfrm>
          <a:prstGeom prst="rect">
            <a:avLst/>
          </a:prstGeom>
          <a:noFill/>
          <a:ln w="9525">
            <a:noFill/>
            <a:miter lim="800000"/>
            <a:headEnd/>
            <a:tailEnd/>
          </a:ln>
          <a:effectLst/>
        </p:spPr>
        <p:txBody>
          <a:bodyPr anchor="ctr"/>
          <a:lstStyle/>
          <a:p>
            <a:pPr algn="ctr" eaLnBrk="1" hangingPunct="1"/>
            <a:r>
              <a:rPr lang="en-GB" b="1" dirty="0">
                <a:solidFill>
                  <a:srgbClr val="009999"/>
                </a:solidFill>
                <a:latin typeface="Trebuchet MS" pitchFamily="34" charset="0"/>
              </a:rPr>
              <a:t>Emissions from agriculture as a % of total national emissions of GHGs</a:t>
            </a:r>
          </a:p>
        </p:txBody>
      </p:sp>
      <p:sp>
        <p:nvSpPr>
          <p:cNvPr id="4" name="Text Box 4"/>
          <p:cNvSpPr txBox="1">
            <a:spLocks noChangeArrowheads="1"/>
          </p:cNvSpPr>
          <p:nvPr/>
        </p:nvSpPr>
        <p:spPr bwMode="auto">
          <a:xfrm>
            <a:off x="2771775" y="1742579"/>
            <a:ext cx="3455988" cy="830997"/>
          </a:xfrm>
          <a:prstGeom prst="rect">
            <a:avLst/>
          </a:prstGeom>
          <a:solidFill>
            <a:schemeClr val="bg1"/>
          </a:solidFill>
          <a:ln w="25400" algn="ctr">
            <a:noFill/>
            <a:miter lim="800000"/>
            <a:headEnd/>
            <a:tailEnd/>
          </a:ln>
          <a:effectLst/>
        </p:spPr>
        <p:txBody>
          <a:bodyPr>
            <a:spAutoFit/>
          </a:bodyPr>
          <a:lstStyle/>
          <a:p>
            <a:pPr algn="ctr">
              <a:spcBef>
                <a:spcPct val="50000"/>
              </a:spcBef>
            </a:pPr>
            <a:r>
              <a:rPr lang="en-GB" sz="2400" b="0" dirty="0">
                <a:latin typeface="+mn-lt"/>
                <a:ea typeface="ＭＳ Ｐゴシック" pitchFamily="1" charset="-128"/>
              </a:rPr>
              <a:t>EU Directive to reduce </a:t>
            </a:r>
            <a:r>
              <a:rPr lang="en-GB" sz="2400" b="0" dirty="0" smtClean="0">
                <a:latin typeface="+mn-lt"/>
                <a:ea typeface="ＭＳ Ｐゴシック" pitchFamily="1" charset="-128"/>
              </a:rPr>
              <a:t>GHGs </a:t>
            </a:r>
            <a:r>
              <a:rPr lang="en-GB" sz="2400" b="0" dirty="0">
                <a:latin typeface="+mn-lt"/>
                <a:ea typeface="ＭＳ Ｐゴシック" pitchFamily="1" charset="-128"/>
              </a:rPr>
              <a:t>by 20% by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srcRect/>
          <a:stretch>
            <a:fillRect/>
          </a:stretch>
        </p:blipFill>
        <p:spPr bwMode="auto">
          <a:xfrm>
            <a:off x="1503815" y="1268760"/>
            <a:ext cx="6740593" cy="4968552"/>
          </a:xfrm>
          <a:prstGeom prst="rect">
            <a:avLst/>
          </a:prstGeom>
          <a:noFill/>
          <a:ln w="9525">
            <a:noFill/>
            <a:miter lim="800000"/>
            <a:headEnd/>
            <a:tailEnd/>
          </a:ln>
          <a:effectLst/>
        </p:spPr>
      </p:pic>
      <p:sp>
        <p:nvSpPr>
          <p:cNvPr id="8" name="Rectangle 7"/>
          <p:cNvSpPr/>
          <p:nvPr/>
        </p:nvSpPr>
        <p:spPr>
          <a:xfrm>
            <a:off x="251520" y="6269250"/>
            <a:ext cx="3212739" cy="461665"/>
          </a:xfrm>
          <a:prstGeom prst="rect">
            <a:avLst/>
          </a:prstGeom>
        </p:spPr>
        <p:txBody>
          <a:bodyPr wrap="none">
            <a:spAutoFit/>
          </a:bodyPr>
          <a:lstStyle/>
          <a:p>
            <a:r>
              <a:rPr lang="en-GB" sz="2400" dirty="0" smtClean="0">
                <a:solidFill>
                  <a:srgbClr val="009999"/>
                </a:solidFill>
                <a:latin typeface="+mn-lt"/>
              </a:rPr>
              <a:t>(Source: NAEI, 2013)</a:t>
            </a:r>
            <a:endParaRPr lang="en-GB" sz="2400" dirty="0">
              <a:latin typeface="+mn-lt"/>
            </a:endParaRPr>
          </a:p>
        </p:txBody>
      </p:sp>
      <p:sp>
        <p:nvSpPr>
          <p:cNvPr id="11" name="TextBox 10"/>
          <p:cNvSpPr txBox="1"/>
          <p:nvPr/>
        </p:nvSpPr>
        <p:spPr>
          <a:xfrm>
            <a:off x="0" y="323945"/>
            <a:ext cx="9144000" cy="523220"/>
          </a:xfrm>
          <a:prstGeom prst="rect">
            <a:avLst/>
          </a:prstGeom>
          <a:noFill/>
        </p:spPr>
        <p:txBody>
          <a:bodyPr wrap="square" rtlCol="0">
            <a:spAutoFit/>
          </a:bodyPr>
          <a:lstStyle/>
          <a:p>
            <a:pPr algn="ctr"/>
            <a:r>
              <a:rPr lang="en-GB" b="1" dirty="0" smtClean="0">
                <a:solidFill>
                  <a:srgbClr val="009999"/>
                </a:solidFill>
                <a:latin typeface="Trebuchet MS" pitchFamily="34" charset="0"/>
              </a:rPr>
              <a:t>Northern Ireland Agriculture GHG Statistics, 2011</a:t>
            </a:r>
            <a:endParaRPr lang="en-GB" b="1" dirty="0">
              <a:solidFill>
                <a:srgbClr val="009999"/>
              </a:solidFill>
              <a:latin typeface="Trebuchet MS"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395536" y="116632"/>
            <a:ext cx="8206680" cy="1143000"/>
          </a:xfrm>
        </p:spPr>
        <p:txBody>
          <a:bodyPr/>
          <a:lstStyle/>
          <a:p>
            <a:r>
              <a:rPr lang="en-GB" sz="2800" b="1" dirty="0" smtClean="0">
                <a:solidFill>
                  <a:srgbClr val="008290"/>
                </a:solidFill>
                <a:latin typeface="Trebuchet MS" pitchFamily="34" charset="0"/>
              </a:rPr>
              <a:t>AFBI’s Research Strategy</a:t>
            </a:r>
            <a:endParaRPr lang="en-US" sz="2800" b="1" dirty="0" smtClean="0">
              <a:solidFill>
                <a:srgbClr val="008290"/>
              </a:solidFill>
              <a:latin typeface="Trebuchet MS" pitchFamily="34" charset="0"/>
            </a:endParaRPr>
          </a:p>
        </p:txBody>
      </p:sp>
      <p:sp>
        <p:nvSpPr>
          <p:cNvPr id="15362" name="Rectangle 3"/>
          <p:cNvSpPr>
            <a:spLocks noGrp="1" noChangeArrowheads="1"/>
          </p:cNvSpPr>
          <p:nvPr>
            <p:ph type="body" idx="1"/>
          </p:nvPr>
        </p:nvSpPr>
        <p:spPr>
          <a:xfrm>
            <a:off x="685800" y="1124744"/>
            <a:ext cx="7772400" cy="4402832"/>
          </a:xfrm>
        </p:spPr>
        <p:txBody>
          <a:bodyPr/>
          <a:lstStyle/>
          <a:p>
            <a:pPr>
              <a:buClr>
                <a:srgbClr val="008290"/>
              </a:buClr>
              <a:buFont typeface="Wingdings" pitchFamily="2" charset="2"/>
              <a:buChar char="t"/>
            </a:pPr>
            <a:r>
              <a:rPr lang="en-GB" sz="2000" dirty="0" smtClean="0"/>
              <a:t>GHG emissions from agriculture</a:t>
            </a:r>
          </a:p>
          <a:p>
            <a:pPr lvl="1" eaLnBrk="1" hangingPunct="1">
              <a:buClr>
                <a:srgbClr val="008290"/>
              </a:buClr>
              <a:buFont typeface="Wingdings" pitchFamily="2" charset="2"/>
              <a:buChar char="Ø"/>
            </a:pPr>
            <a:r>
              <a:rPr lang="en-GB" sz="2000" dirty="0" smtClean="0"/>
              <a:t>Provide information and tools to monitor GHG emissions accurately and enable mitigation strategies to be recognised</a:t>
            </a:r>
          </a:p>
          <a:p>
            <a:pPr lvl="1" eaLnBrk="1" hangingPunct="1">
              <a:buClr>
                <a:srgbClr val="008290"/>
              </a:buClr>
              <a:buFont typeface="Wingdings" pitchFamily="2" charset="2"/>
              <a:buChar char="Ø"/>
            </a:pPr>
            <a:endParaRPr lang="en-GB" sz="400" dirty="0" smtClean="0"/>
          </a:p>
          <a:p>
            <a:pPr lvl="1" eaLnBrk="1" hangingPunct="1">
              <a:buClr>
                <a:srgbClr val="008290"/>
              </a:buClr>
              <a:buFont typeface="Wingdings" pitchFamily="2" charset="2"/>
              <a:buChar char="Ø"/>
            </a:pPr>
            <a:r>
              <a:rPr lang="en-GB" sz="2000" dirty="0" smtClean="0"/>
              <a:t>Through research, develop mitigation strategies to progress towards lower carbon intensity systems</a:t>
            </a:r>
          </a:p>
          <a:p>
            <a:pPr lvl="1" eaLnBrk="1" hangingPunct="1">
              <a:buClr>
                <a:srgbClr val="008290"/>
              </a:buClr>
              <a:buFont typeface="Wingdings" pitchFamily="2" charset="2"/>
              <a:buChar char="Ø"/>
            </a:pPr>
            <a:endParaRPr lang="en-GB" sz="400" dirty="0" smtClean="0"/>
          </a:p>
          <a:p>
            <a:pPr lvl="1" eaLnBrk="1" hangingPunct="1">
              <a:buClr>
                <a:srgbClr val="008290"/>
              </a:buClr>
              <a:buFont typeface="Wingdings" pitchFamily="2" charset="2"/>
              <a:buChar char="Ø"/>
            </a:pPr>
            <a:r>
              <a:rPr lang="en-GB" sz="2000" dirty="0" smtClean="0"/>
              <a:t>Integrated research and technology transfer to help direct the industry towards agreed goals </a:t>
            </a:r>
          </a:p>
          <a:p>
            <a:pPr>
              <a:buClr>
                <a:srgbClr val="008290"/>
              </a:buClr>
              <a:buFont typeface="Wingdings" pitchFamily="2" charset="2"/>
              <a:buChar char="t"/>
            </a:pPr>
            <a:endParaRPr lang="en-GB" sz="1000" dirty="0" smtClean="0"/>
          </a:p>
          <a:p>
            <a:pPr>
              <a:buClr>
                <a:srgbClr val="008290"/>
              </a:buClr>
              <a:buFont typeface="Wingdings" pitchFamily="2" charset="2"/>
              <a:buChar char="t"/>
            </a:pPr>
            <a:r>
              <a:rPr lang="en-GB" sz="2000" dirty="0" smtClean="0"/>
              <a:t>Enhancing carbon sequestration </a:t>
            </a:r>
          </a:p>
          <a:p>
            <a:pPr>
              <a:buClr>
                <a:srgbClr val="008290"/>
              </a:buClr>
              <a:buNone/>
            </a:pPr>
            <a:endParaRPr lang="en-GB" sz="1050" dirty="0" smtClean="0"/>
          </a:p>
          <a:p>
            <a:pPr>
              <a:buClr>
                <a:srgbClr val="008290"/>
              </a:buClr>
              <a:buFont typeface="Wingdings" pitchFamily="2" charset="2"/>
              <a:buChar char="t"/>
            </a:pPr>
            <a:r>
              <a:rPr lang="en-GB" sz="2000" dirty="0" smtClean="0"/>
              <a:t>Land-based renewable energy</a:t>
            </a:r>
          </a:p>
          <a:p>
            <a:pPr lvl="1">
              <a:buClr>
                <a:srgbClr val="008290"/>
              </a:buClr>
              <a:buFont typeface="Wingdings" pitchFamily="2" charset="2"/>
              <a:buChar char="Ø"/>
            </a:pPr>
            <a:r>
              <a:rPr lang="en-GB" sz="2000" dirty="0" smtClean="0"/>
              <a:t>Research to underpin increased land-based renewable energy production from the agri-food sector</a:t>
            </a:r>
          </a:p>
          <a:p>
            <a:pPr>
              <a:buClr>
                <a:srgbClr val="008290"/>
              </a:buClr>
              <a:buFont typeface="Wingdings" pitchFamily="2" charset="2"/>
              <a:buChar char="t"/>
            </a:pPr>
            <a:endParaRPr lang="en-US" sz="2000" dirty="0" smtClean="0"/>
          </a:p>
        </p:txBody>
      </p:sp>
      <p:pic>
        <p:nvPicPr>
          <p:cNvPr id="5" name="Picture 10" descr="http://www.northernireland.gov.uk/identity/nilogos/dard/fullname/deptard-rgb_hr.jpg"/>
          <p:cNvPicPr>
            <a:picLocks noChangeAspect="1" noChangeArrowheads="1"/>
          </p:cNvPicPr>
          <p:nvPr/>
        </p:nvPicPr>
        <p:blipFill>
          <a:blip r:embed="rId3" cstate="print"/>
          <a:srcRect/>
          <a:stretch>
            <a:fillRect/>
          </a:stretch>
        </p:blipFill>
        <p:spPr bwMode="auto">
          <a:xfrm>
            <a:off x="479349" y="5661248"/>
            <a:ext cx="2521460" cy="864096"/>
          </a:xfrm>
          <a:prstGeom prst="rect">
            <a:avLst/>
          </a:prstGeom>
          <a:noFill/>
          <a:ln w="9525">
            <a:noFill/>
            <a:miter lim="800000"/>
            <a:headEnd/>
            <a:tailEnd/>
          </a:ln>
        </p:spPr>
      </p:pic>
      <p:pic>
        <p:nvPicPr>
          <p:cNvPr id="6" name="Picture 5" descr="C:\My Documents\Presentations\Agri.bmp"/>
          <p:cNvPicPr>
            <a:picLocks noChangeAspect="1" noChangeArrowheads="1"/>
          </p:cNvPicPr>
          <p:nvPr/>
        </p:nvPicPr>
        <p:blipFill>
          <a:blip r:embed="rId4" cstate="print"/>
          <a:srcRect/>
          <a:stretch>
            <a:fillRect/>
          </a:stretch>
        </p:blipFill>
        <p:spPr bwMode="auto">
          <a:xfrm>
            <a:off x="5052793" y="5805264"/>
            <a:ext cx="2288081" cy="720080"/>
          </a:xfrm>
          <a:prstGeom prst="rect">
            <a:avLst/>
          </a:prstGeom>
          <a:noFill/>
          <a:ln w="9525">
            <a:noFill/>
            <a:miter lim="800000"/>
            <a:headEnd/>
            <a:tailEnd/>
          </a:ln>
        </p:spPr>
      </p:pic>
      <p:pic>
        <p:nvPicPr>
          <p:cNvPr id="7" name="Picture 19" descr="defra1.gif - preferred logo for third party web sites"/>
          <p:cNvPicPr preferRelativeResize="0">
            <a:picLocks noChangeAspect="1" noChangeArrowheads="1"/>
          </p:cNvPicPr>
          <p:nvPr/>
        </p:nvPicPr>
        <p:blipFill>
          <a:blip r:embed="rId5" cstate="print"/>
          <a:srcRect/>
          <a:stretch>
            <a:fillRect/>
          </a:stretch>
        </p:blipFill>
        <p:spPr bwMode="auto">
          <a:xfrm>
            <a:off x="3490065" y="5733256"/>
            <a:ext cx="1009927" cy="806586"/>
          </a:xfrm>
          <a:prstGeom prst="rect">
            <a:avLst/>
          </a:prstGeom>
          <a:noFill/>
          <a:ln w="9525">
            <a:noFill/>
            <a:miter lim="800000"/>
            <a:headEnd/>
            <a:tailEnd/>
          </a:ln>
        </p:spPr>
      </p:pic>
    </p:spTree>
  </p:cSld>
  <p:clrMapOvr>
    <a:masterClrMapping/>
  </p:clrMapOvr>
  <p:transition advTm="60922"/>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07504" y="188640"/>
            <a:ext cx="8892480" cy="1143000"/>
          </a:xfrm>
        </p:spPr>
        <p:txBody>
          <a:bodyPr>
            <a:normAutofit fontScale="90000"/>
          </a:bodyPr>
          <a:lstStyle/>
          <a:p>
            <a:pPr eaLnBrk="1" hangingPunct="1">
              <a:lnSpc>
                <a:spcPct val="150000"/>
              </a:lnSpc>
              <a:spcBef>
                <a:spcPts val="0"/>
              </a:spcBef>
              <a:spcAft>
                <a:spcPts val="0"/>
              </a:spcAft>
            </a:pPr>
            <a:r>
              <a:rPr lang="en-GB" sz="2800" b="1" dirty="0" smtClean="0">
                <a:solidFill>
                  <a:srgbClr val="008290"/>
                </a:solidFill>
                <a:latin typeface="Trebuchet MS" pitchFamily="34" charset="0"/>
              </a:rPr>
              <a:t>Provide tools to monitor GHG emissions accurately </a:t>
            </a:r>
            <a:r>
              <a:rPr lang="en-GB" sz="2000" dirty="0" smtClean="0"/>
              <a:t/>
            </a:r>
            <a:br>
              <a:rPr lang="en-GB" sz="2000" dirty="0" smtClean="0"/>
            </a:br>
            <a:r>
              <a:rPr lang="en-GB" sz="2400" dirty="0" smtClean="0"/>
              <a:t>1.  Research for a more accurate UK national inventory</a:t>
            </a:r>
            <a:endParaRPr lang="en-US" sz="2400" dirty="0" smtClean="0"/>
          </a:p>
        </p:txBody>
      </p:sp>
      <p:sp>
        <p:nvSpPr>
          <p:cNvPr id="18434" name="Rectangle 3"/>
          <p:cNvSpPr>
            <a:spLocks noGrp="1" noChangeArrowheads="1"/>
          </p:cNvSpPr>
          <p:nvPr>
            <p:ph type="body" idx="1"/>
          </p:nvPr>
        </p:nvSpPr>
        <p:spPr>
          <a:xfrm>
            <a:off x="251520" y="1628800"/>
            <a:ext cx="7056784" cy="4114800"/>
          </a:xfrm>
        </p:spPr>
        <p:txBody>
          <a:bodyPr/>
          <a:lstStyle/>
          <a:p>
            <a:pPr eaLnBrk="1" hangingPunct="1">
              <a:spcBef>
                <a:spcPts val="0"/>
              </a:spcBef>
              <a:spcAft>
                <a:spcPts val="0"/>
              </a:spcAft>
              <a:buClr>
                <a:srgbClr val="008290"/>
              </a:buClr>
              <a:buFont typeface="Wingdings" pitchFamily="2" charset="2"/>
              <a:buChar char="t"/>
            </a:pPr>
            <a:r>
              <a:rPr lang="en-GB" sz="2000" dirty="0" smtClean="0"/>
              <a:t>Current agriculture inventory based on the use of standard emission factors for livestock, manures and fertilisers (large uncertainty) </a:t>
            </a:r>
          </a:p>
          <a:p>
            <a:pPr eaLnBrk="1" hangingPunct="1">
              <a:spcBef>
                <a:spcPts val="0"/>
              </a:spcBef>
              <a:spcAft>
                <a:spcPts val="0"/>
              </a:spcAft>
              <a:buClr>
                <a:srgbClr val="008290"/>
              </a:buClr>
              <a:buFont typeface="Wingdings" pitchFamily="2" charset="2"/>
              <a:buChar char="t"/>
            </a:pPr>
            <a:endParaRPr lang="en-GB" sz="2000" dirty="0" smtClean="0"/>
          </a:p>
          <a:p>
            <a:pPr eaLnBrk="1" hangingPunct="1">
              <a:spcBef>
                <a:spcPts val="0"/>
              </a:spcBef>
              <a:spcAft>
                <a:spcPts val="0"/>
              </a:spcAft>
              <a:buClr>
                <a:srgbClr val="008290"/>
              </a:buClr>
              <a:buFont typeface="Wingdings" pitchFamily="2" charset="2"/>
              <a:buChar char="t"/>
            </a:pPr>
            <a:r>
              <a:rPr lang="en-GB" sz="2000" dirty="0" smtClean="0"/>
              <a:t>Development required to more accurately reflect GHG emissions based on the variations which occur between different classes of livestock, livestock diets, soils and manures and fertiliser </a:t>
            </a:r>
          </a:p>
          <a:p>
            <a:pPr eaLnBrk="1" hangingPunct="1">
              <a:spcBef>
                <a:spcPts val="0"/>
              </a:spcBef>
              <a:spcAft>
                <a:spcPts val="0"/>
              </a:spcAft>
              <a:buClr>
                <a:srgbClr val="008290"/>
              </a:buClr>
              <a:buFont typeface="Wingdings" pitchFamily="2" charset="2"/>
              <a:buChar char="t"/>
            </a:pPr>
            <a:endParaRPr lang="en-GB" sz="2000" dirty="0" smtClean="0"/>
          </a:p>
          <a:p>
            <a:pPr eaLnBrk="1" hangingPunct="1">
              <a:spcBef>
                <a:spcPts val="0"/>
              </a:spcBef>
              <a:spcAft>
                <a:spcPts val="0"/>
              </a:spcAft>
              <a:buClr>
                <a:srgbClr val="008290"/>
              </a:buClr>
              <a:buFont typeface="Wingdings" pitchFamily="2" charset="2"/>
              <a:buChar char="t"/>
            </a:pPr>
            <a:r>
              <a:rPr lang="en-GB" sz="2000" dirty="0" smtClean="0"/>
              <a:t>This will allow accurate base line emissions to be determined and thus provide the basis for the industry to gain recognition for mitigation strategies adopted</a:t>
            </a:r>
            <a:endParaRPr lang="en-US" sz="2000" dirty="0" smtClean="0"/>
          </a:p>
        </p:txBody>
      </p:sp>
      <p:pic>
        <p:nvPicPr>
          <p:cNvPr id="5" name="Picture 9" descr="methane 037"/>
          <p:cNvPicPr>
            <a:picLocks noChangeAspect="1" noChangeArrowheads="1"/>
          </p:cNvPicPr>
          <p:nvPr/>
        </p:nvPicPr>
        <p:blipFill>
          <a:blip r:embed="rId3" cstate="print"/>
          <a:srcRect/>
          <a:stretch>
            <a:fillRect/>
          </a:stretch>
        </p:blipFill>
        <p:spPr bwMode="auto">
          <a:xfrm>
            <a:off x="7639496" y="1484784"/>
            <a:ext cx="1397000" cy="2087562"/>
          </a:xfrm>
          <a:prstGeom prst="rect">
            <a:avLst/>
          </a:prstGeom>
          <a:noFill/>
          <a:ln w="9525">
            <a:solidFill>
              <a:srgbClr val="000000"/>
            </a:solidFill>
            <a:miter lim="800000"/>
            <a:headEnd/>
            <a:tailEnd/>
          </a:ln>
        </p:spPr>
      </p:pic>
      <p:pic>
        <p:nvPicPr>
          <p:cNvPr id="6" name="Picture 10" descr="0875"/>
          <p:cNvPicPr>
            <a:picLocks noChangeAspect="1" noChangeArrowheads="1"/>
          </p:cNvPicPr>
          <p:nvPr/>
        </p:nvPicPr>
        <p:blipFill>
          <a:blip r:embed="rId4" cstate="print"/>
          <a:srcRect/>
          <a:stretch>
            <a:fillRect/>
          </a:stretch>
        </p:blipFill>
        <p:spPr bwMode="auto">
          <a:xfrm>
            <a:off x="7444804" y="3676550"/>
            <a:ext cx="1663700" cy="1130300"/>
          </a:xfrm>
          <a:prstGeom prst="rect">
            <a:avLst/>
          </a:prstGeom>
          <a:noFill/>
          <a:ln w="12700">
            <a:solidFill>
              <a:srgbClr val="000000"/>
            </a:solidFill>
            <a:miter lim="800000"/>
            <a:headEnd/>
            <a:tailEnd/>
          </a:ln>
        </p:spPr>
      </p:pic>
      <p:pic>
        <p:nvPicPr>
          <p:cNvPr id="7" name="Picture 11" descr="11Apr11 016"/>
          <p:cNvPicPr>
            <a:picLocks noChangeAspect="1" noChangeArrowheads="1"/>
          </p:cNvPicPr>
          <p:nvPr/>
        </p:nvPicPr>
        <p:blipFill>
          <a:blip r:embed="rId5" cstate="print"/>
          <a:srcRect l="35432" r="11826" b="14941"/>
          <a:stretch>
            <a:fillRect/>
          </a:stretch>
        </p:blipFill>
        <p:spPr bwMode="auto">
          <a:xfrm>
            <a:off x="7692900" y="4941168"/>
            <a:ext cx="1271588" cy="1512887"/>
          </a:xfrm>
          <a:prstGeom prst="rect">
            <a:avLst/>
          </a:prstGeom>
          <a:noFill/>
          <a:ln w="222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5796136" y="5517232"/>
            <a:ext cx="1872208" cy="1245697"/>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3347864" y="5707335"/>
            <a:ext cx="1571625" cy="962025"/>
          </a:xfrm>
          <a:prstGeom prst="rect">
            <a:avLst/>
          </a:prstGeom>
          <a:noFill/>
          <a:ln w="9525">
            <a:noFill/>
            <a:miter lim="800000"/>
            <a:headEnd/>
            <a:tailEnd/>
          </a:ln>
        </p:spPr>
      </p:pic>
    </p:spTree>
  </p:cSld>
  <p:clrMapOvr>
    <a:masterClrMapping/>
  </p:clrMapOvr>
  <p:transition advTm="60922"/>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67544" y="1556792"/>
            <a:ext cx="8229600" cy="4525963"/>
          </a:xfrm>
          <a:prstGeom prst="rect">
            <a:avLst/>
          </a:prstGeom>
        </p:spPr>
        <p:txBody>
          <a:bodyPr/>
          <a:lstStyle/>
          <a:p>
            <a:pPr marL="342900" indent="-342900">
              <a:spcBef>
                <a:spcPct val="20000"/>
              </a:spcBef>
              <a:buClr>
                <a:srgbClr val="008290"/>
              </a:buClr>
              <a:buFont typeface="Wingdings" pitchFamily="2" charset="2"/>
              <a:buChar char="t"/>
              <a:defRPr/>
            </a:pPr>
            <a:endParaRPr lang="en-GB" sz="1200" kern="0" dirty="0">
              <a:latin typeface="+mn-lt"/>
            </a:endParaRPr>
          </a:p>
          <a:p>
            <a:pPr marL="742950" lvl="1" indent="-285750">
              <a:spcBef>
                <a:spcPct val="20000"/>
              </a:spcBef>
              <a:buClr>
                <a:srgbClr val="008290"/>
              </a:buClr>
              <a:buFont typeface="Wingdings" pitchFamily="2" charset="2"/>
              <a:buChar char="Ø"/>
              <a:defRPr/>
            </a:pPr>
            <a:r>
              <a:rPr lang="en-GB" sz="2000" b="0" kern="0" dirty="0">
                <a:latin typeface="+mn-lt"/>
              </a:rPr>
              <a:t>Benchmark key livestock production traits influencing GHG </a:t>
            </a:r>
            <a:r>
              <a:rPr lang="en-GB" sz="2000" b="0" kern="0" dirty="0" smtClean="0">
                <a:latin typeface="+mn-lt"/>
              </a:rPr>
              <a:t>emissions</a:t>
            </a:r>
            <a:endParaRPr lang="en-GB" sz="2000" b="0" kern="0" dirty="0">
              <a:latin typeface="+mn-lt"/>
            </a:endParaRPr>
          </a:p>
          <a:p>
            <a:pPr marL="742950" lvl="1" indent="-285750">
              <a:spcBef>
                <a:spcPct val="20000"/>
              </a:spcBef>
              <a:buClr>
                <a:srgbClr val="008290"/>
              </a:buClr>
              <a:buFont typeface="Wingdings" pitchFamily="2" charset="2"/>
              <a:buChar char="Ø"/>
              <a:defRPr/>
            </a:pPr>
            <a:r>
              <a:rPr lang="en-GB" sz="2000" b="0" kern="0" dirty="0" smtClean="0">
                <a:latin typeface="+mn-lt"/>
              </a:rPr>
              <a:t>Evaluation of factors driving GHG emissions at farm level is being undertaken</a:t>
            </a:r>
            <a:endParaRPr lang="en-US" sz="2000" b="0" kern="0" dirty="0">
              <a:latin typeface="+mn-lt"/>
            </a:endParaRPr>
          </a:p>
        </p:txBody>
      </p:sp>
      <p:sp>
        <p:nvSpPr>
          <p:cNvPr id="4" name="Rectangle 2"/>
          <p:cNvSpPr txBox="1">
            <a:spLocks noChangeArrowheads="1"/>
          </p:cNvSpPr>
          <p:nvPr/>
        </p:nvSpPr>
        <p:spPr>
          <a:xfrm>
            <a:off x="107504" y="116632"/>
            <a:ext cx="8892480" cy="1143000"/>
          </a:xfrm>
          <a:prstGeom prst="rect">
            <a:avLst/>
          </a:prstGeom>
        </p:spPr>
        <p:txBody>
          <a:bodyPr/>
          <a:lstStyle/>
          <a:p>
            <a:pPr marL="0" marR="0" lvl="0" indent="0" algn="ctr" defTabSz="914400" rtl="0" eaLnBrk="1" fontAlgn="base" latinLnBrk="0" hangingPunct="1">
              <a:spcBef>
                <a:spcPct val="0"/>
              </a:spcBef>
              <a:spcAft>
                <a:spcPct val="0"/>
              </a:spcAft>
              <a:buClrTx/>
              <a:buSzTx/>
              <a:buFontTx/>
              <a:buNone/>
              <a:tabLst/>
              <a:defRPr/>
            </a:pPr>
            <a:r>
              <a:rPr kumimoji="0" lang="en-GB" b="1" u="none" strike="noStrike" kern="0" cap="none" spc="0" normalizeH="0" baseline="0" noProof="0" dirty="0" smtClean="0">
                <a:ln>
                  <a:noFill/>
                </a:ln>
                <a:solidFill>
                  <a:srgbClr val="008290"/>
                </a:solidFill>
                <a:effectLst/>
                <a:uLnTx/>
                <a:uFillTx/>
                <a:latin typeface="Trebuchet MS" pitchFamily="34" charset="0"/>
                <a:ea typeface="+mj-ea"/>
                <a:cs typeface="+mj-cs"/>
              </a:rPr>
              <a:t>Provide tools to monitor GHG emissions accurately </a:t>
            </a:r>
            <a:r>
              <a:rPr kumimoji="0" lang="en-GB" sz="2000" b="0" i="0" u="none" strike="noStrike" kern="0" cap="none" spc="0" normalizeH="0" baseline="0" noProof="0" dirty="0" smtClean="0">
                <a:ln>
                  <a:noFill/>
                </a:ln>
                <a:solidFill>
                  <a:schemeClr val="tx2"/>
                </a:solidFill>
                <a:effectLst/>
                <a:uLnTx/>
                <a:uFillTx/>
                <a:latin typeface="+mj-lt"/>
                <a:ea typeface="+mj-ea"/>
                <a:cs typeface="+mj-cs"/>
              </a:rPr>
              <a:t/>
            </a:r>
            <a:br>
              <a:rPr kumimoji="0" lang="en-GB" sz="2000" b="0" i="0" u="none" strike="noStrike" kern="0" cap="none" spc="0" normalizeH="0" baseline="0" noProof="0" dirty="0" smtClean="0">
                <a:ln>
                  <a:noFill/>
                </a:ln>
                <a:solidFill>
                  <a:schemeClr val="tx2"/>
                </a:solidFill>
                <a:effectLst/>
                <a:uLnTx/>
                <a:uFillTx/>
                <a:latin typeface="+mj-lt"/>
                <a:ea typeface="+mj-ea"/>
                <a:cs typeface="+mj-cs"/>
              </a:rPr>
            </a:br>
            <a:endParaRPr kumimoji="0" lang="en-US" sz="2400" b="0" i="0" u="none" strike="noStrike" kern="0" cap="none" spc="0" normalizeH="0" baseline="0" noProof="0" dirty="0" smtClean="0">
              <a:ln>
                <a:noFill/>
              </a:ln>
              <a:solidFill>
                <a:schemeClr val="tx2"/>
              </a:solidFill>
              <a:effectLst/>
              <a:uLnTx/>
              <a:uFillTx/>
              <a:latin typeface="+mj-lt"/>
              <a:ea typeface="+mj-ea"/>
              <a:cs typeface="+mj-cs"/>
            </a:endParaRPr>
          </a:p>
        </p:txBody>
      </p:sp>
      <p:pic>
        <p:nvPicPr>
          <p:cNvPr id="8" name="Picture 2" descr="L:\heifer unit\BovIS\Web service\BovIS.jpg"/>
          <p:cNvPicPr>
            <a:picLocks noChangeAspect="1" noChangeArrowheads="1"/>
          </p:cNvPicPr>
          <p:nvPr/>
        </p:nvPicPr>
        <p:blipFill>
          <a:blip r:embed="rId3" cstate="print"/>
          <a:srcRect/>
          <a:stretch>
            <a:fillRect/>
          </a:stretch>
        </p:blipFill>
        <p:spPr bwMode="auto">
          <a:xfrm>
            <a:off x="395536" y="3789040"/>
            <a:ext cx="1728192" cy="1076344"/>
          </a:xfrm>
          <a:prstGeom prst="rect">
            <a:avLst/>
          </a:prstGeom>
          <a:noFill/>
        </p:spPr>
      </p:pic>
      <p:pic>
        <p:nvPicPr>
          <p:cNvPr id="10" name="Picture 9"/>
          <p:cNvPicPr>
            <a:picLocks noChangeAspect="1" noChangeArrowheads="1"/>
          </p:cNvPicPr>
          <p:nvPr/>
        </p:nvPicPr>
        <p:blipFill>
          <a:blip r:embed="rId4" cstate="print"/>
          <a:srcRect/>
          <a:stretch>
            <a:fillRect/>
          </a:stretch>
        </p:blipFill>
        <p:spPr bwMode="auto">
          <a:xfrm>
            <a:off x="179512" y="4653136"/>
            <a:ext cx="2197954" cy="1656184"/>
          </a:xfrm>
          <a:prstGeom prst="rect">
            <a:avLst/>
          </a:prstGeom>
          <a:noFill/>
          <a:ln w="149225">
            <a:solidFill>
              <a:schemeClr val="tx1">
                <a:lumMod val="65000"/>
                <a:lumOff val="35000"/>
              </a:schemeClr>
            </a:solidFill>
            <a:miter lim="800000"/>
            <a:headEnd/>
            <a:tailEnd/>
          </a:ln>
        </p:spPr>
      </p:pic>
      <p:graphicFrame>
        <p:nvGraphicFramePr>
          <p:cNvPr id="12" name="Chart 11"/>
          <p:cNvGraphicFramePr/>
          <p:nvPr/>
        </p:nvGraphicFramePr>
        <p:xfrm>
          <a:off x="2555776" y="3356992"/>
          <a:ext cx="6588224" cy="321297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323528" y="836712"/>
            <a:ext cx="8352928" cy="830997"/>
          </a:xfrm>
          <a:prstGeom prst="rect">
            <a:avLst/>
          </a:prstGeom>
          <a:noFill/>
        </p:spPr>
        <p:txBody>
          <a:bodyPr wrap="square" rtlCol="0">
            <a:spAutoFit/>
          </a:bodyPr>
          <a:lstStyle/>
          <a:p>
            <a:pPr lvl="0" algn="ctr" eaLnBrk="1" hangingPunct="1">
              <a:defRPr/>
            </a:pPr>
            <a:r>
              <a:rPr lang="en-GB" sz="2400" b="0" kern="0" dirty="0" smtClean="0">
                <a:solidFill>
                  <a:schemeClr val="tx2"/>
                </a:solidFill>
                <a:latin typeface="+mn-lt"/>
              </a:rPr>
              <a:t>2.  Development of on-line carbon benchmarking tools</a:t>
            </a:r>
          </a:p>
          <a:p>
            <a:pPr lvl="0" algn="ctr" eaLnBrk="1" hangingPunct="1">
              <a:defRPr/>
            </a:pPr>
            <a:r>
              <a:rPr lang="en-GB" sz="2400" b="0" kern="0" dirty="0" smtClean="0">
                <a:solidFill>
                  <a:schemeClr val="tx2"/>
                </a:solidFill>
                <a:latin typeface="+mn-lt"/>
              </a:rPr>
              <a:t>(dairy and beef sectors)</a:t>
            </a:r>
            <a:endParaRPr lang="en-US" sz="2400" b="0" kern="0" dirty="0" smtClean="0">
              <a:solidFill>
                <a:schemeClr val="tx2"/>
              </a:solidFill>
              <a:latin typeface="+mn-lt"/>
            </a:endParaRPr>
          </a:p>
        </p:txBody>
      </p:sp>
    </p:spTree>
  </p:cSld>
  <p:clrMapOvr>
    <a:masterClrMapping/>
  </p:clrMapOvr>
  <p:transition advTm="60922"/>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024" y="385500"/>
            <a:ext cx="8676456" cy="523220"/>
          </a:xfrm>
          <a:prstGeom prst="rect">
            <a:avLst/>
          </a:prstGeom>
        </p:spPr>
        <p:txBody>
          <a:bodyPr wrap="square">
            <a:spAutoFit/>
          </a:bodyPr>
          <a:lstStyle/>
          <a:p>
            <a:pPr algn="ctr">
              <a:defRPr/>
            </a:pPr>
            <a:r>
              <a:rPr lang="en-GB" sz="2800" b="1" kern="0" dirty="0" smtClean="0">
                <a:solidFill>
                  <a:srgbClr val="008290"/>
                </a:solidFill>
                <a:latin typeface="Trebuchet MS" pitchFamily="34" charset="0"/>
              </a:rPr>
              <a:t>GHG mitigation </a:t>
            </a:r>
            <a:r>
              <a:rPr lang="en-GB" sz="2800" b="1" kern="0" dirty="0">
                <a:solidFill>
                  <a:srgbClr val="008290"/>
                </a:solidFill>
                <a:latin typeface="Trebuchet MS" pitchFamily="34" charset="0"/>
              </a:rPr>
              <a:t>approaches under investigation</a:t>
            </a:r>
            <a:endParaRPr lang="en-US" sz="2800" b="1" kern="0" dirty="0">
              <a:solidFill>
                <a:srgbClr val="008290"/>
              </a:solidFill>
              <a:latin typeface="Trebuchet MS" pitchFamily="34" charset="0"/>
            </a:endParaRPr>
          </a:p>
        </p:txBody>
      </p:sp>
      <p:sp>
        <p:nvSpPr>
          <p:cNvPr id="7" name="Rectangle 3"/>
          <p:cNvSpPr txBox="1">
            <a:spLocks noChangeArrowheads="1"/>
          </p:cNvSpPr>
          <p:nvPr/>
        </p:nvSpPr>
        <p:spPr>
          <a:xfrm>
            <a:off x="590872" y="1124744"/>
            <a:ext cx="7869560" cy="3096344"/>
          </a:xfrm>
          <a:prstGeom prst="rect">
            <a:avLst/>
          </a:prstGeom>
        </p:spPr>
        <p:txBody>
          <a:bodyPr/>
          <a:lstStyle/>
          <a:p>
            <a:pPr marL="514350" indent="-514350">
              <a:spcBef>
                <a:spcPct val="20000"/>
              </a:spcBef>
              <a:defRPr/>
            </a:pPr>
            <a:r>
              <a:rPr lang="en-GB" sz="2000" b="0" dirty="0" smtClean="0">
                <a:latin typeface="+mn-lt"/>
              </a:rPr>
              <a:t>Range of approaches being investigated:</a:t>
            </a:r>
            <a:br>
              <a:rPr lang="en-GB" sz="2000" b="0" dirty="0" smtClean="0">
                <a:latin typeface="+mn-lt"/>
              </a:rPr>
            </a:br>
            <a:r>
              <a:rPr lang="en-GB" sz="1000" b="0" dirty="0" smtClean="0">
                <a:latin typeface="+mn-lt"/>
              </a:rPr>
              <a:t> </a:t>
            </a:r>
          </a:p>
          <a:p>
            <a:pPr>
              <a:spcBef>
                <a:spcPts val="0"/>
              </a:spcBef>
              <a:buClr>
                <a:srgbClr val="008290"/>
              </a:buClr>
              <a:buFont typeface="Wingdings" pitchFamily="2" charset="2"/>
              <a:buChar char="t"/>
              <a:defRPr/>
            </a:pPr>
            <a:r>
              <a:rPr lang="en-GB" sz="2000" b="0" dirty="0" smtClean="0">
                <a:latin typeface="+mn-lt"/>
              </a:rPr>
              <a:t>  Nutritional and management factors under evaluation e.g.</a:t>
            </a:r>
            <a:br>
              <a:rPr lang="en-GB" sz="2000" b="0" dirty="0" smtClean="0">
                <a:latin typeface="+mn-lt"/>
              </a:rPr>
            </a:br>
            <a:r>
              <a:rPr lang="en-GB" sz="2000" b="0" dirty="0" smtClean="0">
                <a:latin typeface="+mn-lt"/>
              </a:rPr>
              <a:t>     improved forage quality, new transition cow management</a:t>
            </a:r>
            <a:br>
              <a:rPr lang="en-GB" sz="2000" b="0" dirty="0" smtClean="0">
                <a:latin typeface="+mn-lt"/>
              </a:rPr>
            </a:br>
            <a:r>
              <a:rPr lang="en-GB" sz="2000" b="0" dirty="0" smtClean="0">
                <a:latin typeface="+mn-lt"/>
              </a:rPr>
              <a:t>     techniques </a:t>
            </a:r>
          </a:p>
          <a:p>
            <a:pPr>
              <a:spcBef>
                <a:spcPts val="0"/>
              </a:spcBef>
              <a:buClr>
                <a:srgbClr val="008290"/>
              </a:buClr>
              <a:buFont typeface="Wingdings" pitchFamily="2" charset="2"/>
              <a:buChar char="t"/>
              <a:defRPr/>
            </a:pPr>
            <a:endParaRPr lang="en-GB" sz="800" b="0" dirty="0" smtClean="0">
              <a:latin typeface="+mn-lt"/>
            </a:endParaRPr>
          </a:p>
          <a:p>
            <a:pPr>
              <a:spcBef>
                <a:spcPts val="0"/>
              </a:spcBef>
              <a:buClr>
                <a:srgbClr val="008290"/>
              </a:buClr>
              <a:buFont typeface="Wingdings" pitchFamily="2" charset="2"/>
              <a:buChar char="t"/>
              <a:defRPr/>
            </a:pPr>
            <a:r>
              <a:rPr lang="en-GB" sz="2000" b="0" dirty="0">
                <a:latin typeface="+mn-lt"/>
              </a:rPr>
              <a:t> </a:t>
            </a:r>
            <a:r>
              <a:rPr lang="en-GB" sz="2000" b="0" dirty="0" smtClean="0">
                <a:latin typeface="+mn-lt"/>
              </a:rPr>
              <a:t> Improved livestock genetics </a:t>
            </a:r>
          </a:p>
          <a:p>
            <a:pPr>
              <a:spcBef>
                <a:spcPts val="0"/>
              </a:spcBef>
              <a:buClr>
                <a:srgbClr val="008290"/>
              </a:buClr>
              <a:buFont typeface="Wingdings" pitchFamily="2" charset="2"/>
              <a:buChar char="t"/>
              <a:defRPr/>
            </a:pPr>
            <a:endParaRPr lang="en-GB" sz="800" b="0" dirty="0" smtClean="0">
              <a:latin typeface="+mn-lt"/>
            </a:endParaRPr>
          </a:p>
          <a:p>
            <a:pPr>
              <a:spcBef>
                <a:spcPts val="0"/>
              </a:spcBef>
              <a:buClr>
                <a:srgbClr val="008290"/>
              </a:buClr>
              <a:buFont typeface="Wingdings" pitchFamily="2" charset="2"/>
              <a:buChar char="t"/>
              <a:defRPr/>
            </a:pPr>
            <a:r>
              <a:rPr lang="en-GB" sz="2000" b="0" dirty="0">
                <a:latin typeface="+mn-lt"/>
              </a:rPr>
              <a:t> </a:t>
            </a:r>
            <a:r>
              <a:rPr lang="en-GB" sz="2000" b="0" dirty="0" smtClean="0">
                <a:latin typeface="+mn-lt"/>
              </a:rPr>
              <a:t> New slurry management techniques and new fertiliser types</a:t>
            </a:r>
          </a:p>
          <a:p>
            <a:pPr marL="514350" indent="-514350">
              <a:spcBef>
                <a:spcPct val="20000"/>
              </a:spcBef>
              <a:defRPr/>
            </a:pPr>
            <a:endParaRPr lang="en-GB" sz="2000" b="0" dirty="0" smtClean="0">
              <a:latin typeface="+mn-lt"/>
            </a:endParaRPr>
          </a:p>
          <a:p>
            <a:pPr marL="514350" indent="-514350">
              <a:spcBef>
                <a:spcPct val="20000"/>
              </a:spcBef>
              <a:buFont typeface="Arial" pitchFamily="34" charset="0"/>
              <a:buChar char="•"/>
              <a:defRPr/>
            </a:pPr>
            <a:endParaRPr lang="en-GB" sz="2000" b="0" dirty="0">
              <a:latin typeface="+mn-lt"/>
            </a:endParaRPr>
          </a:p>
          <a:p>
            <a:pPr marL="514350" indent="-514350">
              <a:spcBef>
                <a:spcPct val="20000"/>
              </a:spcBef>
              <a:buFont typeface="Arial" pitchFamily="34" charset="0"/>
              <a:buChar char="•"/>
              <a:defRPr/>
            </a:pPr>
            <a:endParaRPr lang="en-GB" sz="2000" b="0" dirty="0">
              <a:latin typeface="+mn-lt"/>
            </a:endParaRPr>
          </a:p>
          <a:p>
            <a:pPr marL="514350" indent="-514350">
              <a:spcBef>
                <a:spcPct val="20000"/>
              </a:spcBef>
              <a:defRPr/>
            </a:pPr>
            <a:r>
              <a:rPr lang="en-GB" sz="2000" b="0" kern="0" dirty="0">
                <a:latin typeface="+mn-lt"/>
              </a:rPr>
              <a:t> </a:t>
            </a:r>
            <a:endParaRPr lang="en-US" sz="2000" b="0" kern="0" dirty="0">
              <a:latin typeface="+mn-lt"/>
            </a:endParaRPr>
          </a:p>
        </p:txBody>
      </p:sp>
      <p:pic>
        <p:nvPicPr>
          <p:cNvPr id="4" name="Picture 8"/>
          <p:cNvPicPr>
            <a:picLocks noChangeAspect="1" noChangeArrowheads="1"/>
          </p:cNvPicPr>
          <p:nvPr/>
        </p:nvPicPr>
        <p:blipFill>
          <a:blip r:embed="rId3" cstate="print"/>
          <a:srcRect/>
          <a:stretch>
            <a:fillRect/>
          </a:stretch>
        </p:blipFill>
        <p:spPr bwMode="auto">
          <a:xfrm>
            <a:off x="82550" y="4005064"/>
            <a:ext cx="4345434" cy="2567211"/>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107504" y="3664487"/>
            <a:ext cx="4437762" cy="3004873"/>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4355976" y="3645024"/>
            <a:ext cx="4680520" cy="2972681"/>
          </a:xfrm>
          <a:prstGeom prst="rect">
            <a:avLst/>
          </a:prstGeom>
          <a:noFill/>
          <a:ln w="9525">
            <a:noFill/>
            <a:miter lim="800000"/>
            <a:headEnd/>
            <a:tailEnd/>
          </a:ln>
          <a:effectLst/>
        </p:spPr>
      </p:pic>
    </p:spTree>
  </p:cSld>
  <p:clrMapOvr>
    <a:masterClrMapping/>
  </p:clrMapOvr>
  <p:transition advTm="609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1124744"/>
            <a:ext cx="8064896" cy="2677656"/>
          </a:xfrm>
          <a:prstGeom prst="rect">
            <a:avLst/>
          </a:prstGeom>
        </p:spPr>
        <p:txBody>
          <a:bodyPr wrap="square">
            <a:spAutoFit/>
          </a:bodyPr>
          <a:lstStyle/>
          <a:p>
            <a:pPr marL="720725" indent="-361950">
              <a:spcBef>
                <a:spcPct val="50000"/>
              </a:spcBef>
              <a:buClr>
                <a:srgbClr val="006666"/>
              </a:buClr>
              <a:buFont typeface="Wingdings" pitchFamily="2" charset="2"/>
              <a:buChar char="Ø"/>
            </a:pPr>
            <a:r>
              <a:rPr lang="en-GB" sz="2400" b="0" dirty="0" smtClean="0">
                <a:latin typeface="+mn-lt"/>
                <a:ea typeface="ＭＳ Ｐゴシック" pitchFamily="1" charset="-128"/>
              </a:rPr>
              <a:t>C sequestration in grassland soils</a:t>
            </a:r>
          </a:p>
          <a:p>
            <a:pPr marL="720725" indent="-361950">
              <a:spcBef>
                <a:spcPct val="50000"/>
              </a:spcBef>
              <a:buClr>
                <a:srgbClr val="006666"/>
              </a:buClr>
              <a:buFont typeface="Wingdings" pitchFamily="2" charset="2"/>
              <a:buChar char="Ø"/>
            </a:pPr>
            <a:r>
              <a:rPr lang="en-GB" sz="2400" b="0" dirty="0" smtClean="0">
                <a:latin typeface="+mn-lt"/>
                <a:ea typeface="ＭＳ Ｐゴシック" pitchFamily="1" charset="-128"/>
              </a:rPr>
              <a:t>Land based renewable energy</a:t>
            </a:r>
          </a:p>
          <a:p>
            <a:pPr marL="447675" indent="452438">
              <a:spcBef>
                <a:spcPct val="50000"/>
              </a:spcBef>
            </a:pPr>
            <a:r>
              <a:rPr lang="en-GB" sz="2400" b="0" dirty="0" smtClean="0">
                <a:latin typeface="+mn-lt"/>
                <a:ea typeface="ＭＳ Ｐゴシック" pitchFamily="1" charset="-128"/>
              </a:rPr>
              <a:t>- Anaerobic digestion – co-digestion</a:t>
            </a:r>
          </a:p>
          <a:p>
            <a:pPr marL="447675" indent="452438">
              <a:spcBef>
                <a:spcPct val="50000"/>
              </a:spcBef>
            </a:pPr>
            <a:r>
              <a:rPr lang="en-GB" sz="2400" b="0" dirty="0" smtClean="0">
                <a:latin typeface="+mn-lt"/>
                <a:ea typeface="ＭＳ Ｐゴシック" pitchFamily="1" charset="-128"/>
              </a:rPr>
              <a:t>- Biomass crops (e.g. SRC)</a:t>
            </a:r>
          </a:p>
          <a:p>
            <a:pPr marL="447675" indent="-180975">
              <a:spcBef>
                <a:spcPct val="50000"/>
              </a:spcBef>
              <a:buFont typeface="Wingdings" pitchFamily="2" charset="2"/>
              <a:buChar char="v"/>
            </a:pPr>
            <a:endParaRPr lang="en-US" sz="2400" b="0" dirty="0">
              <a:latin typeface="+mn-lt"/>
              <a:ea typeface="ＭＳ Ｐゴシック" pitchFamily="1" charset="-128"/>
            </a:endParaRPr>
          </a:p>
        </p:txBody>
      </p:sp>
      <p:pic>
        <p:nvPicPr>
          <p:cNvPr id="4" name="Picture 4" descr="Fig 10 A"/>
          <p:cNvPicPr>
            <a:picLocks noChangeAspect="1" noChangeArrowheads="1"/>
          </p:cNvPicPr>
          <p:nvPr/>
        </p:nvPicPr>
        <p:blipFill>
          <a:blip r:embed="rId3" cstate="print"/>
          <a:srcRect/>
          <a:stretch>
            <a:fillRect/>
          </a:stretch>
        </p:blipFill>
        <p:spPr bwMode="auto">
          <a:xfrm>
            <a:off x="773225" y="3789040"/>
            <a:ext cx="1882768" cy="2852936"/>
          </a:xfrm>
          <a:prstGeom prst="rect">
            <a:avLst/>
          </a:prstGeom>
          <a:noFill/>
        </p:spPr>
      </p:pic>
      <p:pic>
        <p:nvPicPr>
          <p:cNvPr id="5" name="Picture 3" descr="AFB_0037"/>
          <p:cNvPicPr>
            <a:picLocks noChangeAspect="1" noChangeArrowheads="1"/>
          </p:cNvPicPr>
          <p:nvPr/>
        </p:nvPicPr>
        <p:blipFill>
          <a:blip r:embed="rId4" cstate="print"/>
          <a:srcRect/>
          <a:stretch>
            <a:fillRect/>
          </a:stretch>
        </p:blipFill>
        <p:spPr bwMode="auto">
          <a:xfrm>
            <a:off x="5630704" y="4934013"/>
            <a:ext cx="2613976" cy="1735348"/>
          </a:xfrm>
          <a:prstGeom prst="rect">
            <a:avLst/>
          </a:prstGeom>
          <a:noFill/>
          <a:ln w="28575">
            <a:solidFill>
              <a:srgbClr val="008290"/>
            </a:solidFill>
            <a:miter lim="800000"/>
            <a:headEnd/>
            <a:tailEnd/>
          </a:ln>
        </p:spPr>
      </p:pic>
      <p:pic>
        <p:nvPicPr>
          <p:cNvPr id="6" name="Picture 4" descr="636"/>
          <p:cNvPicPr>
            <a:picLocks noChangeAspect="1" noChangeArrowheads="1"/>
          </p:cNvPicPr>
          <p:nvPr/>
        </p:nvPicPr>
        <p:blipFill>
          <a:blip r:embed="rId5" cstate="print"/>
          <a:srcRect/>
          <a:stretch>
            <a:fillRect/>
          </a:stretch>
        </p:blipFill>
        <p:spPr bwMode="auto">
          <a:xfrm>
            <a:off x="5539375" y="3140968"/>
            <a:ext cx="2777041" cy="1823199"/>
          </a:xfrm>
          <a:prstGeom prst="rect">
            <a:avLst/>
          </a:prstGeom>
          <a:noFill/>
          <a:ln w="28575">
            <a:solidFill>
              <a:srgbClr val="008290"/>
            </a:solidFill>
            <a:miter lim="800000"/>
            <a:headEnd/>
            <a:tailEnd/>
          </a:ln>
        </p:spPr>
      </p:pic>
      <p:sp>
        <p:nvSpPr>
          <p:cNvPr id="7" name="Rectangle 6"/>
          <p:cNvSpPr/>
          <p:nvPr/>
        </p:nvSpPr>
        <p:spPr>
          <a:xfrm>
            <a:off x="216024" y="385500"/>
            <a:ext cx="8676456" cy="523220"/>
          </a:xfrm>
          <a:prstGeom prst="rect">
            <a:avLst/>
          </a:prstGeom>
        </p:spPr>
        <p:txBody>
          <a:bodyPr wrap="square">
            <a:spAutoFit/>
          </a:bodyPr>
          <a:lstStyle/>
          <a:p>
            <a:pPr algn="ctr">
              <a:defRPr/>
            </a:pPr>
            <a:r>
              <a:rPr lang="en-GB" sz="2800" b="1" kern="0" dirty="0" smtClean="0">
                <a:solidFill>
                  <a:srgbClr val="008290"/>
                </a:solidFill>
                <a:latin typeface="Trebuchet MS" pitchFamily="34" charset="0"/>
              </a:rPr>
              <a:t>Investigating potential for carbon offsetting</a:t>
            </a:r>
            <a:endParaRPr lang="en-US" sz="2800" b="1" kern="0" dirty="0">
              <a:solidFill>
                <a:srgbClr val="008290"/>
              </a:solidFill>
              <a:latin typeface="Trebuchet MS" pitchFamily="34" charset="0"/>
            </a:endParaRPr>
          </a:p>
        </p:txBody>
      </p:sp>
      <p:pic>
        <p:nvPicPr>
          <p:cNvPr id="11" name="Picture 11"/>
          <p:cNvPicPr>
            <a:picLocks noChangeAspect="1" noChangeArrowheads="1"/>
          </p:cNvPicPr>
          <p:nvPr/>
        </p:nvPicPr>
        <p:blipFill>
          <a:blip r:embed="rId6" cstate="print"/>
          <a:srcRect/>
          <a:stretch>
            <a:fillRect/>
          </a:stretch>
        </p:blipFill>
        <p:spPr bwMode="auto">
          <a:xfrm>
            <a:off x="3127759" y="3861048"/>
            <a:ext cx="2020305" cy="2797249"/>
          </a:xfrm>
          <a:prstGeom prst="rect">
            <a:avLst/>
          </a:prstGeom>
          <a:noFill/>
          <a:ln w="28575">
            <a:solidFill>
              <a:srgbClr val="008290"/>
            </a:solid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Young cattle RIMG0026a.jpg"/>
          <p:cNvPicPr>
            <a:picLocks noChangeAspect="1"/>
          </p:cNvPicPr>
          <p:nvPr/>
        </p:nvPicPr>
        <p:blipFill>
          <a:blip r:embed="rId3" cstate="print"/>
          <a:srcRect b="15240"/>
          <a:stretch>
            <a:fillRect/>
          </a:stretch>
        </p:blipFill>
        <p:spPr bwMode="auto">
          <a:xfrm>
            <a:off x="0" y="4760913"/>
            <a:ext cx="9144000" cy="2097087"/>
          </a:xfrm>
          <a:prstGeom prst="rect">
            <a:avLst/>
          </a:prstGeom>
          <a:noFill/>
          <a:ln w="9525">
            <a:noFill/>
            <a:miter lim="800000"/>
            <a:headEnd/>
            <a:tailEnd/>
          </a:ln>
        </p:spPr>
      </p:pic>
      <p:sp>
        <p:nvSpPr>
          <p:cNvPr id="3" name="Title 1"/>
          <p:cNvSpPr txBox="1">
            <a:spLocks/>
          </p:cNvSpPr>
          <p:nvPr/>
        </p:nvSpPr>
        <p:spPr>
          <a:xfrm>
            <a:off x="671513" y="188913"/>
            <a:ext cx="7772400" cy="1223962"/>
          </a:xfrm>
          <a:prstGeom prst="rect">
            <a:avLst/>
          </a:prstGeom>
          <a:noFill/>
          <a:ln w="9525">
            <a:noFill/>
            <a:miter lim="800000"/>
            <a:headEnd/>
            <a:tailEnd/>
          </a:ln>
        </p:spPr>
        <p:txBody>
          <a:bodyPr anchor="ctr"/>
          <a:lstStyle/>
          <a:p>
            <a:pPr algn="ctr" eaLnBrk="0" hangingPunct="0">
              <a:lnSpc>
                <a:spcPts val="3600"/>
              </a:lnSpc>
              <a:defRPr/>
            </a:pPr>
            <a:endParaRPr lang="en-GB" altLang="zh-CN" sz="2600" i="1" kern="0" dirty="0">
              <a:solidFill>
                <a:schemeClr val="hlink"/>
              </a:solidFill>
              <a:effectLst>
                <a:outerShdw blurRad="38100" dist="38100" dir="2700000" algn="tl">
                  <a:srgbClr val="C0C0C0"/>
                </a:outerShdw>
              </a:effectLst>
              <a:latin typeface="Trebuchet MS" pitchFamily="34" charset="0"/>
              <a:ea typeface="+mj-ea"/>
              <a:cs typeface="Osaka"/>
            </a:endParaRPr>
          </a:p>
        </p:txBody>
      </p:sp>
      <p:sp>
        <p:nvSpPr>
          <p:cNvPr id="4" name="Rectangle 3"/>
          <p:cNvSpPr/>
          <p:nvPr/>
        </p:nvSpPr>
        <p:spPr bwMode="auto">
          <a:xfrm>
            <a:off x="0" y="2996952"/>
            <a:ext cx="9144000" cy="2952328"/>
          </a:xfrm>
          <a:prstGeom prst="rect">
            <a:avLst/>
          </a:prstGeom>
          <a:gradFill>
            <a:gsLst>
              <a:gs pos="21000">
                <a:srgbClr val="C9E4FF">
                  <a:alpha val="0"/>
                </a:srgbClr>
              </a:gs>
              <a:gs pos="63000">
                <a:srgbClr val="C9E4FF"/>
              </a:gs>
              <a:gs pos="100000">
                <a:srgbClr val="C9E4FF">
                  <a:alpha val="0"/>
                </a:srgb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GB">
              <a:latin typeface="Arial" charset="0"/>
              <a:ea typeface="ＭＳ Ｐゴシック" pitchFamily="1" charset="-128"/>
              <a:cs typeface="+mn-cs"/>
            </a:endParaRPr>
          </a:p>
        </p:txBody>
      </p:sp>
      <p:sp>
        <p:nvSpPr>
          <p:cNvPr id="5" name="Content Placeholder 2"/>
          <p:cNvSpPr txBox="1">
            <a:spLocks/>
          </p:cNvSpPr>
          <p:nvPr/>
        </p:nvSpPr>
        <p:spPr>
          <a:xfrm>
            <a:off x="1476375" y="2924175"/>
            <a:ext cx="6559550" cy="2305050"/>
          </a:xfrm>
          <a:prstGeom prst="rect">
            <a:avLst/>
          </a:prstGeom>
          <a:noFill/>
          <a:ln w="9525">
            <a:noFill/>
            <a:miter lim="800000"/>
            <a:headEnd/>
            <a:tailEnd/>
          </a:ln>
        </p:spPr>
        <p:txBody>
          <a:bodyPr/>
          <a:lstStyle/>
          <a:p>
            <a:pPr marL="342900" indent="-342900" eaLnBrk="0" hangingPunct="0">
              <a:lnSpc>
                <a:spcPts val="3000"/>
              </a:lnSpc>
              <a:spcBef>
                <a:spcPct val="20000"/>
              </a:spcBef>
              <a:buFontTx/>
              <a:buChar char="•"/>
              <a:defRPr/>
            </a:pPr>
            <a:endParaRPr lang="en-GB" altLang="zh-CN" sz="2000" b="1" kern="0" dirty="0">
              <a:solidFill>
                <a:srgbClr val="000000"/>
              </a:solidFill>
              <a:latin typeface="Trebuchet MS" pitchFamily="34" charset="0"/>
              <a:ea typeface="+mn-ea"/>
              <a:cs typeface="Osaka"/>
            </a:endParaRPr>
          </a:p>
        </p:txBody>
      </p:sp>
      <p:sp>
        <p:nvSpPr>
          <p:cNvPr id="6" name="Title 1"/>
          <p:cNvSpPr txBox="1">
            <a:spLocks/>
          </p:cNvSpPr>
          <p:nvPr/>
        </p:nvSpPr>
        <p:spPr bwMode="auto">
          <a:xfrm>
            <a:off x="684213" y="1773238"/>
            <a:ext cx="7772400" cy="849312"/>
          </a:xfrm>
          <a:prstGeom prst="rect">
            <a:avLst/>
          </a:prstGeom>
          <a:noFill/>
          <a:ln w="9525">
            <a:noFill/>
            <a:miter lim="800000"/>
            <a:headEnd/>
            <a:tailEnd/>
          </a:ln>
        </p:spPr>
        <p:txBody>
          <a:bodyPr anchor="ctr"/>
          <a:lstStyle/>
          <a:p>
            <a:pPr algn="ctr" eaLnBrk="0" hangingPunct="0">
              <a:lnSpc>
                <a:spcPct val="150000"/>
              </a:lnSpc>
              <a:defRPr/>
            </a:pPr>
            <a:endParaRPr lang="en-GB" altLang="zh-CN" sz="2600" kern="0" dirty="0">
              <a:solidFill>
                <a:schemeClr val="hlink"/>
              </a:solidFill>
              <a:effectLst>
                <a:outerShdw blurRad="38100" dist="38100" dir="2700000" algn="tl">
                  <a:srgbClr val="C0C0C0"/>
                </a:outerShdw>
              </a:effectLst>
              <a:latin typeface="Trebuchet MS" pitchFamily="34" charset="0"/>
              <a:ea typeface="+mj-ea"/>
              <a:cs typeface="Osaka"/>
            </a:endParaRPr>
          </a:p>
        </p:txBody>
      </p:sp>
      <p:sp>
        <p:nvSpPr>
          <p:cNvPr id="7" name="TextBox 6"/>
          <p:cNvSpPr txBox="1"/>
          <p:nvPr/>
        </p:nvSpPr>
        <p:spPr>
          <a:xfrm>
            <a:off x="1572438" y="2636912"/>
            <a:ext cx="5735866" cy="584775"/>
          </a:xfrm>
          <a:prstGeom prst="rect">
            <a:avLst/>
          </a:prstGeom>
          <a:noFill/>
        </p:spPr>
        <p:txBody>
          <a:bodyPr wrap="none" rtlCol="0">
            <a:spAutoFit/>
          </a:bodyPr>
          <a:lstStyle/>
          <a:p>
            <a:r>
              <a:rPr lang="en-GB" sz="3200" dirty="0" smtClean="0">
                <a:solidFill>
                  <a:srgbClr val="006666"/>
                </a:solidFill>
                <a:latin typeface="+mn-lt"/>
              </a:rPr>
              <a:t>Thank you for your attention</a:t>
            </a:r>
            <a:endParaRPr lang="en-GB" sz="3200" dirty="0">
              <a:solidFill>
                <a:srgbClr val="006666"/>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p:cNvSpPr>
          <p:nvPr/>
        </p:nvSpPr>
        <p:spPr bwMode="auto">
          <a:xfrm>
            <a:off x="0" y="1306513"/>
            <a:ext cx="9207500" cy="1344612"/>
          </a:xfrm>
          <a:prstGeom prst="rect">
            <a:avLst/>
          </a:prstGeom>
          <a:noFill/>
          <a:ln w="9525">
            <a:noFill/>
            <a:miter lim="800000"/>
            <a:headEnd/>
            <a:tailEnd/>
          </a:ln>
        </p:spPr>
        <p:txBody>
          <a:bodyPr anchor="ctr"/>
          <a:lstStyle/>
          <a:p>
            <a:pPr marL="3175" algn="ctr">
              <a:spcAft>
                <a:spcPct val="50000"/>
              </a:spcAft>
            </a:pPr>
            <a:r>
              <a:rPr lang="en-GB" sz="2400" b="1">
                <a:solidFill>
                  <a:srgbClr val="FFFFFF"/>
                </a:solidFill>
                <a:latin typeface="Verdana" pitchFamily="34" charset="0"/>
              </a:rPr>
              <a:t>The European Innovation Partnership</a:t>
            </a:r>
            <a:br>
              <a:rPr lang="en-GB" sz="2400" b="1">
                <a:solidFill>
                  <a:srgbClr val="FFFFFF"/>
                </a:solidFill>
                <a:latin typeface="Verdana" pitchFamily="34" charset="0"/>
              </a:rPr>
            </a:br>
            <a:r>
              <a:rPr lang="en-GB" sz="2400" b="1">
                <a:solidFill>
                  <a:srgbClr val="FFFFFF"/>
                </a:solidFill>
                <a:latin typeface="Verdana" pitchFamily="34" charset="0"/>
              </a:rPr>
              <a:t>„Agricultural Productivity and Sustainability“ </a:t>
            </a:r>
          </a:p>
          <a:p>
            <a:pPr marL="3175" algn="ctr">
              <a:spcAft>
                <a:spcPct val="50000"/>
              </a:spcAft>
            </a:pPr>
            <a:r>
              <a:rPr lang="en-GB" sz="2400" b="1">
                <a:solidFill>
                  <a:srgbClr val="FFFFFF"/>
                </a:solidFill>
                <a:latin typeface="Verdana" pitchFamily="34" charset="0"/>
              </a:rPr>
              <a:t>Moving Agriculture Ahead!</a:t>
            </a:r>
          </a:p>
        </p:txBody>
      </p:sp>
      <p:sp>
        <p:nvSpPr>
          <p:cNvPr id="30723" name="Subtitle 6"/>
          <p:cNvSpPr>
            <a:spLocks/>
          </p:cNvSpPr>
          <p:nvPr/>
        </p:nvSpPr>
        <p:spPr bwMode="auto">
          <a:xfrm>
            <a:off x="171450" y="6059488"/>
            <a:ext cx="8910638" cy="409575"/>
          </a:xfrm>
          <a:prstGeom prst="rect">
            <a:avLst/>
          </a:prstGeom>
          <a:noFill/>
          <a:ln w="9525">
            <a:noFill/>
            <a:miter lim="800000"/>
            <a:headEnd/>
            <a:tailEnd/>
          </a:ln>
        </p:spPr>
        <p:txBody>
          <a:bodyPr/>
          <a:lstStyle/>
          <a:p>
            <a:pPr algn="ctr" defTabSz="457200">
              <a:spcBef>
                <a:spcPct val="20000"/>
              </a:spcBef>
              <a:spcAft>
                <a:spcPct val="66000"/>
              </a:spcAft>
              <a:buClr>
                <a:srgbClr val="FFFFFF"/>
              </a:buClr>
            </a:pPr>
            <a:r>
              <a:rPr lang="en-US" b="1">
                <a:solidFill>
                  <a:srgbClr val="FFFFFF"/>
                </a:solidFill>
                <a:latin typeface="Verdana" pitchFamily="34" charset="0"/>
              </a:rPr>
              <a:t>Directorate General for Agriculture and Rural Development</a:t>
            </a:r>
            <a:endParaRPr lang="en-GB" b="1">
              <a:solidFill>
                <a:srgbClr val="FFFFFF"/>
              </a:solidFill>
              <a:latin typeface="Verdana" pitchFamily="34" charset="0"/>
            </a:endParaRPr>
          </a:p>
        </p:txBody>
      </p:sp>
      <p:pic>
        <p:nvPicPr>
          <p:cNvPr id="30724" name="Picture 11" descr="iStock_000000705269Large"/>
          <p:cNvPicPr>
            <a:picLocks noChangeAspect="1" noChangeArrowheads="1"/>
          </p:cNvPicPr>
          <p:nvPr/>
        </p:nvPicPr>
        <p:blipFill>
          <a:blip r:embed="rId2" cstate="print"/>
          <a:srcRect l="16440" t="21313" r="17253" b="20139"/>
          <a:stretch>
            <a:fillRect/>
          </a:stretch>
        </p:blipFill>
        <p:spPr bwMode="auto">
          <a:xfrm>
            <a:off x="2747963" y="2886075"/>
            <a:ext cx="3686175" cy="2444750"/>
          </a:xfrm>
          <a:prstGeom prst="rect">
            <a:avLst/>
          </a:prstGeom>
          <a:noFill/>
          <a:ln w="9525">
            <a:noFill/>
            <a:miter lim="800000"/>
            <a:headEnd/>
            <a:tailEnd/>
          </a:ln>
        </p:spPr>
      </p:pic>
      <p:sp>
        <p:nvSpPr>
          <p:cNvPr id="30725" name="Subtitle 6"/>
          <p:cNvSpPr>
            <a:spLocks/>
          </p:cNvSpPr>
          <p:nvPr/>
        </p:nvSpPr>
        <p:spPr bwMode="auto">
          <a:xfrm>
            <a:off x="323850" y="5621338"/>
            <a:ext cx="8758238" cy="409575"/>
          </a:xfrm>
          <a:prstGeom prst="rect">
            <a:avLst/>
          </a:prstGeom>
          <a:noFill/>
          <a:ln w="9525">
            <a:noFill/>
            <a:miter lim="800000"/>
            <a:headEnd/>
            <a:tailEnd/>
          </a:ln>
        </p:spPr>
        <p:txBody>
          <a:bodyPr/>
          <a:lstStyle/>
          <a:p>
            <a:pPr algn="ctr" defTabSz="457200">
              <a:spcBef>
                <a:spcPct val="20000"/>
              </a:spcBef>
              <a:spcAft>
                <a:spcPct val="66000"/>
              </a:spcAft>
              <a:buClr>
                <a:srgbClr val="FFFFFF"/>
              </a:buClr>
            </a:pPr>
            <a:r>
              <a:rPr lang="en-US" b="1">
                <a:solidFill>
                  <a:srgbClr val="FFFFFF"/>
                </a:solidFill>
                <a:latin typeface="Verdana" pitchFamily="34" charset="0"/>
              </a:rPr>
              <a:t>Iman Boot</a:t>
            </a:r>
            <a:endParaRPr lang="en-GB" b="1">
              <a:solidFill>
                <a:srgbClr val="FFFFFF"/>
              </a:solidFill>
              <a:latin typeface="Verdan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TotalTime>
  <Words>4000</Words>
  <Application>Microsoft Office PowerPoint</Application>
  <PresentationFormat>On-screen Show (4:3)</PresentationFormat>
  <Paragraphs>891</Paragraphs>
  <Slides>88</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Motyw pakietu Office</vt:lpstr>
      <vt:lpstr>Obraz - mapa bitowa</vt:lpstr>
      <vt:lpstr>  Partnership ‘AgriFood Innovators’ ‘Regions for Agricultural Productivity and Sustainability’ </vt:lpstr>
      <vt:lpstr> </vt:lpstr>
      <vt:lpstr>World Population Growth Through History</vt:lpstr>
      <vt:lpstr>Slide 4</vt:lpstr>
      <vt:lpstr>Slide 5</vt:lpstr>
      <vt:lpstr>Slide 6</vt:lpstr>
      <vt:lpstr>Slide 7</vt:lpstr>
      <vt:lpstr>Slide 8</vt:lpstr>
      <vt:lpstr>Slide 9</vt:lpstr>
      <vt:lpstr>Slide 10</vt:lpstr>
      <vt:lpstr>Slide 11</vt:lpstr>
      <vt:lpstr>The Interactive Innovation Model</vt:lpstr>
      <vt:lpstr>Means</vt:lpstr>
      <vt:lpstr>Slide 14</vt:lpstr>
      <vt:lpstr>Steps Towards Establishing Operational Groups</vt:lpstr>
      <vt:lpstr>Slide 16</vt:lpstr>
      <vt:lpstr>Slide 17</vt:lpstr>
      <vt:lpstr>Slide 18</vt:lpstr>
      <vt:lpstr>Slide 19</vt:lpstr>
      <vt:lpstr>Slide 20</vt:lpstr>
      <vt:lpstr>Slide 21</vt:lpstr>
      <vt:lpstr>Cooperation for Innovation</vt:lpstr>
      <vt:lpstr>Measure 1.2.4 – Cooperation for Innovation </vt:lpstr>
      <vt:lpstr>Umbria RDP 2007/2013 - Measure 1.2.4 Cooperation for Innovation</vt:lpstr>
      <vt:lpstr>Measure1.2.4 – Cooperation for Innovation  </vt:lpstr>
      <vt:lpstr>Measure 1.2.4 – Cooperation for Innovation </vt:lpstr>
      <vt:lpstr>Measure 1.2.4 – Cooperation for innovation </vt:lpstr>
      <vt:lpstr>Strategic support innovation in the agri - food industry  in the Podlasie Province through activities  The State Higher School of Computer Science &amp; Business Administration in Łomża (SHSCS&amp;BA)</vt:lpstr>
      <vt:lpstr>  Podlaskie Voivodeship Development Strategy 2020     A VISION OF THE VOIVODESHIP  Podlaskie Voivodeship: green, open, accessible and entrepreneurial  </vt:lpstr>
      <vt:lpstr>Slide 30</vt:lpstr>
      <vt:lpstr>Podlaskie rural areas</vt:lpstr>
      <vt:lpstr> Strategic oportunity -high quality foodstuffs </vt:lpstr>
      <vt:lpstr>Slide 33</vt:lpstr>
      <vt:lpstr>Slide 34</vt:lpstr>
      <vt:lpstr>Slide 35</vt:lpstr>
      <vt:lpstr>Slide 36</vt:lpstr>
      <vt:lpstr>Slide 37</vt:lpstr>
      <vt:lpstr>Slide 38</vt:lpstr>
      <vt:lpstr>Slide 39</vt:lpstr>
      <vt:lpstr>Slide 40</vt:lpstr>
      <vt:lpstr>Slide 41</vt:lpstr>
      <vt:lpstr>Slide 42</vt:lpstr>
      <vt:lpstr>Slide 43</vt:lpstr>
      <vt:lpstr>Environmental aspects  of food economy</vt:lpstr>
      <vt:lpstr>THE STATE OF ORGANIC AGRICULTURE IN POLAND</vt:lpstr>
      <vt:lpstr>Slide 46</vt:lpstr>
      <vt:lpstr>Slide 47</vt:lpstr>
      <vt:lpstr>Slide 48</vt:lpstr>
      <vt:lpstr>World Expo Floriade as a focus point </vt:lpstr>
      <vt:lpstr>Floriade: horticultural world expo, once every 10 years</vt:lpstr>
      <vt:lpstr>2022: Almere – ‘Growing Green Cities’</vt:lpstr>
      <vt:lpstr>10 years ‘making of’ the Floriade</vt:lpstr>
      <vt:lpstr>Examples of current activities</vt:lpstr>
      <vt:lpstr>Regions for agricultural  productivity and sustainability           Brussels  8 October 2013 Grzegorz Orawiec</vt:lpstr>
      <vt:lpstr>Regional Development Strategy: </vt:lpstr>
      <vt:lpstr>Slide 56</vt:lpstr>
      <vt:lpstr>Slide 57</vt:lpstr>
      <vt:lpstr>SMART Agriculture  </vt:lpstr>
      <vt:lpstr>Local Development Strategy (LDS)</vt:lpstr>
      <vt:lpstr>LAG Sandomierz Land &amp; Apple’s track</vt:lpstr>
      <vt:lpstr>LAG Sandomierz Land &amp; Apple’s track</vt:lpstr>
      <vt:lpstr>SMART Agriculture</vt:lpstr>
      <vt:lpstr>Regione Autonoma Valle d’Aosta Région Autonome Vallée d’Aoste</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 Reducing Greenhouse Gas Emissions From Grass-Based Livestock Production  Dr Catherine Watson   EU Open Day 9th October, Brussels</vt:lpstr>
      <vt:lpstr>Slide 81</vt:lpstr>
      <vt:lpstr>Slide 82</vt:lpstr>
      <vt:lpstr>AFBI’s Research Strategy</vt:lpstr>
      <vt:lpstr>Provide tools to monitor GHG emissions accurately  1.  Research for a more accurate UK national inventory</vt:lpstr>
      <vt:lpstr>Slide 85</vt:lpstr>
      <vt:lpstr>Slide 86</vt:lpstr>
      <vt:lpstr>Slide 87</vt:lpstr>
      <vt:lpstr>Slide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user</dc:creator>
  <cp:lastModifiedBy>Johanna Haughey</cp:lastModifiedBy>
  <cp:revision>87</cp:revision>
  <dcterms:created xsi:type="dcterms:W3CDTF">2013-09-05T05:08:26Z</dcterms:created>
  <dcterms:modified xsi:type="dcterms:W3CDTF">2013-10-09T13:58:22Z</dcterms:modified>
</cp:coreProperties>
</file>